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13" r:id="rId2"/>
    <p:sldId id="289" r:id="rId3"/>
    <p:sldId id="292" r:id="rId4"/>
    <p:sldId id="312" r:id="rId5"/>
    <p:sldId id="306" r:id="rId6"/>
    <p:sldId id="308" r:id="rId7"/>
    <p:sldId id="310"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0066"/>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D446E-A031-4099-A5FC-936CFB48A277}" type="datetimeFigureOut">
              <a:rPr lang="en-US" smtClean="0"/>
              <a:pPr/>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65571-55D1-49BD-904C-FB0BF70FB64A}" type="slidenum">
              <a:rPr lang="en-US" smtClean="0"/>
              <a:pPr/>
              <a:t>‹#›</a:t>
            </a:fld>
            <a:endParaRPr lang="en-US"/>
          </a:p>
        </p:txBody>
      </p:sp>
    </p:spTree>
    <p:extLst>
      <p:ext uri="{BB962C8B-B14F-4D97-AF65-F5344CB8AC3E}">
        <p14:creationId xmlns:p14="http://schemas.microsoft.com/office/powerpoint/2010/main" val="133914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5449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077BD1-7365-4F27-AB46-E2EF91BE9B6D}"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427957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077BD1-7365-4F27-AB46-E2EF91BE9B6D}"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277020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077BD1-7365-4F27-AB46-E2EF91BE9B6D}"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752786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sp>
        <p:nvSpPr>
          <p:cNvPr id="9" name="矩形 8"/>
          <p:cNvSpPr/>
          <p:nvPr userDrawn="1"/>
        </p:nvSpPr>
        <p:spPr>
          <a:xfrm>
            <a:off x="412282" y="440088"/>
            <a:ext cx="11495238" cy="622273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0" name="图片 9"/>
          <p:cNvPicPr>
            <a:picLocks noChangeAspect="1"/>
          </p:cNvPicPr>
          <p:nvPr userDrawn="1"/>
        </p:nvPicPr>
        <p:blipFill rotWithShape="1">
          <a:blip r:embed="rId2" cstate="screen"/>
          <a:srcRect t="6704"/>
          <a:stretch>
            <a:fillRect/>
          </a:stretch>
        </p:blipFill>
        <p:spPr>
          <a:xfrm>
            <a:off x="548226" y="440088"/>
            <a:ext cx="907281" cy="923330"/>
          </a:xfrm>
          <a:prstGeom prst="rect">
            <a:avLst/>
          </a:prstGeom>
        </p:spPr>
      </p:pic>
    </p:spTree>
    <p:extLst>
      <p:ext uri="{BB962C8B-B14F-4D97-AF65-F5344CB8AC3E}">
        <p14:creationId xmlns:p14="http://schemas.microsoft.com/office/powerpoint/2010/main" val="298366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077BD1-7365-4F27-AB46-E2EF91BE9B6D}"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371794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077BD1-7365-4F27-AB46-E2EF91BE9B6D}"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213057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077BD1-7365-4F27-AB46-E2EF91BE9B6D}"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379833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077BD1-7365-4F27-AB46-E2EF91BE9B6D}" type="datetimeFigureOut">
              <a:rPr lang="en-US" smtClean="0"/>
              <a:pPr/>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172960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77BD1-7365-4F27-AB46-E2EF91BE9B6D}" type="datetimeFigureOut">
              <a:rPr lang="en-US" smtClean="0"/>
              <a:pPr/>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276042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77BD1-7365-4F27-AB46-E2EF91BE9B6D}" type="datetimeFigureOut">
              <a:rPr lang="en-US" smtClean="0"/>
              <a:pPr/>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262382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077BD1-7365-4F27-AB46-E2EF91BE9B6D}"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296360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077BD1-7365-4F27-AB46-E2EF91BE9B6D}"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6997F-B333-4E0C-890F-B658D378BBD5}" type="slidenum">
              <a:rPr lang="en-US" smtClean="0"/>
              <a:pPr/>
              <a:t>‹#›</a:t>
            </a:fld>
            <a:endParaRPr lang="en-US"/>
          </a:p>
        </p:txBody>
      </p:sp>
    </p:spTree>
    <p:extLst>
      <p:ext uri="{BB962C8B-B14F-4D97-AF65-F5344CB8AC3E}">
        <p14:creationId xmlns:p14="http://schemas.microsoft.com/office/powerpoint/2010/main" val="258080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77BD1-7365-4F27-AB46-E2EF91BE9B6D}" type="datetimeFigureOut">
              <a:rPr lang="en-US" smtClean="0"/>
              <a:pPr/>
              <a:t>5/21/2025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6997F-B333-4E0C-890F-B658D378BBD5}" type="slidenum">
              <a:rPr lang="en-US" smtClean="0"/>
              <a:pPr/>
              <a:t>‹#›</a:t>
            </a:fld>
            <a:endParaRPr lang="en-US"/>
          </a:p>
        </p:txBody>
      </p:sp>
    </p:spTree>
    <p:extLst>
      <p:ext uri="{BB962C8B-B14F-4D97-AF65-F5344CB8AC3E}">
        <p14:creationId xmlns:p14="http://schemas.microsoft.com/office/powerpoint/2010/main" val="2958575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a:solidFill>
                  <a:srgbClr val="FF0000"/>
                </a:solidFill>
                <a:latin typeface="Times New Roman" panose="02020603050405020304" pitchFamily="18" charset="0"/>
                <a:cs typeface="Times New Roman" panose="02020603050405020304" pitchFamily="18" charset="0"/>
              </a:rPr>
              <a:t>: Tiếng Việt - </a:t>
            </a:r>
            <a:r>
              <a:rPr lang="en-US" sz="3200" b="1" err="1">
                <a:solidFill>
                  <a:srgbClr val="FF0000"/>
                </a:solidFill>
                <a:latin typeface="Times New Roman" panose="02020603050405020304" pitchFamily="18" charset="0"/>
                <a:cs typeface="Times New Roman" panose="02020603050405020304" pitchFamily="18" charset="0"/>
              </a:rPr>
              <a:t>Lớp</a:t>
            </a:r>
            <a:r>
              <a:rPr lang="en-US" sz="3200" b="1">
                <a:solidFill>
                  <a:srgbClr val="FF0000"/>
                </a:solidFill>
                <a:latin typeface="Times New Roman" panose="02020603050405020304" pitchFamily="18" charset="0"/>
                <a:cs typeface="Times New Roman" panose="02020603050405020304" pitchFamily="18" charset="0"/>
              </a:rPr>
              <a:t> 3</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a:solidFill>
                  <a:srgbClr val="FF0000"/>
                </a:solidFill>
                <a:latin typeface="Times New Roman" panose="02020603050405020304" pitchFamily="18" charset="0"/>
                <a:cs typeface="Times New Roman" panose="02020603050405020304" pitchFamily="18" charset="0"/>
              </a:rPr>
              <a:t>: Phạm Thị Mai Hưng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412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7485018" y="1227910"/>
            <a:ext cx="4062549" cy="1832882"/>
          </a:xfrm>
          <a:prstGeom prst="rect">
            <a:avLst/>
          </a:prstGeom>
        </p:spPr>
        <p:txBody>
          <a:bodyPr wrap="none" fromWordArt="1">
            <a:prstTxWarp prst="textPlain">
              <a:avLst>
                <a:gd name="adj" fmla="val 50000"/>
              </a:avLst>
            </a:prstTxWarp>
          </a:bodyPr>
          <a:lstStyle/>
          <a:p>
            <a:pPr algn="ctr"/>
            <a:r>
              <a:rPr lang="en-US" sz="2696"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696"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a:t>
            </a:r>
          </a:p>
        </p:txBody>
      </p:sp>
      <p:sp>
        <p:nvSpPr>
          <p:cNvPr id="5" name="WordArt 3"/>
          <p:cNvSpPr>
            <a:spLocks noChangeArrowheads="1" noChangeShapeType="1" noTextEdit="1"/>
          </p:cNvSpPr>
          <p:nvPr/>
        </p:nvSpPr>
        <p:spPr bwMode="auto">
          <a:xfrm>
            <a:off x="2972208" y="3812733"/>
            <a:ext cx="6489420" cy="1409550"/>
          </a:xfrm>
          <a:prstGeom prst="rect">
            <a:avLst/>
          </a:prstGeom>
        </p:spPr>
        <p:txBody>
          <a:bodyPr wrap="none" fromWordArt="1">
            <a:prstTxWarp prst="textPlain">
              <a:avLst>
                <a:gd name="adj" fmla="val 50000"/>
              </a:avLst>
            </a:prstTxWarp>
          </a:bodyPr>
          <a:lstStyle/>
          <a:p>
            <a:pPr algn="ctr"/>
            <a:r>
              <a:rPr lang="en-US" sz="26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VIẾT ĐOẠN VĂN </a:t>
            </a:r>
          </a:p>
          <a:p>
            <a:pPr algn="ctr"/>
            <a:r>
              <a:rPr lang="en-US" sz="26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TẢ NGÔI NHÀ CỦA MÌNH. </a:t>
            </a:r>
          </a:p>
        </p:txBody>
      </p:sp>
      <p:grpSp>
        <p:nvGrpSpPr>
          <p:cNvPr id="2" name="Group 18"/>
          <p:cNvGrpSpPr>
            <a:grpSpLocks/>
          </p:cNvGrpSpPr>
          <p:nvPr/>
        </p:nvGrpSpPr>
        <p:grpSpPr bwMode="auto">
          <a:xfrm>
            <a:off x="1005840" y="969922"/>
            <a:ext cx="4114800" cy="2570112"/>
            <a:chOff x="5225" y="9335"/>
            <a:chExt cx="2520" cy="1750"/>
          </a:xfrm>
        </p:grpSpPr>
        <p:sp>
          <p:nvSpPr>
            <p:cNvPr id="8"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489" tIns="34246" rIns="68489" bIns="3424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397">
                <a:latin typeface="VNI-Times" pitchFamily="2" charset="0"/>
              </a:endParaRPr>
            </a:p>
          </p:txBody>
        </p:sp>
        <p:pic>
          <p:nvPicPr>
            <p:cNvPr id="9"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89" tIns="34246" rIns="68489" bIns="3424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599" b="1">
                  <a:latin typeface="Times New Roman" panose="02020603050405020304" pitchFamily="18" charset="0"/>
                  <a:cs typeface="Times New Roman" panose="02020603050405020304" pitchFamily="18" charset="0"/>
                </a:rPr>
                <a:t> </a:t>
              </a:r>
              <a:endParaRPr lang="en-US" altLang="en-US" sz="3596">
                <a:latin typeface="Times New Roman" panose="02020603050405020304" pitchFamily="18" charset="0"/>
                <a:cs typeface="Times New Roman" panose="02020603050405020304" pitchFamily="18" charset="0"/>
              </a:endParaRPr>
            </a:p>
          </p:txBody>
        </p:sp>
        <p:sp>
          <p:nvSpPr>
            <p:cNvPr id="14"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89" tIns="34246" rIns="68489" bIns="3424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596">
                <a:latin typeface="Times New Roman" panose="02020603050405020304" pitchFamily="18" charset="0"/>
                <a:cs typeface="Arial" panose="020B0604020202020204" pitchFamily="34" charset="0"/>
              </a:endParaRPr>
            </a:p>
          </p:txBody>
        </p:sp>
        <p:sp>
          <p:nvSpPr>
            <p:cNvPr id="15"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48" b="1" kern="10">
                  <a:solidFill>
                    <a:srgbClr val="FFFFFF"/>
                  </a:solidFill>
                  <a:latin typeface="Times New Roman" panose="02020603050405020304" pitchFamily="18" charset="0"/>
                  <a:cs typeface="Times New Roman" panose="02020603050405020304" pitchFamily="18" charset="0"/>
                </a:rPr>
                <a:t>NĂM </a:t>
              </a:r>
            </a:p>
          </p:txBody>
        </p:sp>
        <p:sp>
          <p:nvSpPr>
            <p:cNvPr id="16"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89" tIns="34246" rIns="68489" bIns="3424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596">
                <a:latin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037849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383373"/>
            <a:ext cx="12192000" cy="968214"/>
          </a:xfrm>
          <a:prstGeom prst="rect">
            <a:avLst/>
          </a:prstGeom>
        </p:spPr>
        <p:txBody>
          <a:bodyPr wrap="square">
            <a:spAutoFit/>
          </a:bodyPr>
          <a:lstStyle/>
          <a:p>
            <a:r>
              <a:rPr lang="en-US" sz="2846" b="1" dirty="0">
                <a:solidFill>
                  <a:srgbClr val="0000CC"/>
                </a:solidFill>
                <a:latin typeface="Times New Roman" pitchFamily="18" charset="0"/>
                <a:cs typeface="Times New Roman" pitchFamily="18" charset="0"/>
              </a:rPr>
              <a:t> </a:t>
            </a:r>
            <a:r>
              <a:rPr lang="vi-VN" sz="2846" b="1" dirty="0">
                <a:solidFill>
                  <a:srgbClr val="0000CC"/>
                </a:solidFill>
                <a:latin typeface="Times New Roman" pitchFamily="18" charset="0"/>
                <a:cs typeface="Times New Roman" pitchFamily="18" charset="0"/>
              </a:rPr>
              <a:t>* </a:t>
            </a:r>
            <a:r>
              <a:rPr lang="en-US" sz="2846" b="1" dirty="0" err="1">
                <a:solidFill>
                  <a:srgbClr val="0000CC"/>
                </a:solidFill>
                <a:latin typeface="Times New Roman" pitchFamily="18" charset="0"/>
                <a:cs typeface="Times New Roman" pitchFamily="18" charset="0"/>
              </a:rPr>
              <a:t>Bài</a:t>
            </a:r>
            <a:r>
              <a:rPr lang="en-US" sz="2846" b="1" dirty="0">
                <a:solidFill>
                  <a:srgbClr val="0000CC"/>
                </a:solidFill>
                <a:latin typeface="Times New Roman" pitchFamily="18" charset="0"/>
                <a:cs typeface="Times New Roman" pitchFamily="18" charset="0"/>
              </a:rPr>
              <a:t> </a:t>
            </a:r>
            <a:r>
              <a:rPr lang="vi-VN" sz="2846" b="1" dirty="0">
                <a:solidFill>
                  <a:srgbClr val="0000CC"/>
                </a:solidFill>
                <a:latin typeface="Times New Roman" pitchFamily="18" charset="0"/>
                <a:cs typeface="Times New Roman" pitchFamily="18" charset="0"/>
              </a:rPr>
              <a:t>1</a:t>
            </a:r>
            <a:r>
              <a:rPr lang="en-US" sz="2846" b="1" dirty="0">
                <a:solidFill>
                  <a:srgbClr val="0000CC"/>
                </a:solidFill>
                <a:latin typeface="Times New Roman" pitchFamily="18" charset="0"/>
                <a:cs typeface="Times New Roman" pitchFamily="18" charset="0"/>
              </a:rPr>
              <a:t>. </a:t>
            </a:r>
            <a:r>
              <a:rPr lang="nl-NL" sz="2846" b="1" dirty="0">
                <a:solidFill>
                  <a:srgbClr val="0000CC"/>
                </a:solidFill>
                <a:latin typeface="Times New Roman"/>
                <a:ea typeface="Times New Roman"/>
              </a:rPr>
              <a:t>Quan sát một đồ vật trong tranh, ghi lại những điều quan sát được về </a:t>
            </a:r>
            <a:r>
              <a:rPr lang="vi-VN" sz="2846" b="1" dirty="0">
                <a:solidFill>
                  <a:srgbClr val="0000CC"/>
                </a:solidFill>
                <a:latin typeface="Times New Roman"/>
                <a:ea typeface="Times New Roman"/>
              </a:rPr>
              <a:t>đặc</a:t>
            </a:r>
            <a:r>
              <a:rPr lang="nl-NL" sz="2846" b="1" dirty="0">
                <a:solidFill>
                  <a:srgbClr val="0000CC"/>
                </a:solidFill>
                <a:latin typeface="Times New Roman"/>
                <a:ea typeface="Times New Roman"/>
              </a:rPr>
              <a:t> điểm của đồ vật</a:t>
            </a:r>
            <a:r>
              <a:rPr lang="vi-VN" sz="2846" b="1" dirty="0">
                <a:solidFill>
                  <a:srgbClr val="0000CC"/>
                </a:solidFill>
                <a:latin typeface="Times New Roman"/>
                <a:ea typeface="Times New Roman"/>
              </a:rPr>
              <a:t>.</a:t>
            </a:r>
            <a:endParaRPr lang="en-US" sz="2846" b="1" dirty="0">
              <a:solidFill>
                <a:srgbClr val="0000CC"/>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85" t="33156" r="3828" b="38518"/>
          <a:stretch/>
        </p:blipFill>
        <p:spPr bwMode="auto">
          <a:xfrm>
            <a:off x="0" y="2312126"/>
            <a:ext cx="12192000" cy="454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a:extLst>
              <a:ext uri="{FF2B5EF4-FFF2-40B4-BE49-F238E27FC236}">
                <a16:creationId xmlns:a16="http://schemas.microsoft.com/office/drawing/2014/main" id="{A4EA98F8-1454-74E9-4B63-8B7282611956}"/>
              </a:ext>
            </a:extLst>
          </p:cNvPr>
          <p:cNvSpPr txBox="1"/>
          <p:nvPr/>
        </p:nvSpPr>
        <p:spPr>
          <a:xfrm>
            <a:off x="1529800" y="408242"/>
            <a:ext cx="9132405" cy="522579"/>
          </a:xfrm>
          <a:prstGeom prst="rect">
            <a:avLst/>
          </a:prstGeom>
          <a:noFill/>
        </p:spPr>
        <p:txBody>
          <a:bodyPr wrap="square" rtlCol="0">
            <a:spAutoFit/>
          </a:bodyPr>
          <a:lstStyle/>
          <a:p>
            <a:pPr algn="ct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TextBox 21"/>
          <p:cNvSpPr txBox="1"/>
          <p:nvPr/>
        </p:nvSpPr>
        <p:spPr>
          <a:xfrm>
            <a:off x="0" y="862149"/>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mình</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840955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anim calcmode="discrete" valueType="clr">
                                      <p:cBhvr override="childStyle">
                                        <p:cTn id="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
                                        </p:tgtEl>
                                        <p:attrNameLst>
                                          <p:attrName>fillcolor</p:attrName>
                                        </p:attrNameLst>
                                      </p:cBhvr>
                                      <p:tavLst>
                                        <p:tav tm="0">
                                          <p:val>
                                            <p:clrVal>
                                              <a:schemeClr val="accent2"/>
                                            </p:clrVal>
                                          </p:val>
                                        </p:tav>
                                        <p:tav tm="50000">
                                          <p:val>
                                            <p:clrVal>
                                              <a:schemeClr val="hlink"/>
                                            </p:clrVal>
                                          </p:val>
                                        </p:tav>
                                      </p:tavLst>
                                    </p:anim>
                                    <p:set>
                                      <p:cBhvr>
                                        <p:cTn id="9" dur="80"/>
                                        <p:tgtEl>
                                          <p:spTgt spid="2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
                                        </p:tgtEl>
                                        <p:attrNameLst>
                                          <p:attrName>style.visibility</p:attrName>
                                        </p:attrNameLst>
                                      </p:cBhvr>
                                      <p:to>
                                        <p:strVal val="visible"/>
                                      </p:to>
                                    </p:set>
                                    <p:anim calcmode="discrete" valueType="clr">
                                      <p:cBhvr override="childStyle">
                                        <p:cTn id="14"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
                                        </p:tgtEl>
                                        <p:attrNameLst>
                                          <p:attrName>fillcolor</p:attrName>
                                        </p:attrNameLst>
                                      </p:cBhvr>
                                      <p:tavLst>
                                        <p:tav tm="0">
                                          <p:val>
                                            <p:clrVal>
                                              <a:schemeClr val="accent2"/>
                                            </p:clrVal>
                                          </p:val>
                                        </p:tav>
                                        <p:tav tm="50000">
                                          <p:val>
                                            <p:clrVal>
                                              <a:schemeClr val="hlink"/>
                                            </p:clrVal>
                                          </p:val>
                                        </p:tav>
                                      </p:tavLst>
                                    </p:anim>
                                    <p:set>
                                      <p:cBhvr>
                                        <p:cTn id="16" dur="80"/>
                                        <p:tgtEl>
                                          <p:spTgt spid="1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579804"/>
            <a:ext cx="6844937" cy="1336904"/>
          </a:xfrm>
          <a:prstGeom prst="rect">
            <a:avLst/>
          </a:prstGeom>
        </p:spPr>
        <p:txBody>
          <a:bodyPr wrap="square">
            <a:spAutoFit/>
          </a:bodyPr>
          <a:lstStyle/>
          <a:p>
            <a:pPr lvl="0"/>
            <a:r>
              <a:rPr lang="en-US" sz="2696" b="1" dirty="0">
                <a:solidFill>
                  <a:srgbClr val="0000CC"/>
                </a:solidFill>
                <a:latin typeface="Times New Roman" pitchFamily="18" charset="0"/>
                <a:cs typeface="Times New Roman" pitchFamily="18" charset="0"/>
              </a:rPr>
              <a:t>  * </a:t>
            </a:r>
            <a:r>
              <a:rPr lang="en-US" sz="2696" b="1" dirty="0" err="1">
                <a:solidFill>
                  <a:srgbClr val="0000CC"/>
                </a:solidFill>
                <a:latin typeface="Times New Roman" pitchFamily="18" charset="0"/>
                <a:cs typeface="Times New Roman" pitchFamily="18" charset="0"/>
              </a:rPr>
              <a:t>Bài</a:t>
            </a:r>
            <a:r>
              <a:rPr lang="en-US" sz="2696" b="1" dirty="0">
                <a:solidFill>
                  <a:srgbClr val="0000CC"/>
                </a:solidFill>
                <a:latin typeface="Times New Roman" pitchFamily="18" charset="0"/>
                <a:cs typeface="Times New Roman" pitchFamily="18" charset="0"/>
              </a:rPr>
              <a:t> 1. </a:t>
            </a:r>
            <a:r>
              <a:rPr lang="nl-NL" sz="2696" b="1" dirty="0">
                <a:solidFill>
                  <a:srgbClr val="0000CC"/>
                </a:solidFill>
                <a:latin typeface="Times New Roman"/>
                <a:ea typeface="Times New Roman"/>
              </a:rPr>
              <a:t>Quan sát một đồ vật trong tranh, ghi lại những điều quan sát được về </a:t>
            </a:r>
            <a:r>
              <a:rPr lang="vi-VN" sz="2696" b="1" dirty="0">
                <a:solidFill>
                  <a:srgbClr val="0000CC"/>
                </a:solidFill>
                <a:latin typeface="Times New Roman"/>
                <a:ea typeface="Times New Roman"/>
              </a:rPr>
              <a:t>đặc</a:t>
            </a:r>
            <a:r>
              <a:rPr lang="nl-NL" sz="2696" b="1" dirty="0">
                <a:solidFill>
                  <a:srgbClr val="0000CC"/>
                </a:solidFill>
                <a:latin typeface="Times New Roman"/>
                <a:ea typeface="Times New Roman"/>
              </a:rPr>
              <a:t> điểm của đồ vật</a:t>
            </a:r>
            <a:r>
              <a:rPr lang="vi-VN" sz="2696" b="1" dirty="0">
                <a:solidFill>
                  <a:srgbClr val="0000CC"/>
                </a:solidFill>
                <a:latin typeface="Times New Roman"/>
                <a:ea typeface="Times New Roman"/>
              </a:rPr>
              <a:t>.</a:t>
            </a:r>
            <a:endParaRPr lang="en-US" sz="2696" b="1" dirty="0">
              <a:solidFill>
                <a:srgbClr val="0000CC"/>
              </a:solidFill>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0" y="2939002"/>
          <a:ext cx="12192001" cy="3918998"/>
        </p:xfrm>
        <a:graphic>
          <a:graphicData uri="http://schemas.openxmlformats.org/drawingml/2006/table">
            <a:tbl>
              <a:tblPr firstRow="1" bandRow="1">
                <a:tableStyleId>{5C22544A-7EE6-4342-B048-85BDC9FD1C3A}</a:tableStyleId>
              </a:tblPr>
              <a:tblGrid>
                <a:gridCol w="1423851">
                  <a:extLst>
                    <a:ext uri="{9D8B030D-6E8A-4147-A177-3AD203B41FA5}">
                      <a16:colId xmlns:a16="http://schemas.microsoft.com/office/drawing/2014/main" val="20000"/>
                    </a:ext>
                  </a:extLst>
                </a:gridCol>
                <a:gridCol w="2717075">
                  <a:extLst>
                    <a:ext uri="{9D8B030D-6E8A-4147-A177-3AD203B41FA5}">
                      <a16:colId xmlns:a16="http://schemas.microsoft.com/office/drawing/2014/main" val="20001"/>
                    </a:ext>
                  </a:extLst>
                </a:gridCol>
                <a:gridCol w="3422468">
                  <a:extLst>
                    <a:ext uri="{9D8B030D-6E8A-4147-A177-3AD203B41FA5}">
                      <a16:colId xmlns:a16="http://schemas.microsoft.com/office/drawing/2014/main" val="20002"/>
                    </a:ext>
                  </a:extLst>
                </a:gridCol>
                <a:gridCol w="4628607">
                  <a:extLst>
                    <a:ext uri="{9D8B030D-6E8A-4147-A177-3AD203B41FA5}">
                      <a16:colId xmlns:a16="http://schemas.microsoft.com/office/drawing/2014/main" val="20003"/>
                    </a:ext>
                  </a:extLst>
                </a:gridCol>
              </a:tblGrid>
              <a:tr h="1018370">
                <a:tc>
                  <a:txBody>
                    <a:bodyPr/>
                    <a:lstStyle/>
                    <a:p>
                      <a:pPr algn="ctr"/>
                      <a:r>
                        <a:rPr lang="vi-VN" sz="2400" b="1" dirty="0">
                          <a:solidFill>
                            <a:srgbClr val="008000"/>
                          </a:solidFill>
                          <a:latin typeface="Times New Roman" pitchFamily="18" charset="0"/>
                          <a:cs typeface="Times New Roman" pitchFamily="18" charset="0"/>
                        </a:rPr>
                        <a:t>Tên đ</a:t>
                      </a:r>
                      <a:r>
                        <a:rPr lang="en-US" sz="2400" b="1" dirty="0">
                          <a:solidFill>
                            <a:srgbClr val="008000"/>
                          </a:solidFill>
                          <a:latin typeface="Times New Roman" pitchFamily="18" charset="0"/>
                          <a:cs typeface="Times New Roman" pitchFamily="18" charset="0"/>
                        </a:rPr>
                        <a:t>ồ</a:t>
                      </a:r>
                      <a:r>
                        <a:rPr lang="vi-VN" sz="2400" b="1" dirty="0">
                          <a:solidFill>
                            <a:srgbClr val="008000"/>
                          </a:solidFill>
                          <a:latin typeface="Times New Roman" pitchFamily="18" charset="0"/>
                          <a:cs typeface="Times New Roman" pitchFamily="18" charset="0"/>
                        </a:rPr>
                        <a:t> vật</a:t>
                      </a:r>
                      <a:endParaRPr lang="en-US" sz="2400" b="1" dirty="0">
                        <a:solidFill>
                          <a:srgbClr val="008000"/>
                        </a:solidFill>
                        <a:latin typeface="Times New Roman" pitchFamily="18" charset="0"/>
                        <a:cs typeface="Times New Roman" pitchFamily="18" charset="0"/>
                      </a:endParaRPr>
                    </a:p>
                  </a:txBody>
                  <a:tcPr marL="68493" marR="68493" marT="34247" marB="34247"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ctr"/>
                      <a:r>
                        <a:rPr lang="vi-VN" sz="2400" b="1" dirty="0">
                          <a:solidFill>
                            <a:srgbClr val="008000"/>
                          </a:solidFill>
                          <a:latin typeface="Times New Roman" pitchFamily="18" charset="0"/>
                          <a:cs typeface="Times New Roman" pitchFamily="18" charset="0"/>
                        </a:rPr>
                        <a:t>Đặc điểm</a:t>
                      </a:r>
                      <a:r>
                        <a:rPr lang="vi-VN" sz="2400" b="1" baseline="0" dirty="0">
                          <a:solidFill>
                            <a:srgbClr val="008000"/>
                          </a:solidFill>
                          <a:latin typeface="Times New Roman" pitchFamily="18" charset="0"/>
                          <a:cs typeface="Times New Roman" pitchFamily="18" charset="0"/>
                        </a:rPr>
                        <a:t> về</a:t>
                      </a:r>
                      <a:r>
                        <a:rPr lang="vi-VN" sz="2400" b="1" dirty="0">
                          <a:solidFill>
                            <a:srgbClr val="008000"/>
                          </a:solidFill>
                          <a:latin typeface="Times New Roman" pitchFamily="18" charset="0"/>
                          <a:cs typeface="Times New Roman" pitchFamily="18" charset="0"/>
                        </a:rPr>
                        <a:t> màu sắc</a:t>
                      </a:r>
                      <a:endParaRPr lang="en-US" sz="2400" b="1" dirty="0">
                        <a:solidFill>
                          <a:srgbClr val="008000"/>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ctr"/>
                      <a:r>
                        <a:rPr lang="vi-VN" sz="2400" b="1" dirty="0">
                          <a:solidFill>
                            <a:srgbClr val="008000"/>
                          </a:solidFill>
                          <a:latin typeface="Times New Roman" pitchFamily="18" charset="0"/>
                          <a:cs typeface="Times New Roman" pitchFamily="18" charset="0"/>
                        </a:rPr>
                        <a:t>Đặc điểm hình dạng kích thước</a:t>
                      </a:r>
                      <a:endParaRPr lang="en-US" sz="2400" b="1" dirty="0">
                        <a:solidFill>
                          <a:srgbClr val="008000"/>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ctr"/>
                      <a:r>
                        <a:rPr lang="vi-VN" sz="2400" b="1" dirty="0">
                          <a:solidFill>
                            <a:srgbClr val="008000"/>
                          </a:solidFill>
                          <a:latin typeface="Times New Roman" pitchFamily="18" charset="0"/>
                          <a:cs typeface="Times New Roman" pitchFamily="18" charset="0"/>
                        </a:rPr>
                        <a:t>Đặc điểm về </a:t>
                      </a:r>
                      <a:r>
                        <a:rPr lang="en-US" sz="2400" b="1" dirty="0" err="1">
                          <a:solidFill>
                            <a:srgbClr val="008000"/>
                          </a:solidFill>
                          <a:latin typeface="Times New Roman" pitchFamily="18" charset="0"/>
                          <a:cs typeface="Times New Roman" pitchFamily="18" charset="0"/>
                        </a:rPr>
                        <a:t>hoạt</a:t>
                      </a:r>
                      <a:r>
                        <a:rPr lang="en-US" sz="2400" b="1" baseline="0" dirty="0">
                          <a:solidFill>
                            <a:srgbClr val="008000"/>
                          </a:solidFill>
                          <a:latin typeface="Times New Roman" pitchFamily="18" charset="0"/>
                          <a:cs typeface="Times New Roman" pitchFamily="18" charset="0"/>
                        </a:rPr>
                        <a:t> </a:t>
                      </a:r>
                      <a:r>
                        <a:rPr lang="en-US" sz="2400" b="1" baseline="0" dirty="0" err="1">
                          <a:solidFill>
                            <a:srgbClr val="008000"/>
                          </a:solidFill>
                          <a:latin typeface="Times New Roman" pitchFamily="18" charset="0"/>
                          <a:cs typeface="Times New Roman" pitchFamily="18" charset="0"/>
                        </a:rPr>
                        <a:t>động</a:t>
                      </a:r>
                      <a:r>
                        <a:rPr lang="vi-VN" sz="2400" b="1" dirty="0">
                          <a:solidFill>
                            <a:srgbClr val="008000"/>
                          </a:solidFill>
                          <a:latin typeface="Times New Roman" pitchFamily="18" charset="0"/>
                          <a:cs typeface="Times New Roman" pitchFamily="18" charset="0"/>
                        </a:rPr>
                        <a:t>, công dụng</a:t>
                      </a:r>
                      <a:endParaRPr lang="en-US" sz="2400" b="1" dirty="0">
                        <a:solidFill>
                          <a:srgbClr val="008000"/>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0"/>
                  </a:ext>
                </a:extLst>
              </a:tr>
              <a:tr h="503371">
                <a:tc>
                  <a:txBody>
                    <a:bodyPr/>
                    <a:lstStyle/>
                    <a:p>
                      <a:pPr algn="just"/>
                      <a:r>
                        <a:rPr lang="vi-VN" sz="2400" b="1" dirty="0">
                          <a:solidFill>
                            <a:srgbClr val="0000CC"/>
                          </a:solidFill>
                          <a:latin typeface="Times New Roman" pitchFamily="18" charset="0"/>
                          <a:cs typeface="Times New Roman" pitchFamily="18" charset="0"/>
                        </a:rPr>
                        <a:t> Xe đạp</a:t>
                      </a:r>
                      <a:endParaRPr lang="en-US" sz="2400" b="1" dirty="0">
                        <a:solidFill>
                          <a:srgbClr val="0000CC"/>
                        </a:solidFill>
                        <a:latin typeface="Times New Roman" pitchFamily="18" charset="0"/>
                        <a:cs typeface="Times New Roman" pitchFamily="18" charset="0"/>
                      </a:endParaRPr>
                    </a:p>
                  </a:txBody>
                  <a:tcPr marL="68493" marR="68493" marT="34247" marB="34247"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marL="0" marR="0" lvl="0" indent="0" algn="just" defTabSz="143688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1"/>
                  </a:ext>
                </a:extLst>
              </a:tr>
              <a:tr h="570775">
                <a:tc>
                  <a:txBody>
                    <a:bodyPr/>
                    <a:lstStyle/>
                    <a:p>
                      <a:pPr algn="just"/>
                      <a:r>
                        <a:rPr lang="vi-VN" sz="2400" b="1" dirty="0">
                          <a:solidFill>
                            <a:srgbClr val="0000CC"/>
                          </a:solidFill>
                          <a:latin typeface="Times New Roman" pitchFamily="18" charset="0"/>
                          <a:cs typeface="Times New Roman" pitchFamily="18" charset="0"/>
                        </a:rPr>
                        <a:t>Đồng hồ</a:t>
                      </a:r>
                      <a:endParaRPr lang="en-US" sz="2400" b="1" dirty="0">
                        <a:solidFill>
                          <a:srgbClr val="0000CC"/>
                        </a:solidFill>
                        <a:latin typeface="Times New Roman" pitchFamily="18" charset="0"/>
                        <a:cs typeface="Times New Roman" pitchFamily="18" charset="0"/>
                      </a:endParaRPr>
                    </a:p>
                  </a:txBody>
                  <a:tcPr marL="68493" marR="68493" marT="34247" marB="34247"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2"/>
                  </a:ext>
                </a:extLst>
              </a:tr>
              <a:tr h="913241">
                <a:tc>
                  <a:txBody>
                    <a:bodyPr/>
                    <a:lstStyle/>
                    <a:p>
                      <a:pPr algn="just"/>
                      <a:r>
                        <a:rPr lang="vi-VN" sz="2400" b="1" dirty="0">
                          <a:solidFill>
                            <a:srgbClr val="0000CC"/>
                          </a:solidFill>
                          <a:latin typeface="Times New Roman" pitchFamily="18" charset="0"/>
                          <a:cs typeface="Times New Roman" pitchFamily="18" charset="0"/>
                        </a:rPr>
                        <a:t>Cặp</a:t>
                      </a:r>
                      <a:endParaRPr lang="en-US" sz="2400" b="1" dirty="0">
                        <a:solidFill>
                          <a:srgbClr val="0000CC"/>
                        </a:solidFill>
                        <a:latin typeface="Times New Roman" pitchFamily="18" charset="0"/>
                        <a:cs typeface="Times New Roman" pitchFamily="18" charset="0"/>
                      </a:endParaRPr>
                    </a:p>
                  </a:txBody>
                  <a:tcPr marL="68493" marR="68493" marT="34247" marB="34247"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marL="0" marR="0" lvl="0" indent="0" algn="just" defTabSz="143688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3"/>
                  </a:ext>
                </a:extLst>
              </a:tr>
              <a:tr h="913241">
                <a:tc>
                  <a:txBody>
                    <a:bodyPr/>
                    <a:lstStyle/>
                    <a:p>
                      <a:pPr algn="just"/>
                      <a:r>
                        <a:rPr lang="vi-VN" sz="2400" b="1" dirty="0">
                          <a:solidFill>
                            <a:srgbClr val="0000CC"/>
                          </a:solidFill>
                          <a:latin typeface="Times New Roman" pitchFamily="18" charset="0"/>
                          <a:cs typeface="Times New Roman" pitchFamily="18" charset="0"/>
                        </a:rPr>
                        <a:t>Đèn </a:t>
                      </a:r>
                      <a:endParaRPr lang="en-US" sz="2400" b="1" dirty="0">
                        <a:solidFill>
                          <a:srgbClr val="0000CC"/>
                        </a:solidFill>
                        <a:latin typeface="Times New Roman" pitchFamily="18" charset="0"/>
                        <a:cs typeface="Times New Roman" pitchFamily="18" charset="0"/>
                      </a:endParaRPr>
                    </a:p>
                  </a:txBody>
                  <a:tcPr marL="68493" marR="68493" marT="34247" marB="34247"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just"/>
                      <a:endParaRPr lang="en-US" sz="2400" b="1" dirty="0">
                        <a:solidFill>
                          <a:srgbClr val="0000CC"/>
                        </a:solidFill>
                        <a:latin typeface="Times New Roman" pitchFamily="18" charset="0"/>
                        <a:cs typeface="Times New Roman" pitchFamily="18" charset="0"/>
                      </a:endParaRPr>
                    </a:p>
                  </a:txBody>
                  <a:tcPr marL="68493" marR="68493" marT="34247" marB="34247"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4"/>
                  </a:ext>
                </a:extLst>
              </a:tr>
            </a:tbl>
          </a:graphicData>
        </a:graphic>
      </p:graphicFrame>
      <p:sp>
        <p:nvSpPr>
          <p:cNvPr id="2" name="Rectangle 1"/>
          <p:cNvSpPr/>
          <p:nvPr/>
        </p:nvSpPr>
        <p:spPr>
          <a:xfrm>
            <a:off x="1449174" y="3981116"/>
            <a:ext cx="2304616" cy="461217"/>
          </a:xfrm>
          <a:prstGeom prst="rect">
            <a:avLst/>
          </a:prstGeom>
        </p:spPr>
        <p:txBody>
          <a:bodyPr wrap="square">
            <a:spAutoFit/>
          </a:bodyPr>
          <a:lstStyle/>
          <a:p>
            <a:pPr algn="just" defTabSz="1076229">
              <a:defRPr/>
            </a:pPr>
            <a:r>
              <a:rPr lang="vi-VN" sz="2397" b="1" dirty="0">
                <a:solidFill>
                  <a:srgbClr val="0000CC"/>
                </a:solidFill>
                <a:latin typeface="Times New Roman" pitchFamily="18" charset="0"/>
                <a:cs typeface="Times New Roman" pitchFamily="18" charset="0"/>
              </a:rPr>
              <a:t>Màu xanh da lơ</a:t>
            </a:r>
            <a:endParaRPr lang="en-US" sz="2397" b="1" dirty="0">
              <a:solidFill>
                <a:srgbClr val="0000CC"/>
              </a:solidFill>
              <a:latin typeface="Times New Roman" pitchFamily="18" charset="0"/>
              <a:cs typeface="Times New Roman" pitchFamily="18" charset="0"/>
            </a:endParaRPr>
          </a:p>
        </p:txBody>
      </p:sp>
      <p:sp>
        <p:nvSpPr>
          <p:cNvPr id="4" name="Rectangle 3"/>
          <p:cNvSpPr/>
          <p:nvPr/>
        </p:nvSpPr>
        <p:spPr>
          <a:xfrm>
            <a:off x="4159726" y="4010793"/>
            <a:ext cx="3602006" cy="461217"/>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Vừa tầm với lứa tuổi HS</a:t>
            </a:r>
            <a:endParaRPr lang="en-US" sz="2397" b="1" dirty="0">
              <a:solidFill>
                <a:srgbClr val="0000CC"/>
              </a:solidFill>
              <a:latin typeface="Times New Roman" pitchFamily="18" charset="0"/>
              <a:cs typeface="Times New Roman" pitchFamily="18" charset="0"/>
            </a:endParaRPr>
          </a:p>
        </p:txBody>
      </p:sp>
      <p:sp>
        <p:nvSpPr>
          <p:cNvPr id="5" name="Rectangle 4"/>
          <p:cNvSpPr/>
          <p:nvPr/>
        </p:nvSpPr>
        <p:spPr>
          <a:xfrm>
            <a:off x="1423591" y="4504759"/>
            <a:ext cx="2704676" cy="461217"/>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Màu xanh lá chuối</a:t>
            </a:r>
            <a:endParaRPr lang="en-US" sz="2397" b="1" dirty="0">
              <a:solidFill>
                <a:srgbClr val="0000CC"/>
              </a:solidFill>
              <a:latin typeface="Times New Roman" pitchFamily="18" charset="0"/>
              <a:cs typeface="Times New Roman" pitchFamily="18" charset="0"/>
            </a:endParaRPr>
          </a:p>
        </p:txBody>
      </p:sp>
      <p:sp>
        <p:nvSpPr>
          <p:cNvPr id="6" name="Rectangle 5"/>
          <p:cNvSpPr/>
          <p:nvPr/>
        </p:nvSpPr>
        <p:spPr>
          <a:xfrm>
            <a:off x="4124770" y="4543946"/>
            <a:ext cx="2667988" cy="461217"/>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Đồng hồ hình tròn</a:t>
            </a:r>
            <a:endParaRPr lang="en-US" sz="2397" b="1" dirty="0">
              <a:solidFill>
                <a:srgbClr val="0000CC"/>
              </a:solidFill>
              <a:latin typeface="Times New Roman" pitchFamily="18" charset="0"/>
              <a:cs typeface="Times New Roman" pitchFamily="18" charset="0"/>
            </a:endParaRPr>
          </a:p>
        </p:txBody>
      </p:sp>
      <p:sp>
        <p:nvSpPr>
          <p:cNvPr id="7" name="Rectangle 6"/>
          <p:cNvSpPr/>
          <p:nvPr/>
        </p:nvSpPr>
        <p:spPr>
          <a:xfrm>
            <a:off x="7824651" y="4517821"/>
            <a:ext cx="3929190" cy="461217"/>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Giúp em </a:t>
            </a:r>
            <a:r>
              <a:rPr lang="en-US" sz="2397" b="1" dirty="0" err="1">
                <a:solidFill>
                  <a:srgbClr val="0000CC"/>
                </a:solidFill>
                <a:latin typeface="Times New Roman" pitchFamily="18" charset="0"/>
                <a:cs typeface="Times New Roman" pitchFamily="18" charset="0"/>
              </a:rPr>
              <a:t>xem</a:t>
            </a:r>
            <a:r>
              <a:rPr lang="en-US" sz="2397" b="1" dirty="0">
                <a:solidFill>
                  <a:srgbClr val="0000CC"/>
                </a:solidFill>
                <a:latin typeface="Times New Roman" pitchFamily="18" charset="0"/>
                <a:cs typeface="Times New Roman" pitchFamily="18" charset="0"/>
              </a:rPr>
              <a:t> </a:t>
            </a:r>
            <a:r>
              <a:rPr lang="vi-VN" sz="2397" b="1" dirty="0">
                <a:solidFill>
                  <a:srgbClr val="0000CC"/>
                </a:solidFill>
                <a:latin typeface="Times New Roman" pitchFamily="18" charset="0"/>
                <a:cs typeface="Times New Roman" pitchFamily="18" charset="0"/>
              </a:rPr>
              <a:t>thời gian </a:t>
            </a:r>
            <a:endParaRPr lang="en-US" sz="2397" b="1" dirty="0">
              <a:solidFill>
                <a:srgbClr val="0000CC"/>
              </a:solidFill>
              <a:latin typeface="Times New Roman" pitchFamily="18" charset="0"/>
              <a:cs typeface="Times New Roman" pitchFamily="18" charset="0"/>
            </a:endParaRPr>
          </a:p>
        </p:txBody>
      </p:sp>
      <p:sp>
        <p:nvSpPr>
          <p:cNvPr id="8" name="Rectangle 7"/>
          <p:cNvSpPr/>
          <p:nvPr/>
        </p:nvSpPr>
        <p:spPr>
          <a:xfrm>
            <a:off x="1436117" y="5252436"/>
            <a:ext cx="2509013" cy="461217"/>
          </a:xfrm>
          <a:prstGeom prst="rect">
            <a:avLst/>
          </a:prstGeom>
        </p:spPr>
        <p:txBody>
          <a:bodyPr wrap="square">
            <a:spAutoFit/>
          </a:bodyPr>
          <a:lstStyle/>
          <a:p>
            <a:pPr algn="just" defTabSz="1076229">
              <a:defRPr/>
            </a:pPr>
            <a:r>
              <a:rPr lang="vi-VN" sz="2397" b="1" dirty="0">
                <a:solidFill>
                  <a:srgbClr val="0000CC"/>
                </a:solidFill>
                <a:latin typeface="Times New Roman" pitchFamily="18" charset="0"/>
                <a:cs typeface="Times New Roman" pitchFamily="18" charset="0"/>
              </a:rPr>
              <a:t>Màu xanh da trời</a:t>
            </a:r>
            <a:endParaRPr lang="en-US" sz="2397" b="1" dirty="0">
              <a:solidFill>
                <a:srgbClr val="0000CC"/>
              </a:solidFill>
              <a:latin typeface="Times New Roman" pitchFamily="18" charset="0"/>
              <a:cs typeface="Times New Roman" pitchFamily="18" charset="0"/>
            </a:endParaRPr>
          </a:p>
        </p:txBody>
      </p:sp>
      <p:sp>
        <p:nvSpPr>
          <p:cNvPr id="25" name="Rectangle 24"/>
          <p:cNvSpPr/>
          <p:nvPr/>
        </p:nvSpPr>
        <p:spPr>
          <a:xfrm>
            <a:off x="4195226" y="5278561"/>
            <a:ext cx="2311603" cy="461217"/>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Quai cặp to bản</a:t>
            </a:r>
            <a:endParaRPr lang="en-US" sz="2397" b="1" dirty="0">
              <a:solidFill>
                <a:srgbClr val="0000CC"/>
              </a:solidFill>
              <a:latin typeface="Times New Roman" pitchFamily="18" charset="0"/>
              <a:cs typeface="Times New Roman" pitchFamily="18" charset="0"/>
            </a:endParaRPr>
          </a:p>
        </p:txBody>
      </p:sp>
      <p:sp>
        <p:nvSpPr>
          <p:cNvPr id="26" name="Rectangle 25"/>
          <p:cNvSpPr/>
          <p:nvPr/>
        </p:nvSpPr>
        <p:spPr>
          <a:xfrm>
            <a:off x="7785463" y="5054667"/>
            <a:ext cx="4406537" cy="830099"/>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Mỗi khi mở khóa tiến kêu lách cách rất vui.</a:t>
            </a:r>
            <a:endParaRPr lang="en-US" sz="2397" b="1" dirty="0">
              <a:solidFill>
                <a:srgbClr val="0000CC"/>
              </a:solidFill>
              <a:latin typeface="Times New Roman" pitchFamily="18" charset="0"/>
              <a:cs typeface="Times New Roman" pitchFamily="18" charset="0"/>
            </a:endParaRPr>
          </a:p>
        </p:txBody>
      </p:sp>
      <p:sp>
        <p:nvSpPr>
          <p:cNvPr id="27" name="Rectangle 26"/>
          <p:cNvSpPr/>
          <p:nvPr/>
        </p:nvSpPr>
        <p:spPr>
          <a:xfrm>
            <a:off x="1468195" y="6134451"/>
            <a:ext cx="2007630" cy="461217"/>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Chụp màu đỏ</a:t>
            </a:r>
            <a:endParaRPr lang="en-US" sz="2397" b="1" dirty="0">
              <a:solidFill>
                <a:srgbClr val="0000CC"/>
              </a:solidFill>
              <a:latin typeface="Times New Roman" pitchFamily="18" charset="0"/>
              <a:cs typeface="Times New Roman" pitchFamily="18" charset="0"/>
            </a:endParaRPr>
          </a:p>
        </p:txBody>
      </p:sp>
      <p:sp>
        <p:nvSpPr>
          <p:cNvPr id="28" name="Rectangle 27"/>
          <p:cNvSpPr/>
          <p:nvPr/>
        </p:nvSpPr>
        <p:spPr>
          <a:xfrm>
            <a:off x="4123957" y="6121387"/>
            <a:ext cx="2799013" cy="461217"/>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Chụp đèn hình tròn</a:t>
            </a:r>
            <a:endParaRPr lang="en-US" sz="2397" b="1" dirty="0">
              <a:solidFill>
                <a:srgbClr val="0000CC"/>
              </a:solidFill>
              <a:latin typeface="Times New Roman" pitchFamily="18" charset="0"/>
              <a:cs typeface="Times New Roman" pitchFamily="18" charset="0"/>
            </a:endParaRPr>
          </a:p>
        </p:txBody>
      </p:sp>
      <p:sp>
        <p:nvSpPr>
          <p:cNvPr id="29" name="Rectangle 28"/>
          <p:cNvSpPr/>
          <p:nvPr/>
        </p:nvSpPr>
        <p:spPr>
          <a:xfrm>
            <a:off x="7811590" y="5963785"/>
            <a:ext cx="4380410" cy="830099"/>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Chụp đèn giúp tập trung ánh sáng</a:t>
            </a:r>
            <a:endParaRPr lang="en-US" sz="2397" b="1" dirty="0">
              <a:solidFill>
                <a:srgbClr val="0000CC"/>
              </a:solidFill>
              <a:latin typeface="Times New Roman" pitchFamily="18" charset="0"/>
              <a:cs typeface="Times New Roman" pitchFamily="18" charset="0"/>
            </a:endParaRPr>
          </a:p>
        </p:txBody>
      </p:sp>
      <p:sp>
        <p:nvSpPr>
          <p:cNvPr id="30" name="Rectangle 29"/>
          <p:cNvSpPr/>
          <p:nvPr/>
        </p:nvSpPr>
        <p:spPr>
          <a:xfrm>
            <a:off x="7824651" y="3994178"/>
            <a:ext cx="3173901" cy="461217"/>
          </a:xfrm>
          <a:prstGeom prst="rect">
            <a:avLst/>
          </a:prstGeom>
        </p:spPr>
        <p:txBody>
          <a:bodyPr wrap="square">
            <a:spAutoFit/>
          </a:bodyPr>
          <a:lstStyle/>
          <a:p>
            <a:pPr algn="just" defTabSz="1076229"/>
            <a:r>
              <a:rPr lang="vi-VN" sz="2397" b="1" dirty="0">
                <a:solidFill>
                  <a:srgbClr val="0000CC"/>
                </a:solidFill>
                <a:latin typeface="Times New Roman" pitchFamily="18" charset="0"/>
                <a:cs typeface="Times New Roman" pitchFamily="18" charset="0"/>
              </a:rPr>
              <a:t>Đạp nhẹ nhàng</a:t>
            </a:r>
            <a:endParaRPr lang="en-US" sz="2397" b="1" dirty="0">
              <a:solidFill>
                <a:srgbClr val="0000CC"/>
              </a:solidFill>
              <a:latin typeface="Times New Roman" pitchFamily="18" charset="0"/>
              <a:cs typeface="Times New Roman" pitchFamily="18" charset="0"/>
            </a:endParaRPr>
          </a:p>
        </p:txBody>
      </p:sp>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777" t="33156" r="14021" b="56468"/>
          <a:stretch/>
        </p:blipFill>
        <p:spPr bwMode="auto">
          <a:xfrm>
            <a:off x="6910251" y="1449976"/>
            <a:ext cx="5281749" cy="14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a:extLst>
              <a:ext uri="{FF2B5EF4-FFF2-40B4-BE49-F238E27FC236}">
                <a16:creationId xmlns:a16="http://schemas.microsoft.com/office/drawing/2014/main" id="{A4EA98F8-1454-74E9-4B63-8B7282611956}"/>
              </a:ext>
            </a:extLst>
          </p:cNvPr>
          <p:cNvSpPr txBox="1"/>
          <p:nvPr/>
        </p:nvSpPr>
        <p:spPr>
          <a:xfrm>
            <a:off x="1529800" y="408242"/>
            <a:ext cx="9132405" cy="522579"/>
          </a:xfrm>
          <a:prstGeom prst="rect">
            <a:avLst/>
          </a:prstGeom>
          <a:noFill/>
        </p:spPr>
        <p:txBody>
          <a:bodyPr wrap="square" rtlCol="0">
            <a:spAutoFit/>
          </a:bodyPr>
          <a:lstStyle/>
          <a:p>
            <a:pPr algn="ct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5" name="TextBox 34"/>
          <p:cNvSpPr txBox="1"/>
          <p:nvPr/>
        </p:nvSpPr>
        <p:spPr>
          <a:xfrm>
            <a:off x="0" y="862149"/>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mình</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613718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25" grpId="0"/>
      <p:bldP spid="26"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44866"/>
            <a:ext cx="12192000" cy="523220"/>
          </a:xfrm>
          <a:prstGeom prst="rect">
            <a:avLst/>
          </a:prstGeom>
        </p:spPr>
        <p:txBody>
          <a:bodyPr wrap="square">
            <a:spAutoFit/>
          </a:bodyPr>
          <a:lstStyle/>
          <a:p>
            <a:pPr lvl="0"/>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sát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lớp.Viết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3 – 4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 name="TextBox 2"/>
          <p:cNvSpPr txBox="1"/>
          <p:nvPr/>
        </p:nvSpPr>
        <p:spPr>
          <a:xfrm>
            <a:off x="0" y="2192966"/>
            <a:ext cx="6697362"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lớp</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4" name="TextBox 3"/>
          <p:cNvSpPr txBox="1"/>
          <p:nvPr/>
        </p:nvSpPr>
        <p:spPr>
          <a:xfrm>
            <a:off x="0" y="6334780"/>
            <a:ext cx="12192000"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lớp:cặp</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hộp</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bút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bàn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ghế</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bảng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quạt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điện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bóng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điện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p>
        </p:txBody>
      </p:sp>
      <p:pic>
        <p:nvPicPr>
          <p:cNvPr id="8" name="Picture 7"/>
          <p:cNvPicPr>
            <a:picLocks noChangeAspect="1"/>
          </p:cNvPicPr>
          <p:nvPr/>
        </p:nvPicPr>
        <p:blipFill>
          <a:blip r:embed="rId2"/>
          <a:stretch>
            <a:fillRect/>
          </a:stretch>
        </p:blipFill>
        <p:spPr>
          <a:xfrm flipH="1">
            <a:off x="173445" y="2926080"/>
            <a:ext cx="3471092" cy="305669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Picture 8"/>
          <p:cNvPicPr>
            <a:picLocks noChangeAspect="1"/>
          </p:cNvPicPr>
          <p:nvPr/>
        </p:nvPicPr>
        <p:blipFill>
          <a:blip r:embed="rId3"/>
          <a:stretch>
            <a:fillRect/>
          </a:stretch>
        </p:blipFill>
        <p:spPr>
          <a:xfrm>
            <a:off x="7302137" y="2808514"/>
            <a:ext cx="4514578" cy="33832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9"/>
          <p:cNvPicPr>
            <a:picLocks noChangeAspect="1"/>
          </p:cNvPicPr>
          <p:nvPr/>
        </p:nvPicPr>
        <p:blipFill>
          <a:blip r:embed="rId4" cstate="print"/>
          <a:stretch>
            <a:fillRect/>
          </a:stretch>
        </p:blipFill>
        <p:spPr>
          <a:xfrm>
            <a:off x="3892730" y="2821576"/>
            <a:ext cx="3168633" cy="33963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 name="TextBox 12">
            <a:extLst>
              <a:ext uri="{FF2B5EF4-FFF2-40B4-BE49-F238E27FC236}">
                <a16:creationId xmlns:a16="http://schemas.microsoft.com/office/drawing/2014/main" id="{A4EA98F8-1454-74E9-4B63-8B7282611956}"/>
              </a:ext>
            </a:extLst>
          </p:cNvPr>
          <p:cNvSpPr txBox="1"/>
          <p:nvPr/>
        </p:nvSpPr>
        <p:spPr>
          <a:xfrm>
            <a:off x="1529800" y="408242"/>
            <a:ext cx="9132405" cy="522579"/>
          </a:xfrm>
          <a:prstGeom prst="rect">
            <a:avLst/>
          </a:prstGeom>
          <a:noFill/>
        </p:spPr>
        <p:txBody>
          <a:bodyPr wrap="square" rtlCol="0">
            <a:spAutoFit/>
          </a:bodyPr>
          <a:lstStyle/>
          <a:p>
            <a:pPr algn="ct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TextBox 14"/>
          <p:cNvSpPr txBox="1"/>
          <p:nvPr/>
        </p:nvSpPr>
        <p:spPr>
          <a:xfrm>
            <a:off x="0" y="862149"/>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mình</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5450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4"/>
                                        </p:tgtEl>
                                        <p:attrNameLst>
                                          <p:attrName>style.visibility</p:attrName>
                                        </p:attrNameLst>
                                      </p:cBhvr>
                                      <p:to>
                                        <p:strVal val="visible"/>
                                      </p:to>
                                    </p:set>
                                    <p:anim calcmode="discrete" valueType="clr">
                                      <p:cBhvr override="childStyle">
                                        <p:cTn id="3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4"/>
                                        </p:tgtEl>
                                        <p:attrNameLst>
                                          <p:attrName>fillcolor</p:attrName>
                                        </p:attrNameLst>
                                      </p:cBhvr>
                                      <p:tavLst>
                                        <p:tav tm="0">
                                          <p:val>
                                            <p:clrVal>
                                              <a:schemeClr val="accent2"/>
                                            </p:clrVal>
                                          </p:val>
                                        </p:tav>
                                        <p:tav tm="50000">
                                          <p:val>
                                            <p:clrVal>
                                              <a:schemeClr val="hlink"/>
                                            </p:clrVal>
                                          </p:val>
                                        </p:tav>
                                      </p:tavLst>
                                    </p:anim>
                                    <p:set>
                                      <p:cBhvr>
                                        <p:cTn id="3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0361"/>
            <a:ext cx="121920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sát</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hoặc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lớp.Viết</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3 – 4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tả</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5" name="TextBox 4"/>
          <p:cNvSpPr txBox="1"/>
          <p:nvPr/>
        </p:nvSpPr>
        <p:spPr>
          <a:xfrm>
            <a:off x="0" y="6334780"/>
            <a:ext cx="12192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Ti vi,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tủ</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lạnh</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ghế</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giường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tủ</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xe</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máy</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ô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2" name="TextBox 2"/>
          <p:cNvSpPr txBox="1"/>
          <p:nvPr/>
        </p:nvSpPr>
        <p:spPr>
          <a:xfrm>
            <a:off x="0" y="1946043"/>
            <a:ext cx="78447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nhà ?</a:t>
            </a:r>
          </a:p>
        </p:txBody>
      </p:sp>
      <p:pic>
        <p:nvPicPr>
          <p:cNvPr id="10" name="Picture 9"/>
          <p:cNvPicPr>
            <a:picLocks noChangeAspect="1"/>
          </p:cNvPicPr>
          <p:nvPr/>
        </p:nvPicPr>
        <p:blipFill>
          <a:blip r:embed="rId2"/>
          <a:stretch>
            <a:fillRect/>
          </a:stretch>
        </p:blipFill>
        <p:spPr>
          <a:xfrm>
            <a:off x="3135085" y="2704011"/>
            <a:ext cx="3678346" cy="3398183"/>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3" name="Picture 12"/>
          <p:cNvPicPr>
            <a:picLocks noChangeAspect="1"/>
          </p:cNvPicPr>
          <p:nvPr/>
        </p:nvPicPr>
        <p:blipFill>
          <a:blip r:embed="rId3"/>
          <a:stretch>
            <a:fillRect/>
          </a:stretch>
        </p:blipFill>
        <p:spPr>
          <a:xfrm>
            <a:off x="7026702" y="2002739"/>
            <a:ext cx="2169551" cy="423554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5" name="Picture 14"/>
          <p:cNvPicPr>
            <a:picLocks noChangeAspect="1"/>
          </p:cNvPicPr>
          <p:nvPr/>
        </p:nvPicPr>
        <p:blipFill>
          <a:blip r:embed="rId4" cstate="print"/>
          <a:stretch>
            <a:fillRect/>
          </a:stretch>
        </p:blipFill>
        <p:spPr>
          <a:xfrm>
            <a:off x="-1" y="2578306"/>
            <a:ext cx="3056709" cy="37311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p:cNvPicPr>
            <a:picLocks noChangeAspect="1"/>
          </p:cNvPicPr>
          <p:nvPr/>
        </p:nvPicPr>
        <p:blipFill>
          <a:blip r:embed="rId5"/>
          <a:stretch>
            <a:fillRect/>
          </a:stretch>
        </p:blipFill>
        <p:spPr>
          <a:xfrm>
            <a:off x="9353005" y="2139456"/>
            <a:ext cx="2838995" cy="4294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TextBox 18">
            <a:extLst>
              <a:ext uri="{FF2B5EF4-FFF2-40B4-BE49-F238E27FC236}">
                <a16:creationId xmlns:a16="http://schemas.microsoft.com/office/drawing/2014/main" id="{A4EA98F8-1454-74E9-4B63-8B7282611956}"/>
              </a:ext>
            </a:extLst>
          </p:cNvPr>
          <p:cNvSpPr txBox="1"/>
          <p:nvPr/>
        </p:nvSpPr>
        <p:spPr>
          <a:xfrm>
            <a:off x="1529800" y="408242"/>
            <a:ext cx="9132405" cy="522579"/>
          </a:xfrm>
          <a:prstGeom prst="rect">
            <a:avLst/>
          </a:prstGeom>
          <a:noFill/>
        </p:spPr>
        <p:txBody>
          <a:bodyPr wrap="square" rtlCol="0">
            <a:spAutoFit/>
          </a:bodyPr>
          <a:lstStyle/>
          <a:p>
            <a:pPr algn="ct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0" name="TextBox 19"/>
          <p:cNvSpPr txBox="1"/>
          <p:nvPr/>
        </p:nvSpPr>
        <p:spPr>
          <a:xfrm>
            <a:off x="0" y="862149"/>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mình</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10137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amond(in)">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2956"/>
            <a:ext cx="12192000" cy="523220"/>
          </a:xfrm>
          <a:prstGeom prst="rect">
            <a:avLst/>
          </a:prstGeom>
        </p:spPr>
        <p:txBody>
          <a:bodyPr wrap="square">
            <a:spAutoFit/>
          </a:bodyPr>
          <a:lstStyle/>
          <a:p>
            <a:pPr lvl="0"/>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sát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lớp</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3 – 4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TextBox 5"/>
          <p:cNvSpPr txBox="1"/>
          <p:nvPr/>
        </p:nvSpPr>
        <p:spPr>
          <a:xfrm>
            <a:off x="0" y="2072450"/>
            <a:ext cx="12192000"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màu</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sắc</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p>
          <a:p>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Chiếc</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cặp</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màu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xanh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da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trông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thật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mát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mắt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7" name="TextBox 6"/>
          <p:cNvSpPr txBox="1"/>
          <p:nvPr/>
        </p:nvSpPr>
        <p:spPr>
          <a:xfrm>
            <a:off x="0" y="2996043"/>
            <a:ext cx="12191999" cy="954107"/>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hình</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dáng</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kích</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thước</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p>
          <a:p>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 Quai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cặp</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to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bản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cong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cong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xách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đau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TextBox 7"/>
          <p:cNvSpPr txBox="1"/>
          <p:nvPr/>
        </p:nvSpPr>
        <p:spPr>
          <a:xfrm>
            <a:off x="0" y="3909973"/>
            <a:ext cx="12192000"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công</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dụng</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p>
          <a:p>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Mỗi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đóng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mở</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nắp</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cặp</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tách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tách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ổ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khoá</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thật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vui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tai.</a:t>
            </a:r>
          </a:p>
        </p:txBody>
      </p:sp>
      <p:sp>
        <p:nvSpPr>
          <p:cNvPr id="10" name="TextBox 4"/>
          <p:cNvSpPr txBox="1"/>
          <p:nvPr/>
        </p:nvSpPr>
        <p:spPr>
          <a:xfrm>
            <a:off x="0" y="5459756"/>
            <a:ext cx="12192000" cy="954107"/>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Lưu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ý :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đủ</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kết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Sử</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dụng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1" name="TextBox 5"/>
          <p:cNvSpPr txBox="1"/>
          <p:nvPr/>
        </p:nvSpPr>
        <p:spPr>
          <a:xfrm>
            <a:off x="0" y="4856665"/>
            <a:ext cx="12192000"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muốn</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sinh</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chú</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TextBox 11">
            <a:extLst>
              <a:ext uri="{FF2B5EF4-FFF2-40B4-BE49-F238E27FC236}">
                <a16:creationId xmlns:a16="http://schemas.microsoft.com/office/drawing/2014/main" id="{A4EA98F8-1454-74E9-4B63-8B7282611956}"/>
              </a:ext>
            </a:extLst>
          </p:cNvPr>
          <p:cNvSpPr txBox="1"/>
          <p:nvPr/>
        </p:nvSpPr>
        <p:spPr>
          <a:xfrm>
            <a:off x="1529800" y="408242"/>
            <a:ext cx="9132405" cy="522579"/>
          </a:xfrm>
          <a:prstGeom prst="rect">
            <a:avLst/>
          </a:prstGeom>
          <a:noFill/>
        </p:spPr>
        <p:txBody>
          <a:bodyPr wrap="square" rtlCol="0">
            <a:spAutoFit/>
          </a:bodyPr>
          <a:lstStyle/>
          <a:p>
            <a:pPr algn="ct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p:cNvSpPr txBox="1"/>
          <p:nvPr/>
        </p:nvSpPr>
        <p:spPr>
          <a:xfrm>
            <a:off x="0" y="862149"/>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mình</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56160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
                                        <p:tgtEl>
                                          <p:spTgt spid="11"/>
                                        </p:tgtEl>
                                      </p:cBhvr>
                                    </p:animEffect>
                                    <p:anim calcmode="lin" valueType="num">
                                      <p:cBhvr>
                                        <p:cTn id="24" dur="400" fill="hold"/>
                                        <p:tgtEl>
                                          <p:spTgt spid="11"/>
                                        </p:tgtEl>
                                        <p:attrNameLst>
                                          <p:attrName>ppt_x</p:attrName>
                                        </p:attrNameLst>
                                      </p:cBhvr>
                                      <p:tavLst>
                                        <p:tav tm="0">
                                          <p:val>
                                            <p:strVal val="#ppt_x"/>
                                          </p:val>
                                        </p:tav>
                                        <p:tav tm="100000">
                                          <p:val>
                                            <p:strVal val="#ppt_x"/>
                                          </p:val>
                                        </p:tav>
                                      </p:tavLst>
                                    </p:anim>
                                    <p:anim calcmode="lin" valueType="num">
                                      <p:cBhvr>
                                        <p:cTn id="25" dur="400" fill="hold"/>
                                        <p:tgtEl>
                                          <p:spTgt spid="11"/>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9" presetClass="exit" presetSubtype="0" accel="100000" fill="hold" grpId="1" nodeType="clickEffect">
                                  <p:stCondLst>
                                    <p:cond delay="0"/>
                                  </p:stCondLst>
                                  <p:childTnLst>
                                    <p:anim calcmode="lin" valueType="num">
                                      <p:cBhvr>
                                        <p:cTn id="31" dur="500"/>
                                        <p:tgtEl>
                                          <p:spTgt spid="11"/>
                                        </p:tgtEl>
                                        <p:attrNameLst>
                                          <p:attrName>ppt_w</p:attrName>
                                        </p:attrNameLst>
                                      </p:cBhvr>
                                      <p:tavLst>
                                        <p:tav tm="0">
                                          <p:val>
                                            <p:strVal val="ppt_w"/>
                                          </p:val>
                                        </p:tav>
                                        <p:tav tm="100000">
                                          <p:val>
                                            <p:fltVal val="0"/>
                                          </p:val>
                                        </p:tav>
                                      </p:tavLst>
                                    </p:anim>
                                    <p:anim calcmode="lin" valueType="num">
                                      <p:cBhvr>
                                        <p:cTn id="32" dur="500"/>
                                        <p:tgtEl>
                                          <p:spTgt spid="11"/>
                                        </p:tgtEl>
                                        <p:attrNameLst>
                                          <p:attrName>ppt_h</p:attrName>
                                        </p:attrNameLst>
                                      </p:cBhvr>
                                      <p:tavLst>
                                        <p:tav tm="0">
                                          <p:val>
                                            <p:strVal val="ppt_h"/>
                                          </p:val>
                                        </p:tav>
                                        <p:tav tm="100000">
                                          <p:val>
                                            <p:fltVal val="0"/>
                                          </p:val>
                                        </p:tav>
                                      </p:tavLst>
                                    </p:anim>
                                    <p:anim calcmode="lin" valueType="num">
                                      <p:cBhvr>
                                        <p:cTn id="33" dur="500"/>
                                        <p:tgtEl>
                                          <p:spTgt spid="11"/>
                                        </p:tgtEl>
                                        <p:attrNameLst>
                                          <p:attrName>style.rotation</p:attrName>
                                        </p:attrNameLst>
                                      </p:cBhvr>
                                      <p:tavLst>
                                        <p:tav tm="0">
                                          <p:val>
                                            <p:fltVal val="0"/>
                                          </p:val>
                                        </p:tav>
                                        <p:tav tm="100000">
                                          <p:val>
                                            <p:fltVal val="360"/>
                                          </p:val>
                                        </p:tav>
                                      </p:tavLst>
                                    </p:anim>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420760"/>
            <a:ext cx="12192000" cy="590162"/>
          </a:xfrm>
          <a:prstGeom prst="rect">
            <a:avLst/>
          </a:prstGeom>
        </p:spPr>
        <p:txBody>
          <a:bodyPr wrap="square">
            <a:spAutoFit/>
          </a:bodyPr>
          <a:lstStyle/>
          <a:p>
            <a:pPr>
              <a:lnSpc>
                <a:spcPct val="120000"/>
              </a:lnSpc>
            </a:pP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Bài</a:t>
            </a:r>
            <a:r>
              <a:rPr lang="en-US" sz="2696" b="1" dirty="0">
                <a:solidFill>
                  <a:srgbClr val="0000CC"/>
                </a:solidFill>
                <a:latin typeface="Times New Roman" pitchFamily="18" charset="0"/>
                <a:cs typeface="Times New Roman" pitchFamily="18" charset="0"/>
              </a:rPr>
              <a:t> 2. </a:t>
            </a:r>
            <a:r>
              <a:rPr lang="nl-NL" sz="2696" b="1" dirty="0">
                <a:solidFill>
                  <a:srgbClr val="0000CC"/>
                </a:solidFill>
                <a:latin typeface="Times New Roman"/>
                <a:ea typeface="Times New Roman"/>
              </a:rPr>
              <a:t>Quan sát một đồ vật có trong nhà hoặc ở lớp. Viết 3</a:t>
            </a:r>
            <a:r>
              <a:rPr lang="vi-VN" sz="2696" b="1" dirty="0">
                <a:solidFill>
                  <a:srgbClr val="0000CC"/>
                </a:solidFill>
                <a:latin typeface="Times New Roman"/>
                <a:ea typeface="Times New Roman"/>
              </a:rPr>
              <a:t> </a:t>
            </a:r>
            <a:r>
              <a:rPr lang="nl-NL" sz="2696" b="1" dirty="0">
                <a:solidFill>
                  <a:srgbClr val="0000CC"/>
                </a:solidFill>
                <a:latin typeface="Times New Roman"/>
                <a:ea typeface="Times New Roman"/>
              </a:rPr>
              <a:t>-</a:t>
            </a:r>
            <a:r>
              <a:rPr lang="vi-VN" sz="2696" b="1" dirty="0">
                <a:solidFill>
                  <a:srgbClr val="0000CC"/>
                </a:solidFill>
                <a:latin typeface="Times New Roman"/>
                <a:ea typeface="Times New Roman"/>
              </a:rPr>
              <a:t> </a:t>
            </a:r>
            <a:r>
              <a:rPr lang="nl-NL" sz="2696" b="1" dirty="0">
                <a:solidFill>
                  <a:srgbClr val="0000CC"/>
                </a:solidFill>
                <a:latin typeface="Times New Roman"/>
                <a:ea typeface="Times New Roman"/>
              </a:rPr>
              <a:t>4 câu tả đồ vật đó.</a:t>
            </a:r>
            <a:endParaRPr lang="en-US" sz="2696" dirty="0">
              <a:solidFill>
                <a:srgbClr val="0000CC"/>
              </a:solidFill>
              <a:latin typeface="Times New Roman"/>
              <a:ea typeface="Times New Roman"/>
            </a:endParaRPr>
          </a:p>
        </p:txBody>
      </p:sp>
      <p:graphicFrame>
        <p:nvGraphicFramePr>
          <p:cNvPr id="3" name="Table 2"/>
          <p:cNvGraphicFramePr>
            <a:graphicFrameLocks noGrp="1"/>
          </p:cNvGraphicFramePr>
          <p:nvPr/>
        </p:nvGraphicFramePr>
        <p:xfrm>
          <a:off x="0" y="1991288"/>
          <a:ext cx="12191999" cy="2884583"/>
        </p:xfrm>
        <a:graphic>
          <a:graphicData uri="http://schemas.openxmlformats.org/drawingml/2006/table">
            <a:tbl>
              <a:tblPr firstRow="1" bandRow="1">
                <a:tableStyleId>{5C22544A-7EE6-4342-B048-85BDC9FD1C3A}</a:tableStyleId>
              </a:tblPr>
              <a:tblGrid>
                <a:gridCol w="3963902">
                  <a:extLst>
                    <a:ext uri="{9D8B030D-6E8A-4147-A177-3AD203B41FA5}">
                      <a16:colId xmlns:a16="http://schemas.microsoft.com/office/drawing/2014/main" val="20000"/>
                    </a:ext>
                  </a:extLst>
                </a:gridCol>
                <a:gridCol w="4023960">
                  <a:extLst>
                    <a:ext uri="{9D8B030D-6E8A-4147-A177-3AD203B41FA5}">
                      <a16:colId xmlns:a16="http://schemas.microsoft.com/office/drawing/2014/main" val="20001"/>
                    </a:ext>
                  </a:extLst>
                </a:gridCol>
                <a:gridCol w="4204137">
                  <a:extLst>
                    <a:ext uri="{9D8B030D-6E8A-4147-A177-3AD203B41FA5}">
                      <a16:colId xmlns:a16="http://schemas.microsoft.com/office/drawing/2014/main" val="20002"/>
                    </a:ext>
                  </a:extLst>
                </a:gridCol>
              </a:tblGrid>
              <a:tr h="800943">
                <a:tc>
                  <a:txBody>
                    <a:bodyPr/>
                    <a:lstStyle/>
                    <a:p>
                      <a:pPr algn="ctr"/>
                      <a:r>
                        <a:rPr lang="en-US" sz="2800" dirty="0" err="1">
                          <a:solidFill>
                            <a:srgbClr val="FFFF00"/>
                          </a:solidFill>
                          <a:latin typeface="Times New Roman" pitchFamily="18" charset="0"/>
                          <a:cs typeface="Times New Roman" pitchFamily="18" charset="0"/>
                        </a:rPr>
                        <a:t>Viết</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một</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câu</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tả</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màu</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sắc</a:t>
                      </a:r>
                      <a:endParaRPr lang="en-US" sz="2800" dirty="0">
                        <a:solidFill>
                          <a:srgbClr val="FFFF00"/>
                        </a:solidFill>
                        <a:latin typeface="Times New Roman" pitchFamily="18" charset="0"/>
                        <a:cs typeface="Times New Roman" pitchFamily="18" charset="0"/>
                      </a:endParaRPr>
                    </a:p>
                  </a:txBody>
                  <a:tcPr marL="68493" marR="68493" marT="34247" marB="34247" anchor="ctr"/>
                </a:tc>
                <a:tc>
                  <a:txBody>
                    <a:bodyPr/>
                    <a:lstStyle/>
                    <a:p>
                      <a:pPr algn="ctr"/>
                      <a:r>
                        <a:rPr lang="en-US" sz="2800" dirty="0" err="1">
                          <a:solidFill>
                            <a:srgbClr val="FFFF00"/>
                          </a:solidFill>
                          <a:latin typeface="Times New Roman" pitchFamily="18" charset="0"/>
                          <a:cs typeface="Times New Roman" pitchFamily="18" charset="0"/>
                        </a:rPr>
                        <a:t>Viết</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một</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câu</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tả</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hình</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dáng</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kích</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thước</a:t>
                      </a:r>
                      <a:endParaRPr lang="en-US" sz="2800" dirty="0">
                        <a:solidFill>
                          <a:srgbClr val="FFFF00"/>
                        </a:solidFill>
                        <a:latin typeface="Times New Roman" pitchFamily="18" charset="0"/>
                        <a:cs typeface="Times New Roman" pitchFamily="18" charset="0"/>
                      </a:endParaRPr>
                    </a:p>
                  </a:txBody>
                  <a:tcPr marL="68493" marR="68493" marT="34247" marB="34247" anchor="ctr"/>
                </a:tc>
                <a:tc>
                  <a:txBody>
                    <a:bodyPr/>
                    <a:lstStyle/>
                    <a:p>
                      <a:pPr algn="ctr"/>
                      <a:r>
                        <a:rPr lang="en-US" sz="2800" dirty="0" err="1">
                          <a:solidFill>
                            <a:srgbClr val="FFFF00"/>
                          </a:solidFill>
                          <a:latin typeface="Times New Roman" pitchFamily="18" charset="0"/>
                          <a:cs typeface="Times New Roman" pitchFamily="18" charset="0"/>
                        </a:rPr>
                        <a:t>Viết</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một</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câu</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tả</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hoạt</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động</a:t>
                      </a:r>
                      <a:r>
                        <a:rPr lang="en-US" sz="2800" baseline="0" dirty="0">
                          <a:solidFill>
                            <a:srgbClr val="FFFF00"/>
                          </a:solidFill>
                          <a:latin typeface="Times New Roman" pitchFamily="18" charset="0"/>
                          <a:cs typeface="Times New Roman" pitchFamily="18" charset="0"/>
                        </a:rPr>
                        <a:t>, </a:t>
                      </a:r>
                    </a:p>
                    <a:p>
                      <a:pPr algn="ctr"/>
                      <a:r>
                        <a:rPr lang="en-US" sz="2800" baseline="0" dirty="0" err="1">
                          <a:solidFill>
                            <a:srgbClr val="FFFF00"/>
                          </a:solidFill>
                          <a:latin typeface="Times New Roman" pitchFamily="18" charset="0"/>
                          <a:cs typeface="Times New Roman" pitchFamily="18" charset="0"/>
                        </a:rPr>
                        <a:t>công</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dụng</a:t>
                      </a:r>
                      <a:endParaRPr lang="en-US" sz="2800" dirty="0">
                        <a:solidFill>
                          <a:srgbClr val="FFFF00"/>
                        </a:solidFill>
                        <a:latin typeface="Times New Roman" pitchFamily="18" charset="0"/>
                        <a:cs typeface="Times New Roman" pitchFamily="18" charset="0"/>
                      </a:endParaRPr>
                    </a:p>
                  </a:txBody>
                  <a:tcPr marL="68493" marR="68493" marT="34247" marB="34247" anchor="ctr"/>
                </a:tc>
                <a:extLst>
                  <a:ext uri="{0D108BD9-81ED-4DB2-BD59-A6C34878D82A}">
                    <a16:rowId xmlns:a16="http://schemas.microsoft.com/office/drawing/2014/main" val="10000"/>
                  </a:ext>
                </a:extLst>
              </a:tr>
              <a:tr h="1962649">
                <a:tc>
                  <a:txBody>
                    <a:bodyPr/>
                    <a:lstStyle/>
                    <a:p>
                      <a:endParaRPr lang="en-US" sz="2800" dirty="0"/>
                    </a:p>
                  </a:txBody>
                  <a:tcPr marL="68493" marR="68493" marT="34247" marB="34247"/>
                </a:tc>
                <a:tc>
                  <a:txBody>
                    <a:bodyPr/>
                    <a:lstStyle/>
                    <a:p>
                      <a:endParaRPr lang="en-US" sz="2800" dirty="0"/>
                    </a:p>
                  </a:txBody>
                  <a:tcPr marL="68493" marR="68493" marT="34247" marB="34247"/>
                </a:tc>
                <a:tc>
                  <a:txBody>
                    <a:bodyPr/>
                    <a:lstStyle/>
                    <a:p>
                      <a:endParaRPr lang="en-US" sz="2800" dirty="0"/>
                    </a:p>
                  </a:txBody>
                  <a:tcPr marL="68493" marR="68493" marT="34247" marB="34247"/>
                </a:tc>
                <a:extLst>
                  <a:ext uri="{0D108BD9-81ED-4DB2-BD59-A6C34878D82A}">
                    <a16:rowId xmlns:a16="http://schemas.microsoft.com/office/drawing/2014/main" val="10001"/>
                  </a:ext>
                </a:extLst>
              </a:tr>
            </a:tbl>
          </a:graphicData>
        </a:graphic>
      </p:graphicFrame>
      <p:sp>
        <p:nvSpPr>
          <p:cNvPr id="31" name="Rectangle 30"/>
          <p:cNvSpPr/>
          <p:nvPr/>
        </p:nvSpPr>
        <p:spPr>
          <a:xfrm>
            <a:off x="0" y="3023223"/>
            <a:ext cx="3927053" cy="1336904"/>
          </a:xfrm>
          <a:prstGeom prst="rect">
            <a:avLst/>
          </a:prstGeom>
        </p:spPr>
        <p:txBody>
          <a:bodyPr wrap="square">
            <a:spAutoFit/>
          </a:bodyPr>
          <a:lstStyle/>
          <a:p>
            <a:pPr lvl="0" algn="just"/>
            <a:r>
              <a:rPr lang="en-US" sz="2696" b="1" dirty="0">
                <a:solidFill>
                  <a:srgbClr val="0000FF"/>
                </a:solidFill>
                <a:latin typeface="Times New Roman" pitchFamily="18" charset="0"/>
                <a:cs typeface="Times New Roman" pitchFamily="18" charset="0"/>
              </a:rPr>
              <a:t>   </a:t>
            </a:r>
            <a:r>
              <a:rPr lang="vi-VN" sz="2696" b="1" dirty="0">
                <a:solidFill>
                  <a:srgbClr val="0000FF"/>
                </a:solidFill>
                <a:latin typeface="Times New Roman" pitchFamily="18" charset="0"/>
                <a:cs typeface="Times New Roman" pitchFamily="18" charset="0"/>
              </a:rPr>
              <a:t>Chiếc đèn bàn của em có màu đỏ tươi. Đế đèn hình tròn, màu đỏ.</a:t>
            </a:r>
            <a:endParaRPr lang="en-US" sz="2696" b="1" dirty="0">
              <a:solidFill>
                <a:srgbClr val="0000FF"/>
              </a:solidFill>
              <a:latin typeface="Times New Roman" pitchFamily="18" charset="0"/>
              <a:cs typeface="Times New Roman" pitchFamily="18" charset="0"/>
            </a:endParaRPr>
          </a:p>
        </p:txBody>
      </p:sp>
      <p:sp>
        <p:nvSpPr>
          <p:cNvPr id="32" name="Rectangle 31"/>
          <p:cNvSpPr/>
          <p:nvPr/>
        </p:nvSpPr>
        <p:spPr>
          <a:xfrm>
            <a:off x="4075610" y="3057586"/>
            <a:ext cx="3762103" cy="1751762"/>
          </a:xfrm>
          <a:prstGeom prst="rect">
            <a:avLst/>
          </a:prstGeom>
        </p:spPr>
        <p:txBody>
          <a:bodyPr wrap="square">
            <a:spAutoFit/>
          </a:bodyPr>
          <a:lstStyle/>
          <a:p>
            <a:pPr algn="just"/>
            <a:r>
              <a:rPr lang="en-US" sz="2696" b="1" dirty="0">
                <a:solidFill>
                  <a:srgbClr val="0000FF"/>
                </a:solidFill>
                <a:latin typeface="Times New Roman" pitchFamily="18" charset="0"/>
                <a:cs typeface="Times New Roman" pitchFamily="18" charset="0"/>
              </a:rPr>
              <a:t>   </a:t>
            </a:r>
            <a:r>
              <a:rPr lang="vi-VN" sz="2696" b="1" dirty="0">
                <a:solidFill>
                  <a:srgbClr val="0000FF"/>
                </a:solidFill>
                <a:latin typeface="Times New Roman" pitchFamily="18" charset="0"/>
                <a:cs typeface="Times New Roman" pitchFamily="18" charset="0"/>
              </a:rPr>
              <a:t>Chụp đèn </a:t>
            </a:r>
            <a:r>
              <a:rPr lang="en-US" sz="2696" b="1" dirty="0" err="1">
                <a:solidFill>
                  <a:srgbClr val="0000FF"/>
                </a:solidFill>
                <a:latin typeface="Times New Roman" pitchFamily="18" charset="0"/>
                <a:cs typeface="Times New Roman" pitchFamily="18" charset="0"/>
              </a:rPr>
              <a:t>cao</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tầm</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hai</a:t>
            </a:r>
            <a:r>
              <a:rPr lang="en-US" sz="2696" b="1" dirty="0">
                <a:solidFill>
                  <a:srgbClr val="0000FF"/>
                </a:solidFill>
                <a:latin typeface="Times New Roman" pitchFamily="18" charset="0"/>
                <a:cs typeface="Times New Roman" pitchFamily="18" charset="0"/>
              </a:rPr>
              <a:t> gang </a:t>
            </a:r>
            <a:r>
              <a:rPr lang="en-US" sz="2696" b="1" dirty="0" err="1">
                <a:solidFill>
                  <a:srgbClr val="0000FF"/>
                </a:solidFill>
                <a:latin typeface="Times New Roman" pitchFamily="18" charset="0"/>
                <a:cs typeface="Times New Roman" pitchFamily="18" charset="0"/>
              </a:rPr>
              <a:t>tay</a:t>
            </a:r>
            <a:r>
              <a:rPr lang="vi-VN" sz="2696" b="1" dirty="0">
                <a:solidFill>
                  <a:srgbClr val="0000FF"/>
                </a:solidFill>
                <a:latin typeface="Times New Roman" pitchFamily="18" charset="0"/>
                <a:cs typeface="Times New Roman" pitchFamily="18" charset="0"/>
              </a:rPr>
              <a:t>, thân đèn </a:t>
            </a:r>
            <a:r>
              <a:rPr lang="en-US" sz="2696" b="1" dirty="0" err="1">
                <a:solidFill>
                  <a:srgbClr val="0000FF"/>
                </a:solidFill>
                <a:latin typeface="Times New Roman" pitchFamily="18" charset="0"/>
                <a:cs typeface="Times New Roman" pitchFamily="18" charset="0"/>
              </a:rPr>
              <a:t>có</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thể</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bẻ</a:t>
            </a:r>
            <a:r>
              <a:rPr lang="en-US" sz="2696" b="1" dirty="0">
                <a:solidFill>
                  <a:srgbClr val="0000FF"/>
                </a:solidFill>
                <a:latin typeface="Times New Roman" pitchFamily="18" charset="0"/>
                <a:cs typeface="Times New Roman" pitchFamily="18" charset="0"/>
              </a:rPr>
              <a:t> cong </a:t>
            </a:r>
            <a:r>
              <a:rPr lang="en-US" sz="2696" b="1" dirty="0" err="1">
                <a:solidFill>
                  <a:srgbClr val="0000FF"/>
                </a:solidFill>
                <a:latin typeface="Times New Roman" pitchFamily="18" charset="0"/>
                <a:cs typeface="Times New Roman" pitchFamily="18" charset="0"/>
              </a:rPr>
              <a:t>hoặc</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duỗi</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thẳng</a:t>
            </a:r>
            <a:r>
              <a:rPr lang="en-US" sz="2696" b="1" dirty="0">
                <a:solidFill>
                  <a:srgbClr val="0000FF"/>
                </a:solidFill>
                <a:latin typeface="Times New Roman" pitchFamily="18" charset="0"/>
                <a:cs typeface="Times New Roman" pitchFamily="18" charset="0"/>
              </a:rPr>
              <a:t>. </a:t>
            </a:r>
          </a:p>
        </p:txBody>
      </p:sp>
      <p:sp>
        <p:nvSpPr>
          <p:cNvPr id="33" name="Rectangle 32"/>
          <p:cNvSpPr/>
          <p:nvPr/>
        </p:nvSpPr>
        <p:spPr>
          <a:xfrm>
            <a:off x="8036636" y="3069481"/>
            <a:ext cx="4155364" cy="1751762"/>
          </a:xfrm>
          <a:prstGeom prst="rect">
            <a:avLst/>
          </a:prstGeom>
        </p:spPr>
        <p:txBody>
          <a:bodyPr wrap="square">
            <a:spAutoFit/>
          </a:bodyPr>
          <a:lstStyle/>
          <a:p>
            <a:pPr lvl="0" algn="just"/>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Mỗi</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khi</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bật</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đèn</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tiếng</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công</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tắc</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vừa</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kêu</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tách</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là</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ánh</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sáng</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phát</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ngay</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sáng</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cả</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một</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góc</a:t>
            </a:r>
            <a:r>
              <a:rPr lang="en-US" sz="2696" b="1" dirty="0">
                <a:solidFill>
                  <a:srgbClr val="0000FF"/>
                </a:solidFill>
                <a:latin typeface="Times New Roman" pitchFamily="18" charset="0"/>
                <a:cs typeface="Times New Roman" pitchFamily="18" charset="0"/>
              </a:rPr>
              <a:t> </a:t>
            </a:r>
            <a:r>
              <a:rPr lang="en-US" sz="2696" b="1" dirty="0" err="1">
                <a:solidFill>
                  <a:srgbClr val="0000FF"/>
                </a:solidFill>
                <a:latin typeface="Times New Roman" pitchFamily="18" charset="0"/>
                <a:cs typeface="Times New Roman" pitchFamily="18" charset="0"/>
              </a:rPr>
              <a:t>nhà</a:t>
            </a:r>
            <a:r>
              <a:rPr lang="en-US" sz="2696" b="1" dirty="0">
                <a:solidFill>
                  <a:srgbClr val="0000FF"/>
                </a:solidFill>
                <a:latin typeface="Times New Roman" pitchFamily="18" charset="0"/>
                <a:cs typeface="Times New Roman" pitchFamily="18" charset="0"/>
              </a:rPr>
              <a:t>.</a:t>
            </a:r>
          </a:p>
        </p:txBody>
      </p:sp>
      <p:sp>
        <p:nvSpPr>
          <p:cNvPr id="18" name="TextBox 17">
            <a:extLst>
              <a:ext uri="{FF2B5EF4-FFF2-40B4-BE49-F238E27FC236}">
                <a16:creationId xmlns:a16="http://schemas.microsoft.com/office/drawing/2014/main" id="{A4EA98F8-1454-74E9-4B63-8B7282611956}"/>
              </a:ext>
            </a:extLst>
          </p:cNvPr>
          <p:cNvSpPr txBox="1"/>
          <p:nvPr/>
        </p:nvSpPr>
        <p:spPr>
          <a:xfrm>
            <a:off x="1529800" y="408242"/>
            <a:ext cx="9132405" cy="522579"/>
          </a:xfrm>
          <a:prstGeom prst="rect">
            <a:avLst/>
          </a:prstGeom>
          <a:noFill/>
        </p:spPr>
        <p:txBody>
          <a:bodyPr wrap="square" rtlCol="0">
            <a:spAutoFit/>
          </a:bodyPr>
          <a:lstStyle/>
          <a:p>
            <a:pPr algn="ct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TextBox 18"/>
          <p:cNvSpPr txBox="1"/>
          <p:nvPr/>
        </p:nvSpPr>
        <p:spPr>
          <a:xfrm>
            <a:off x="0" y="862149"/>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mình</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20" name="TextBox 19"/>
          <p:cNvSpPr txBox="1"/>
          <p:nvPr/>
        </p:nvSpPr>
        <p:spPr>
          <a:xfrm>
            <a:off x="0" y="4859238"/>
            <a:ext cx="12192000" cy="1815882"/>
          </a:xfrm>
          <a:prstGeom prst="rect">
            <a:avLst/>
          </a:prstGeom>
          <a:noFill/>
        </p:spPr>
        <p:txBody>
          <a:bodyPr wrap="square" rtlCol="0">
            <a:spAutoFit/>
          </a:bodyPr>
          <a:lstStyle/>
          <a:p>
            <a:r>
              <a:rPr lang="en-US" sz="2800" dirty="0">
                <a:solidFill>
                  <a:srgbClr val="008000"/>
                </a:solidFill>
                <a:latin typeface="Times New Roman" pitchFamily="18" charset="0"/>
                <a:cs typeface="Times New Roman" pitchFamily="18" charset="0"/>
              </a:rPr>
              <a:t>   *</a:t>
            </a:r>
            <a:r>
              <a:rPr lang="vi-VN" sz="2800" dirty="0">
                <a:solidFill>
                  <a:srgbClr val="008000"/>
                </a:solidFill>
                <a:latin typeface="Times New Roman" pitchFamily="18" charset="0"/>
                <a:cs typeface="Times New Roman" pitchFamily="18" charset="0"/>
              </a:rPr>
              <a:t> </a:t>
            </a:r>
            <a:r>
              <a:rPr lang="vi-VN" sz="2800" b="1" dirty="0">
                <a:solidFill>
                  <a:srgbClr val="008000"/>
                </a:solidFill>
                <a:latin typeface="Times New Roman" pitchFamily="18" charset="0"/>
                <a:cs typeface="Times New Roman" pitchFamily="18" charset="0"/>
              </a:rPr>
              <a:t>Chiếc đèn bàn của em có chụp đèn màu đỏ tươi. Đế đèn hình tròn, màu đỏ. Đèn được trang trí một chú mèo với hai cái tai xinh xắn, dựng đứng. Chụp đèn </a:t>
            </a:r>
            <a:r>
              <a:rPr lang="en-US" sz="2800" b="1" dirty="0" err="1">
                <a:solidFill>
                  <a:srgbClr val="008000"/>
                </a:solidFill>
                <a:latin typeface="Times New Roman" pitchFamily="18" charset="0"/>
                <a:cs typeface="Times New Roman" pitchFamily="18" charset="0"/>
              </a:rPr>
              <a:t>cao</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tầm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hai</a:t>
            </a:r>
            <a:r>
              <a:rPr lang="en-US" sz="2800" b="1" dirty="0">
                <a:solidFill>
                  <a:srgbClr val="008000"/>
                </a:solidFill>
                <a:latin typeface="Times New Roman" pitchFamily="18" charset="0"/>
                <a:cs typeface="Times New Roman" pitchFamily="18" charset="0"/>
              </a:rPr>
              <a:t> gang </a:t>
            </a:r>
            <a:r>
              <a:rPr lang="en-US" sz="2800" b="1" dirty="0" err="1">
                <a:solidFill>
                  <a:srgbClr val="008000"/>
                </a:solidFill>
                <a:latin typeface="Times New Roman" pitchFamily="18" charset="0"/>
                <a:cs typeface="Times New Roman" pitchFamily="18" charset="0"/>
              </a:rPr>
              <a:t>tay</a:t>
            </a:r>
            <a:r>
              <a:rPr lang="vi-VN" sz="2800" b="1" dirty="0">
                <a:solidFill>
                  <a:srgbClr val="008000"/>
                </a:solidFill>
                <a:latin typeface="Times New Roman" pitchFamily="18" charset="0"/>
                <a:cs typeface="Times New Roman" pitchFamily="18" charset="0"/>
              </a:rPr>
              <a:t>, thân đèn </a:t>
            </a:r>
            <a:r>
              <a:rPr lang="en-US" sz="2800" b="1" dirty="0" err="1">
                <a:solidFill>
                  <a:srgbClr val="008000"/>
                </a:solidFill>
                <a:latin typeface="Times New Roman" pitchFamily="18" charset="0"/>
                <a:cs typeface="Times New Roman" pitchFamily="18" charset="0"/>
              </a:rPr>
              <a:t>có</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thể</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bẻ</a:t>
            </a:r>
            <a:r>
              <a:rPr lang="en-US" sz="2800" b="1" dirty="0">
                <a:solidFill>
                  <a:srgbClr val="008000"/>
                </a:solidFill>
                <a:latin typeface="Times New Roman" pitchFamily="18" charset="0"/>
                <a:cs typeface="Times New Roman" pitchFamily="18" charset="0"/>
              </a:rPr>
              <a:t> cong </a:t>
            </a:r>
            <a:r>
              <a:rPr lang="en-US" sz="2800" b="1" dirty="0" err="1">
                <a:solidFill>
                  <a:srgbClr val="008000"/>
                </a:solidFill>
                <a:latin typeface="Times New Roman" pitchFamily="18" charset="0"/>
                <a:cs typeface="Times New Roman" pitchFamily="18" charset="0"/>
              </a:rPr>
              <a:t>hoặc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duỗi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thẳng</a:t>
            </a:r>
            <a:r>
              <a:rPr lang="vi-VN"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Mỗi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khi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bật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đèn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tiếng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công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tắc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vừa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kêu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tách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ánh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sáng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phát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ngay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sáng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cả</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một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góc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nhà</a:t>
            </a:r>
            <a:r>
              <a:rPr lang="en-US" sz="2800" b="1" dirty="0">
                <a:solidFill>
                  <a:srgbClr val="008000"/>
                </a:solidFill>
                <a:latin typeface="Times New Roman" pitchFamily="18" charset="0"/>
                <a:cs typeface="Times New Roman" pitchFamily="18" charset="0"/>
              </a:rPr>
              <a:t>.</a:t>
            </a:r>
            <a:endParaRPr lang="vi-VN" sz="2800"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23073501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20"/>
                                        </p:tgtEl>
                                        <p:attrNameLst>
                                          <p:attrName>style.visibility</p:attrName>
                                        </p:attrNameLst>
                                      </p:cBhvr>
                                      <p:to>
                                        <p:strVal val="visible"/>
                                      </p:to>
                                    </p:set>
                                    <p:anim calcmode="discrete" valueType="clr">
                                      <p:cBhvr override="childStyle">
                                        <p:cTn id="22"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0"/>
                                        </p:tgtEl>
                                        <p:attrNameLst>
                                          <p:attrName>fillcolor</p:attrName>
                                        </p:attrNameLst>
                                      </p:cBhvr>
                                      <p:tavLst>
                                        <p:tav tm="0">
                                          <p:val>
                                            <p:clrVal>
                                              <a:schemeClr val="accent2"/>
                                            </p:clrVal>
                                          </p:val>
                                        </p:tav>
                                        <p:tav tm="50000">
                                          <p:val>
                                            <p:clrVal>
                                              <a:schemeClr val="hlink"/>
                                            </p:clrVal>
                                          </p:val>
                                        </p:tav>
                                      </p:tavLst>
                                    </p:anim>
                                    <p:set>
                                      <p:cBhvr>
                                        <p:cTn id="24"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730</Words>
  <Application>Microsoft Office PowerPoint</Application>
  <PresentationFormat>Widescreen</PresentationFormat>
  <Paragraphs>70</Paragraphs>
  <Slides>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Arial-Rounded</vt:lpstr>
      <vt:lpstr>Calibri</vt:lpstr>
      <vt:lpstr>Calibri Light</vt:lpstr>
      <vt:lpstr>等线</vt:lpstr>
      <vt:lpstr>DFPOP1-W9</vt:lpstr>
      <vt:lpstr>Tahoma</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MAIHUNG</cp:lastModifiedBy>
  <cp:revision>34</cp:revision>
  <dcterms:created xsi:type="dcterms:W3CDTF">2023-11-08T02:09:09Z</dcterms:created>
  <dcterms:modified xsi:type="dcterms:W3CDTF">2025-05-21T08:38:05Z</dcterms:modified>
</cp:coreProperties>
</file>