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1" r:id="rId2"/>
    <p:sldId id="256" r:id="rId3"/>
    <p:sldId id="257" r:id="rId4"/>
    <p:sldId id="273" r:id="rId5"/>
    <p:sldId id="274" r:id="rId6"/>
    <p:sldId id="275" r:id="rId7"/>
    <p:sldId id="276" r:id="rId8"/>
    <p:sldId id="277" r:id="rId9"/>
    <p:sldId id="266" r:id="rId10"/>
    <p:sldId id="29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009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78C59-0464-404C-8724-FC5434881C27}" type="datetimeFigureOut">
              <a:rPr lang="en-US" smtClean="0"/>
              <a:pPr/>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B9B64-8D24-45A0-AF1C-D13905CE1AF9}" type="slidenum">
              <a:rPr lang="en-US" smtClean="0"/>
              <a:pPr/>
              <a:t>‹#›</a:t>
            </a:fld>
            <a:endParaRPr lang="en-US"/>
          </a:p>
        </p:txBody>
      </p:sp>
    </p:spTree>
    <p:extLst>
      <p:ext uri="{BB962C8B-B14F-4D97-AF65-F5344CB8AC3E}">
        <p14:creationId xmlns:p14="http://schemas.microsoft.com/office/powerpoint/2010/main" val="344358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313407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78552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7F212E-AC13-43FE-A68B-040BADB20335}"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169268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F212E-AC13-43FE-A68B-040BADB20335}"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415956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F212E-AC13-43FE-A68B-040BADB20335}"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264183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F212E-AC13-43FE-A68B-040BADB20335}"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228679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7F212E-AC13-43FE-A68B-040BADB20335}"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185449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7F212E-AC13-43FE-A68B-040BADB20335}"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278305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7F212E-AC13-43FE-A68B-040BADB20335}" type="datetimeFigureOut">
              <a:rPr lang="en-US" smtClean="0"/>
              <a:pPr/>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372518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7F212E-AC13-43FE-A68B-040BADB20335}" type="datetimeFigureOut">
              <a:rPr lang="en-US" smtClean="0"/>
              <a:pPr/>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1709545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F212E-AC13-43FE-A68B-040BADB20335}" type="datetimeFigureOut">
              <a:rPr lang="en-US" smtClean="0"/>
              <a:pPr/>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310875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7F212E-AC13-43FE-A68B-040BADB20335}"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167690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7F212E-AC13-43FE-A68B-040BADB20335}"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2151013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F212E-AC13-43FE-A68B-040BADB20335}" type="datetimeFigureOut">
              <a:rPr lang="en-US" smtClean="0"/>
              <a:pPr/>
              <a:t>5/21/2025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85000-63AC-40D8-8007-64334D97EC91}" type="slidenum">
              <a:rPr lang="en-US" smtClean="0"/>
              <a:pPr/>
              <a:t>‹#›</a:t>
            </a:fld>
            <a:endParaRPr lang="en-US"/>
          </a:p>
        </p:txBody>
      </p:sp>
    </p:spTree>
    <p:extLst>
      <p:ext uri="{BB962C8B-B14F-4D97-AF65-F5344CB8AC3E}">
        <p14:creationId xmlns:p14="http://schemas.microsoft.com/office/powerpoint/2010/main" val="2697850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Tiếng Việt - </a:t>
            </a:r>
            <a:r>
              <a:rPr lang="en-US" sz="3200" b="1" err="1">
                <a:solidFill>
                  <a:srgbClr val="FF0000"/>
                </a:solidFill>
                <a:latin typeface="Times New Roman" panose="02020603050405020304" pitchFamily="18" charset="0"/>
                <a:cs typeface="Times New Roman" panose="02020603050405020304" pitchFamily="18" charset="0"/>
              </a:rPr>
              <a:t>Lớp</a:t>
            </a:r>
            <a:r>
              <a:rPr lang="en-US" sz="3200" b="1">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3</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Phạm Thị Mai Hưng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434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07432856"/>
              </p:ext>
            </p:extLst>
          </p:nvPr>
        </p:nvGraphicFramePr>
        <p:xfrm>
          <a:off x="0" y="2931460"/>
          <a:ext cx="12192000" cy="3067304"/>
        </p:xfrm>
        <a:graphic>
          <a:graphicData uri="http://schemas.openxmlformats.org/drawingml/2006/table">
            <a:tbl>
              <a:tblPr firstRow="1" firstCol="1" lastRow="1" lastCol="1" bandRow="1" bandCol="1">
                <a:tableStyleId>{5C22544A-7EE6-4342-B048-85BDC9FD1C3A}</a:tableStyleId>
              </a:tblPr>
              <a:tblGrid>
                <a:gridCol w="5578485">
                  <a:extLst>
                    <a:ext uri="{9D8B030D-6E8A-4147-A177-3AD203B41FA5}">
                      <a16:colId xmlns:a16="http://schemas.microsoft.com/office/drawing/2014/main" val="20000"/>
                    </a:ext>
                  </a:extLst>
                </a:gridCol>
                <a:gridCol w="6613515">
                  <a:extLst>
                    <a:ext uri="{9D8B030D-6E8A-4147-A177-3AD203B41FA5}">
                      <a16:colId xmlns:a16="http://schemas.microsoft.com/office/drawing/2014/main" val="20001"/>
                    </a:ext>
                  </a:extLst>
                </a:gridCol>
              </a:tblGrid>
              <a:tr h="367127">
                <a:tc gridSpan="2">
                  <a:txBody>
                    <a:bodyPr/>
                    <a:lstStyle/>
                    <a:p>
                      <a:pPr marL="2186940" marR="2181860" algn="ctr">
                        <a:spcBef>
                          <a:spcPts val="370"/>
                        </a:spcBef>
                        <a:spcAft>
                          <a:spcPts val="0"/>
                        </a:spcAft>
                      </a:pPr>
                      <a:r>
                        <a:rPr lang="vi-VN" sz="2700" dirty="0">
                          <a:solidFill>
                            <a:srgbClr val="0000FF"/>
                          </a:solidFill>
                          <a:effectLst/>
                          <a:latin typeface="Times New Roman" pitchFamily="18" charset="0"/>
                          <a:cs typeface="Times New Roman" pitchFamily="18" charset="0"/>
                        </a:rPr>
                        <a:t>PHIẾU</a:t>
                      </a:r>
                      <a:r>
                        <a:rPr lang="vi-VN" sz="2700" spc="-25"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ĐỌC SÁCH</a:t>
                      </a:r>
                      <a:endParaRPr lang="en-US" sz="2700" dirty="0">
                        <a:solidFill>
                          <a:srgbClr val="0000FF"/>
                        </a:solidFill>
                        <a:effectLst/>
                        <a:latin typeface="Times New Roman" pitchFamily="18" charset="0"/>
                        <a:ea typeface="Times New Roman"/>
                        <a:cs typeface="Times New Roman" pitchFamily="18" charset="0"/>
                      </a:endParaRPr>
                    </a:p>
                  </a:txBody>
                  <a:tcPr marL="0" marR="0" marT="0" marB="0">
                    <a:solidFill>
                      <a:schemeClr val="bg1"/>
                    </a:solidFill>
                  </a:tcPr>
                </a:tc>
                <a:tc hMerge="1">
                  <a:txBody>
                    <a:bodyPr/>
                    <a:lstStyle/>
                    <a:p>
                      <a:endParaRPr lang="en-US"/>
                    </a:p>
                  </a:txBody>
                  <a:tcPr/>
                </a:tc>
                <a:extLst>
                  <a:ext uri="{0D108BD9-81ED-4DB2-BD59-A6C34878D82A}">
                    <a16:rowId xmlns:a16="http://schemas.microsoft.com/office/drawing/2014/main" val="10000"/>
                  </a:ext>
                </a:extLst>
              </a:tr>
              <a:tr h="1158036">
                <a:tc gridSpan="2">
                  <a:txBody>
                    <a:bodyPr/>
                    <a:lstStyle/>
                    <a:p>
                      <a:pPr marL="46990" marR="0">
                        <a:spcBef>
                          <a:spcPts val="370"/>
                        </a:spcBef>
                        <a:spcAft>
                          <a:spcPts val="0"/>
                        </a:spcAft>
                      </a:pPr>
                      <a:r>
                        <a:rPr lang="vi-VN" sz="2700" dirty="0">
                          <a:solidFill>
                            <a:srgbClr val="0000FF"/>
                          </a:solidFill>
                          <a:effectLst/>
                          <a:latin typeface="Times New Roman" pitchFamily="18" charset="0"/>
                          <a:cs typeface="Times New Roman" pitchFamily="18" charset="0"/>
                        </a:rPr>
                        <a:t>-</a:t>
                      </a:r>
                      <a:r>
                        <a:rPr lang="vi-VN" sz="2700" spc="-15"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Ngày</a:t>
                      </a:r>
                      <a:r>
                        <a:rPr lang="vi-VN" sz="2700" spc="-15"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đọc:</a:t>
                      </a:r>
                      <a:r>
                        <a:rPr lang="vi-VN" sz="2700" spc="-25"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25/11/2022</a:t>
                      </a:r>
                      <a:endParaRPr lang="en-US" sz="2700" dirty="0">
                        <a:solidFill>
                          <a:srgbClr val="0000FF"/>
                        </a:solidFill>
                        <a:effectLst/>
                        <a:latin typeface="Times New Roman" pitchFamily="18" charset="0"/>
                        <a:cs typeface="Times New Roman" pitchFamily="18" charset="0"/>
                      </a:endParaRPr>
                    </a:p>
                    <a:p>
                      <a:pPr marL="0" marR="0" lvl="0" indent="0">
                        <a:spcBef>
                          <a:spcPts val="240"/>
                        </a:spcBef>
                        <a:spcAft>
                          <a:spcPts val="0"/>
                        </a:spcAft>
                        <a:buSzPts val="1400"/>
                        <a:buFont typeface="Times New Roman"/>
                        <a:buNone/>
                        <a:tabLst>
                          <a:tab pos="151130" algn="l"/>
                        </a:tabLst>
                      </a:pPr>
                      <a:r>
                        <a:rPr lang="en-US" sz="2700" dirty="0" smtClean="0">
                          <a:solidFill>
                            <a:srgbClr val="0000FF"/>
                          </a:solidFill>
                          <a:effectLst/>
                          <a:latin typeface="Times New Roman" pitchFamily="18" charset="0"/>
                          <a:cs typeface="Times New Roman" pitchFamily="18" charset="0"/>
                        </a:rPr>
                        <a:t>- </a:t>
                      </a:r>
                      <a:r>
                        <a:rPr lang="vi-VN" sz="2700" dirty="0" smtClean="0">
                          <a:solidFill>
                            <a:srgbClr val="0000FF"/>
                          </a:solidFill>
                          <a:effectLst/>
                          <a:latin typeface="Times New Roman" pitchFamily="18" charset="0"/>
                          <a:cs typeface="Times New Roman" pitchFamily="18" charset="0"/>
                        </a:rPr>
                        <a:t>Tên </a:t>
                      </a:r>
                      <a:r>
                        <a:rPr lang="vi-VN" sz="2700" dirty="0">
                          <a:solidFill>
                            <a:srgbClr val="0000FF"/>
                          </a:solidFill>
                          <a:effectLst/>
                          <a:latin typeface="Times New Roman" pitchFamily="18" charset="0"/>
                          <a:cs typeface="Times New Roman" pitchFamily="18" charset="0"/>
                        </a:rPr>
                        <a:t>bài:</a:t>
                      </a:r>
                      <a:r>
                        <a:rPr lang="vi-VN" sz="2700" spc="-15"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Về</a:t>
                      </a:r>
                      <a:r>
                        <a:rPr lang="vi-VN" sz="2700" spc="-20"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thăm mẹ</a:t>
                      </a:r>
                      <a:endParaRPr lang="en-US" sz="2700" dirty="0">
                        <a:solidFill>
                          <a:srgbClr val="0000FF"/>
                        </a:solidFill>
                        <a:effectLst/>
                        <a:latin typeface="Times New Roman" pitchFamily="18" charset="0"/>
                        <a:cs typeface="Times New Roman" pitchFamily="18" charset="0"/>
                      </a:endParaRPr>
                    </a:p>
                    <a:p>
                      <a:pPr marL="0" marR="0" lvl="0" indent="0">
                        <a:spcBef>
                          <a:spcPts val="250"/>
                        </a:spcBef>
                        <a:spcAft>
                          <a:spcPts val="0"/>
                        </a:spcAft>
                        <a:buSzPts val="1400"/>
                        <a:buFont typeface="Times New Roman"/>
                        <a:buNone/>
                        <a:tabLst>
                          <a:tab pos="151130" algn="l"/>
                        </a:tabLst>
                      </a:pPr>
                      <a:r>
                        <a:rPr lang="en-US" sz="2700" dirty="0" smtClean="0">
                          <a:solidFill>
                            <a:srgbClr val="0000FF"/>
                          </a:solidFill>
                          <a:effectLst/>
                          <a:latin typeface="Times New Roman" pitchFamily="18" charset="0"/>
                          <a:cs typeface="Times New Roman" pitchFamily="18" charset="0"/>
                        </a:rPr>
                        <a:t>- </a:t>
                      </a:r>
                      <a:r>
                        <a:rPr lang="vi-VN" sz="2700" dirty="0" smtClean="0">
                          <a:solidFill>
                            <a:srgbClr val="0000FF"/>
                          </a:solidFill>
                          <a:effectLst/>
                          <a:latin typeface="Times New Roman" pitchFamily="18" charset="0"/>
                          <a:cs typeface="Times New Roman" pitchFamily="18" charset="0"/>
                        </a:rPr>
                        <a:t>Tác</a:t>
                      </a:r>
                      <a:r>
                        <a:rPr lang="vi-VN" sz="2700" spc="-25" dirty="0" smtClean="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giả:</a:t>
                      </a:r>
                      <a:r>
                        <a:rPr lang="vi-VN" sz="2700" spc="-15"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Đinh</a:t>
                      </a:r>
                      <a:r>
                        <a:rPr lang="vi-VN" sz="2700" spc="-20"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Nam</a:t>
                      </a:r>
                      <a:r>
                        <a:rPr lang="vi-VN" sz="2700" spc="-5"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Khương</a:t>
                      </a:r>
                      <a:endParaRPr lang="en-US" sz="2700" dirty="0">
                        <a:solidFill>
                          <a:srgbClr val="0000FF"/>
                        </a:solidFill>
                        <a:effectLst/>
                        <a:latin typeface="Times New Roman" pitchFamily="18" charset="0"/>
                        <a:ea typeface="Times New Roman"/>
                        <a:cs typeface="Times New Roman" pitchFamily="18" charset="0"/>
                      </a:endParaRPr>
                    </a:p>
                  </a:txBody>
                  <a:tcPr marL="0" marR="0" marT="0" marB="0">
                    <a:solidFill>
                      <a:schemeClr val="bg1"/>
                    </a:solidFill>
                  </a:tcPr>
                </a:tc>
                <a:tc hMerge="1">
                  <a:txBody>
                    <a:bodyPr/>
                    <a:lstStyle/>
                    <a:p>
                      <a:endParaRPr lang="en-US"/>
                    </a:p>
                  </a:txBody>
                  <a:tcPr/>
                </a:tc>
                <a:extLst>
                  <a:ext uri="{0D108BD9-81ED-4DB2-BD59-A6C34878D82A}">
                    <a16:rowId xmlns:a16="http://schemas.microsoft.com/office/drawing/2014/main" val="10001"/>
                  </a:ext>
                </a:extLst>
              </a:tr>
              <a:tr h="810569">
                <a:tc>
                  <a:txBody>
                    <a:bodyPr/>
                    <a:lstStyle/>
                    <a:p>
                      <a:pPr marL="46990" marR="39370">
                        <a:lnSpc>
                          <a:spcPct val="115000"/>
                        </a:lnSpc>
                        <a:spcBef>
                          <a:spcPts val="380"/>
                        </a:spcBef>
                        <a:spcAft>
                          <a:spcPts val="0"/>
                        </a:spcAft>
                      </a:pPr>
                      <a:r>
                        <a:rPr lang="vi-VN" sz="2700" dirty="0" smtClean="0">
                          <a:solidFill>
                            <a:srgbClr val="0000FF"/>
                          </a:solidFill>
                          <a:effectLst/>
                          <a:latin typeface="Times New Roman" pitchFamily="18" charset="0"/>
                          <a:cs typeface="Times New Roman" pitchFamily="18" charset="0"/>
                        </a:rPr>
                        <a:t>Nhân</a:t>
                      </a:r>
                      <a:r>
                        <a:rPr lang="vi-VN" sz="2700" spc="280" dirty="0" smtClean="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vật</a:t>
                      </a:r>
                      <a:r>
                        <a:rPr lang="vi-VN" sz="2700" spc="295"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em</a:t>
                      </a:r>
                      <a:r>
                        <a:rPr lang="vi-VN" sz="2700" spc="270"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thích</a:t>
                      </a:r>
                      <a:r>
                        <a:rPr lang="vi-VN" sz="2700" spc="280"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nhất:</a:t>
                      </a:r>
                      <a:r>
                        <a:rPr lang="vi-VN" sz="2700" spc="290"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người</a:t>
                      </a:r>
                      <a:r>
                        <a:rPr lang="vi-VN" sz="2700" spc="-335"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con</a:t>
                      </a:r>
                      <a:endParaRPr lang="en-US" sz="2700" dirty="0">
                        <a:solidFill>
                          <a:srgbClr val="0000FF"/>
                        </a:solidFill>
                        <a:effectLst/>
                        <a:latin typeface="Times New Roman" pitchFamily="18" charset="0"/>
                        <a:ea typeface="Times New Roman"/>
                        <a:cs typeface="Times New Roman" pitchFamily="18" charset="0"/>
                      </a:endParaRPr>
                    </a:p>
                  </a:txBody>
                  <a:tcPr marL="0" marR="0" marT="0" marB="0">
                    <a:solidFill>
                      <a:schemeClr val="bg1"/>
                    </a:solidFill>
                  </a:tcPr>
                </a:tc>
                <a:tc>
                  <a:txBody>
                    <a:bodyPr/>
                    <a:lstStyle/>
                    <a:p>
                      <a:pPr marL="46990" marR="0">
                        <a:lnSpc>
                          <a:spcPct val="115000"/>
                        </a:lnSpc>
                        <a:spcBef>
                          <a:spcPts val="380"/>
                        </a:spcBef>
                        <a:spcAft>
                          <a:spcPts val="0"/>
                        </a:spcAft>
                      </a:pPr>
                      <a:r>
                        <a:rPr lang="vi-VN" sz="2700" dirty="0">
                          <a:solidFill>
                            <a:srgbClr val="0000FF"/>
                          </a:solidFill>
                          <a:effectLst/>
                          <a:latin typeface="Times New Roman" pitchFamily="18" charset="0"/>
                          <a:cs typeface="Times New Roman" pitchFamily="18" charset="0"/>
                        </a:rPr>
                        <a:t>Lí</a:t>
                      </a:r>
                      <a:r>
                        <a:rPr lang="vi-VN" sz="2700" spc="320"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do</a:t>
                      </a:r>
                      <a:r>
                        <a:rPr lang="vi-VN" sz="2700" spc="325"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em</a:t>
                      </a:r>
                      <a:r>
                        <a:rPr lang="vi-VN" sz="2700" spc="315"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thích</a:t>
                      </a:r>
                      <a:r>
                        <a:rPr lang="vi-VN" sz="2700" spc="325"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nhân</a:t>
                      </a:r>
                      <a:r>
                        <a:rPr lang="vi-VN" sz="2700" spc="320"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vật</a:t>
                      </a:r>
                      <a:r>
                        <a:rPr lang="vi-VN" sz="2700" spc="325"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đó:</a:t>
                      </a:r>
                      <a:r>
                        <a:rPr lang="vi-VN" sz="2700" spc="320"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hiếu</a:t>
                      </a:r>
                      <a:r>
                        <a:rPr lang="vi-VN" sz="2700" spc="325"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thảo,</a:t>
                      </a:r>
                      <a:r>
                        <a:rPr lang="vi-VN" sz="2700" spc="300"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yêu</a:t>
                      </a:r>
                      <a:r>
                        <a:rPr lang="vi-VN" sz="2700" spc="-335" dirty="0">
                          <a:solidFill>
                            <a:srgbClr val="0000FF"/>
                          </a:solidFill>
                          <a:effectLst/>
                          <a:latin typeface="Times New Roman" pitchFamily="18" charset="0"/>
                          <a:cs typeface="Times New Roman" pitchFamily="18" charset="0"/>
                        </a:rPr>
                        <a:t> </a:t>
                      </a:r>
                      <a:r>
                        <a:rPr lang="vi-VN" sz="2700" dirty="0">
                          <a:solidFill>
                            <a:srgbClr val="0000FF"/>
                          </a:solidFill>
                          <a:effectLst/>
                          <a:latin typeface="Times New Roman" pitchFamily="18" charset="0"/>
                          <a:cs typeface="Times New Roman" pitchFamily="18" charset="0"/>
                        </a:rPr>
                        <a:t>thương </a:t>
                      </a:r>
                      <a:r>
                        <a:rPr lang="vi-VN" sz="2700" dirty="0" smtClean="0">
                          <a:solidFill>
                            <a:srgbClr val="0000FF"/>
                          </a:solidFill>
                          <a:effectLst/>
                          <a:latin typeface="Times New Roman" pitchFamily="18" charset="0"/>
                          <a:cs typeface="Times New Roman" pitchFamily="18" charset="0"/>
                        </a:rPr>
                        <a:t>mẹ.</a:t>
                      </a:r>
                      <a:endParaRPr lang="en-US" sz="2700" dirty="0">
                        <a:solidFill>
                          <a:srgbClr val="0000FF"/>
                        </a:solidFill>
                        <a:effectLst/>
                        <a:latin typeface="Times New Roman" pitchFamily="18" charset="0"/>
                        <a:ea typeface="Times New Roman"/>
                        <a:cs typeface="Times New Roman" pitchFamily="18" charset="0"/>
                      </a:endParaRPr>
                    </a:p>
                  </a:txBody>
                  <a:tcPr marL="0" marR="0" marT="0" marB="0">
                    <a:solidFill>
                      <a:schemeClr val="bg1"/>
                    </a:solidFill>
                  </a:tcPr>
                </a:tc>
                <a:extLst>
                  <a:ext uri="{0D108BD9-81ED-4DB2-BD59-A6C34878D82A}">
                    <a16:rowId xmlns:a16="http://schemas.microsoft.com/office/drawing/2014/main" val="10002"/>
                  </a:ext>
                </a:extLst>
              </a:tr>
              <a:tr h="367127">
                <a:tc gridSpan="2">
                  <a:txBody>
                    <a:bodyPr/>
                    <a:lstStyle/>
                    <a:p>
                      <a:pPr marL="46990" marR="0">
                        <a:spcBef>
                          <a:spcPts val="380"/>
                        </a:spcBef>
                        <a:spcAft>
                          <a:spcPts val="0"/>
                        </a:spcAft>
                      </a:pPr>
                      <a:r>
                        <a:rPr lang="vi-VN" sz="2700" dirty="0" smtClean="0">
                          <a:solidFill>
                            <a:srgbClr val="0000FF"/>
                          </a:solidFill>
                          <a:effectLst/>
                          <a:latin typeface="Times New Roman" pitchFamily="18" charset="0"/>
                          <a:cs typeface="Times New Roman" pitchFamily="18" charset="0"/>
                        </a:rPr>
                        <a:t>Mức</a:t>
                      </a:r>
                      <a:r>
                        <a:rPr lang="vi-VN" sz="2700" spc="-5" dirty="0" smtClean="0">
                          <a:solidFill>
                            <a:srgbClr val="0000FF"/>
                          </a:solidFill>
                          <a:effectLst/>
                          <a:latin typeface="Times New Roman" pitchFamily="18" charset="0"/>
                          <a:cs typeface="Times New Roman" pitchFamily="18" charset="0"/>
                        </a:rPr>
                        <a:t> </a:t>
                      </a:r>
                      <a:r>
                        <a:rPr lang="vi-VN" sz="2700" dirty="0" smtClean="0">
                          <a:solidFill>
                            <a:srgbClr val="0000FF"/>
                          </a:solidFill>
                          <a:effectLst/>
                          <a:latin typeface="Times New Roman" pitchFamily="18" charset="0"/>
                          <a:cs typeface="Times New Roman" pitchFamily="18" charset="0"/>
                        </a:rPr>
                        <a:t>độ</a:t>
                      </a:r>
                      <a:r>
                        <a:rPr lang="vi-VN" sz="2700" spc="-15" dirty="0" smtClean="0">
                          <a:solidFill>
                            <a:srgbClr val="0000FF"/>
                          </a:solidFill>
                          <a:effectLst/>
                          <a:latin typeface="Times New Roman" pitchFamily="18" charset="0"/>
                          <a:cs typeface="Times New Roman" pitchFamily="18" charset="0"/>
                        </a:rPr>
                        <a:t> </a:t>
                      </a:r>
                      <a:r>
                        <a:rPr lang="vi-VN" sz="2700" dirty="0" smtClean="0">
                          <a:solidFill>
                            <a:srgbClr val="0000FF"/>
                          </a:solidFill>
                          <a:effectLst/>
                          <a:latin typeface="Times New Roman" pitchFamily="18" charset="0"/>
                          <a:cs typeface="Times New Roman" pitchFamily="18" charset="0"/>
                        </a:rPr>
                        <a:t>yêu thích:</a:t>
                      </a:r>
                      <a:r>
                        <a:rPr lang="vi-VN" sz="2700" spc="-5" dirty="0" smtClean="0">
                          <a:solidFill>
                            <a:srgbClr val="0000FF"/>
                          </a:solidFill>
                          <a:effectLst/>
                          <a:latin typeface="Times New Roman" pitchFamily="18" charset="0"/>
                          <a:cs typeface="Times New Roman" pitchFamily="18" charset="0"/>
                        </a:rPr>
                        <a:t> </a:t>
                      </a:r>
                      <a:r>
                        <a:rPr lang="vi-VN" sz="2700" dirty="0" smtClean="0">
                          <a:solidFill>
                            <a:srgbClr val="0000FF"/>
                          </a:solidFill>
                          <a:effectLst/>
                          <a:latin typeface="Times New Roman" pitchFamily="18" charset="0"/>
                          <a:cs typeface="Times New Roman" pitchFamily="18" charset="0"/>
                        </a:rPr>
                        <a:t>5</a:t>
                      </a:r>
                      <a:r>
                        <a:rPr lang="vi-VN" sz="2700" spc="-15" dirty="0" smtClean="0">
                          <a:solidFill>
                            <a:srgbClr val="0000FF"/>
                          </a:solidFill>
                          <a:effectLst/>
                          <a:latin typeface="Times New Roman" pitchFamily="18" charset="0"/>
                          <a:cs typeface="Times New Roman" pitchFamily="18" charset="0"/>
                        </a:rPr>
                        <a:t> </a:t>
                      </a:r>
                      <a:r>
                        <a:rPr lang="vi-VN" sz="2700" dirty="0" smtClean="0">
                          <a:solidFill>
                            <a:srgbClr val="0000FF"/>
                          </a:solidFill>
                          <a:effectLst/>
                          <a:latin typeface="Times New Roman" pitchFamily="18" charset="0"/>
                          <a:cs typeface="Times New Roman" pitchFamily="18" charset="0"/>
                        </a:rPr>
                        <a:t>sao</a:t>
                      </a:r>
                      <a:endParaRPr lang="en-US" sz="2700" dirty="0">
                        <a:solidFill>
                          <a:srgbClr val="0000FF"/>
                        </a:solidFill>
                        <a:effectLst/>
                        <a:latin typeface="Times New Roman" pitchFamily="18" charset="0"/>
                        <a:ea typeface="Times New Roman"/>
                        <a:cs typeface="Times New Roman" pitchFamily="18" charset="0"/>
                      </a:endParaRPr>
                    </a:p>
                  </a:txBody>
                  <a:tcPr marL="0" marR="0" marT="0" marB="0">
                    <a:solidFill>
                      <a:schemeClr val="bg1"/>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6" name="Rectangle 5"/>
          <p:cNvSpPr/>
          <p:nvPr/>
        </p:nvSpPr>
        <p:spPr>
          <a:xfrm>
            <a:off x="45140" y="1356640"/>
            <a:ext cx="6246477" cy="507190"/>
          </a:xfrm>
          <a:prstGeom prst="rect">
            <a:avLst/>
          </a:prstGeom>
        </p:spPr>
        <p:txBody>
          <a:bodyPr wrap="square">
            <a:spAutoFit/>
          </a:bodyPr>
          <a:lstStyle/>
          <a:p>
            <a:r>
              <a:rPr lang="en-US" sz="2696" b="1" dirty="0">
                <a:solidFill>
                  <a:srgbClr val="0000FF"/>
                </a:solidFill>
                <a:latin typeface="Times New Roman" pitchFamily="18" charset="0"/>
                <a:cs typeface="Times New Roman" pitchFamily="18" charset="0"/>
              </a:rPr>
              <a:t> </a:t>
            </a:r>
            <a:r>
              <a:rPr lang="en-US" sz="2696" b="1" dirty="0" smtClean="0">
                <a:solidFill>
                  <a:srgbClr val="0000FF"/>
                </a:solidFill>
                <a:latin typeface="Times New Roman" pitchFamily="18" charset="0"/>
                <a:cs typeface="Times New Roman" pitchFamily="18" charset="0"/>
              </a:rPr>
              <a:t>IV. </a:t>
            </a:r>
            <a:r>
              <a:rPr lang="en-US" sz="2696" b="1" dirty="0" err="1" smtClean="0">
                <a:solidFill>
                  <a:srgbClr val="0000FF"/>
                </a:solidFill>
                <a:latin typeface="Times New Roman" pitchFamily="18" charset="0"/>
                <a:cs typeface="Times New Roman" pitchFamily="18" charset="0"/>
              </a:rPr>
              <a:t>Luyện</a:t>
            </a:r>
            <a:r>
              <a:rPr lang="en-US" sz="2696" b="1" dirty="0" smtClean="0">
                <a:solidFill>
                  <a:srgbClr val="0000FF"/>
                </a:solidFill>
                <a:latin typeface="Times New Roman" pitchFamily="18" charset="0"/>
                <a:cs typeface="Times New Roman" pitchFamily="18" charset="0"/>
              </a:rPr>
              <a:t> </a:t>
            </a:r>
            <a:r>
              <a:rPr lang="en-US" sz="2696" b="1" dirty="0" err="1" smtClean="0">
                <a:solidFill>
                  <a:srgbClr val="0000FF"/>
                </a:solidFill>
                <a:latin typeface="Times New Roman" pitchFamily="18" charset="0"/>
                <a:cs typeface="Times New Roman" pitchFamily="18" charset="0"/>
              </a:rPr>
              <a:t>đọc</a:t>
            </a:r>
            <a:r>
              <a:rPr lang="en-US" sz="2696" b="1" dirty="0" smtClean="0">
                <a:solidFill>
                  <a:srgbClr val="0000FF"/>
                </a:solidFill>
                <a:latin typeface="Times New Roman" pitchFamily="18" charset="0"/>
                <a:cs typeface="Times New Roman" pitchFamily="18" charset="0"/>
              </a:rPr>
              <a:t> </a:t>
            </a:r>
            <a:r>
              <a:rPr lang="en-US" sz="2696" b="1" dirty="0" err="1" smtClean="0">
                <a:solidFill>
                  <a:srgbClr val="0000FF"/>
                </a:solidFill>
                <a:latin typeface="Times New Roman" pitchFamily="18" charset="0"/>
                <a:cs typeface="Times New Roman" pitchFamily="18" charset="0"/>
              </a:rPr>
              <a:t>mở</a:t>
            </a:r>
            <a:r>
              <a:rPr lang="en-US" sz="2696" b="1" dirty="0" smtClean="0">
                <a:solidFill>
                  <a:srgbClr val="0000FF"/>
                </a:solidFill>
                <a:latin typeface="Times New Roman" pitchFamily="18" charset="0"/>
                <a:cs typeface="Times New Roman" pitchFamily="18" charset="0"/>
              </a:rPr>
              <a:t> </a:t>
            </a:r>
            <a:r>
              <a:rPr lang="en-US" sz="2696" b="1" dirty="0" err="1" smtClean="0">
                <a:solidFill>
                  <a:srgbClr val="0000FF"/>
                </a:solidFill>
                <a:latin typeface="Times New Roman" pitchFamily="18" charset="0"/>
                <a:cs typeface="Times New Roman" pitchFamily="18" charset="0"/>
              </a:rPr>
              <a:t>rộng</a:t>
            </a:r>
            <a:r>
              <a:rPr lang="en-US" sz="2696" b="1" dirty="0" smtClean="0">
                <a:solidFill>
                  <a:srgbClr val="0000FF"/>
                </a:solidFill>
                <a:latin typeface="Times New Roman" pitchFamily="18" charset="0"/>
                <a:cs typeface="Times New Roman" pitchFamily="18" charset="0"/>
              </a:rPr>
              <a:t>.</a:t>
            </a:r>
            <a:endParaRPr lang="en-US" sz="2696" b="1" dirty="0">
              <a:solidFill>
                <a:srgbClr val="0000FF"/>
              </a:solidFill>
              <a:latin typeface="Times New Roman" pitchFamily="18" charset="0"/>
              <a:cs typeface="Times New Roman" pitchFamily="18" charset="0"/>
            </a:endParaRPr>
          </a:p>
        </p:txBody>
      </p:sp>
      <p:sp>
        <p:nvSpPr>
          <p:cNvPr id="7" name="Rectangle 6"/>
          <p:cNvSpPr/>
          <p:nvPr/>
        </p:nvSpPr>
        <p:spPr>
          <a:xfrm>
            <a:off x="45140" y="1836786"/>
            <a:ext cx="12146859" cy="1087990"/>
          </a:xfrm>
          <a:prstGeom prst="rect">
            <a:avLst/>
          </a:prstGeom>
        </p:spPr>
        <p:txBody>
          <a:bodyPr wrap="square">
            <a:spAutoFit/>
          </a:bodyPr>
          <a:lstStyle/>
          <a:p>
            <a:pPr fontAlgn="t">
              <a:lnSpc>
                <a:spcPct val="120000"/>
              </a:lnSpc>
            </a:pPr>
            <a:r>
              <a:rPr lang="en-US" sz="2696" b="1" dirty="0">
                <a:solidFill>
                  <a:srgbClr val="008000"/>
                </a:solidFill>
                <a:latin typeface="Times New Roman" pitchFamily="18" charset="0"/>
                <a:cs typeface="Times New Roman" pitchFamily="18" charset="0"/>
              </a:rPr>
              <a:t>      </a:t>
            </a:r>
            <a:r>
              <a:rPr lang="vi-VN" sz="2696" b="1" dirty="0">
                <a:solidFill>
                  <a:srgbClr val="008000"/>
                </a:solidFill>
                <a:latin typeface="Times New Roman" pitchFamily="18" charset="0"/>
                <a:cs typeface="Times New Roman" pitchFamily="18" charset="0"/>
              </a:rPr>
              <a:t>1.</a:t>
            </a:r>
            <a:r>
              <a:rPr lang="en-US" sz="2696" b="1" dirty="0">
                <a:solidFill>
                  <a:srgbClr val="008000"/>
                </a:solidFill>
                <a:latin typeface="Times New Roman" pitchFamily="18" charset="0"/>
                <a:cs typeface="Times New Roman" pitchFamily="18" charset="0"/>
              </a:rPr>
              <a:t> </a:t>
            </a:r>
            <a:r>
              <a:rPr lang="vi-VN" sz="2696" b="1" dirty="0">
                <a:solidFill>
                  <a:srgbClr val="008000"/>
                </a:solidFill>
                <a:latin typeface="Times New Roman" pitchFamily="18" charset="0"/>
                <a:cs typeface="Times New Roman" pitchFamily="18" charset="0"/>
              </a:rPr>
              <a:t>Tìm đọc câu chuyện, bài văn, bài thơ, ... Về tình cảm của người thân trong gia đình và phiếu đọc sách theo mẫu.</a:t>
            </a:r>
          </a:p>
        </p:txBody>
      </p:sp>
      <p:sp>
        <p:nvSpPr>
          <p:cNvPr id="9" name="TextBox 8"/>
          <p:cNvSpPr txBox="1"/>
          <p:nvPr/>
        </p:nvSpPr>
        <p:spPr>
          <a:xfrm>
            <a:off x="1393025" y="416710"/>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0" name="TextBox 9"/>
          <p:cNvSpPr txBox="1"/>
          <p:nvPr/>
        </p:nvSpPr>
        <p:spPr>
          <a:xfrm>
            <a:off x="0" y="858493"/>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Trò</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cùng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mẹ</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mở</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rộng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0" y="5965448"/>
            <a:ext cx="12192000" cy="892552"/>
          </a:xfrm>
          <a:prstGeom prst="rect">
            <a:avLst/>
          </a:prstGeom>
          <a:noFill/>
        </p:spPr>
        <p:txBody>
          <a:bodyPr wrap="square" rtlCol="0">
            <a:spAutoFit/>
          </a:bodyPr>
          <a:lstStyle/>
          <a:p>
            <a:r>
              <a:rPr lang="en-US" sz="2600" b="1" dirty="0" smtClean="0">
                <a:solidFill>
                  <a:srgbClr val="008000"/>
                </a:solidFill>
                <a:latin typeface="Times New Roman" pitchFamily="18" charset="0"/>
                <a:cs typeface="Times New Roman" pitchFamily="18" charset="0"/>
              </a:rPr>
              <a:t> </a:t>
            </a:r>
            <a:r>
              <a:rPr lang="vi-VN" sz="2600" b="1" dirty="0" smtClean="0">
                <a:solidFill>
                  <a:srgbClr val="008000"/>
                </a:solidFill>
                <a:latin typeface="Times New Roman" pitchFamily="18" charset="0"/>
                <a:cs typeface="Times New Roman" pitchFamily="18" charset="0"/>
              </a:rPr>
              <a:t>2. Chia sẻ với bạn về nhân vật em thích nhất: Nhân vật đó làm gì? Nhân vật đó có gì thú vị? Em học hỏi đựơc điều gì ở nhân vật đó.</a:t>
            </a:r>
            <a:endParaRPr lang="vi-VN"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1137" t="40843" r="27891" b="28313"/>
          <a:stretch/>
        </p:blipFill>
        <p:spPr bwMode="auto">
          <a:xfrm>
            <a:off x="-218364" y="1733266"/>
            <a:ext cx="12410364" cy="5124734"/>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1408225" y="543467"/>
            <a:ext cx="9144000" cy="646331"/>
          </a:xfrm>
          <a:prstGeom prst="rect">
            <a:avLst/>
          </a:prstGeom>
          <a:noFill/>
        </p:spPr>
        <p:txBody>
          <a:bodyPr wrap="square" lIns="91438" tIns="45720" rIns="91438" bIns="45720" rtlCol="0">
            <a:spAutoFit/>
          </a:bodyPr>
          <a:lstStyle/>
          <a:p>
            <a:pPr algn="ctr"/>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Việt</a:t>
            </a:r>
            <a:endParaRPr lang="vi-VN" sz="3600" b="1" dirty="0">
              <a:solidFill>
                <a:srgbClr val="0000CC"/>
              </a:solidFill>
              <a:latin typeface="Times New Roman" pitchFamily="18" charset="0"/>
              <a:cs typeface="Times New Roman" pitchFamily="18" charset="0"/>
            </a:endParaRPr>
          </a:p>
        </p:txBody>
      </p:sp>
      <p:sp>
        <p:nvSpPr>
          <p:cNvPr id="7" name="TextBox 6"/>
          <p:cNvSpPr txBox="1"/>
          <p:nvPr/>
        </p:nvSpPr>
        <p:spPr>
          <a:xfrm>
            <a:off x="0" y="1065241"/>
            <a:ext cx="12192000" cy="646331"/>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Đọc</a:t>
            </a:r>
            <a:r>
              <a:rPr lang="en-US" sz="3600" b="1" dirty="0" smtClean="0">
                <a:solidFill>
                  <a:srgbClr val="FF0000"/>
                </a:solidFill>
                <a:latin typeface="Times New Roman" panose="02020603050405020304" pitchFamily="18" charset="0"/>
                <a:cs typeface="Times New Roman" panose="02020603050405020304" pitchFamily="18" charset="0"/>
              </a:rPr>
              <a:t> : </a:t>
            </a:r>
            <a:r>
              <a:rPr lang="en-US" sz="3600" b="1" dirty="0" err="1" smtClean="0">
                <a:solidFill>
                  <a:srgbClr val="FF0000"/>
                </a:solidFill>
                <a:latin typeface="Times New Roman" panose="02020603050405020304" pitchFamily="18" charset="0"/>
                <a:cs typeface="Times New Roman" panose="02020603050405020304" pitchFamily="18" charset="0"/>
              </a:rPr>
              <a:t>Trò</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chuyện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cùng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mẹ</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Đọc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mở</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rộng</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214422"/>
            <a:ext cx="2786050" cy="523220"/>
          </a:xfrm>
          <a:prstGeom prst="rect">
            <a:avLst/>
          </a:prstGeom>
          <a:noFill/>
        </p:spPr>
        <p:txBody>
          <a:bodyPr wrap="square" lIns="91438" tIns="45720" rIns="91438" bIns="45720"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Đọc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bản</a:t>
            </a:r>
            <a:r>
              <a:rPr lang="en-US" sz="2800" b="1" dirty="0" smtClean="0">
                <a:solidFill>
                  <a:srgbClr val="0000FF"/>
                </a:solidFill>
                <a:latin typeface="Times New Roman" pitchFamily="18" charset="0"/>
                <a:cs typeface="Times New Roman" pitchFamily="18" charset="0"/>
              </a:rPr>
              <a:t>.</a:t>
            </a:r>
            <a:endParaRPr lang="vi-VN" sz="2800" b="1" dirty="0">
              <a:solidFill>
                <a:srgbClr val="0000FF"/>
              </a:solidFill>
              <a:latin typeface="Times New Roman" pitchFamily="18" charset="0"/>
              <a:cs typeface="Times New Roman" pitchFamily="18" charset="0"/>
            </a:endParaRPr>
          </a:p>
        </p:txBody>
      </p:sp>
      <p:sp>
        <p:nvSpPr>
          <p:cNvPr id="10" name="TextBox 9"/>
          <p:cNvSpPr txBox="1"/>
          <p:nvPr/>
        </p:nvSpPr>
        <p:spPr>
          <a:xfrm>
            <a:off x="96194" y="2704305"/>
            <a:ext cx="3528793"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anose="02020603050405020304"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câu</a:t>
            </a:r>
            <a:r>
              <a:rPr lang="en-US" sz="2800" b="1" dirty="0">
                <a:solidFill>
                  <a:srgbClr val="008000"/>
                </a:solidFill>
                <a:latin typeface="Times New Roman" pitchFamily="18" charset="0"/>
                <a:ea typeface="Tahoma" panose="020B0604030504040204" pitchFamily="34" charset="0"/>
                <a:cs typeface="Times New Roman" pitchFamily="18" charset="0"/>
              </a:rPr>
              <a:t>: </a:t>
            </a:r>
          </a:p>
        </p:txBody>
      </p:sp>
      <p:sp>
        <p:nvSpPr>
          <p:cNvPr id="11" name="TextBox 10"/>
          <p:cNvSpPr txBox="1"/>
          <p:nvPr/>
        </p:nvSpPr>
        <p:spPr>
          <a:xfrm>
            <a:off x="-52085" y="1657865"/>
            <a:ext cx="6649469"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anose="02020603050405020304"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đúng</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từ</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ngữ</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khó</a:t>
            </a:r>
            <a:r>
              <a:rPr lang="en-US" sz="2800" b="1" dirty="0">
                <a:solidFill>
                  <a:srgbClr val="008000"/>
                </a:solidFill>
                <a:latin typeface="Times New Roman" pitchFamily="18" charset="0"/>
                <a:ea typeface="Tahoma" panose="020B0604030504040204" pitchFamily="34" charset="0"/>
                <a:cs typeface="Times New Roman" pitchFamily="18" charset="0"/>
              </a:rPr>
              <a:t>: </a:t>
            </a:r>
            <a:endParaRPr lang="en-US" sz="2800" b="1" dirty="0">
              <a:solidFill>
                <a:srgbClr val="008000"/>
              </a:solidFill>
              <a:latin typeface="Times New Roman" pitchFamily="18" charset="0"/>
              <a:cs typeface="Times New Roman" pitchFamily="18" charset="0"/>
            </a:endParaRPr>
          </a:p>
        </p:txBody>
      </p:sp>
      <p:sp>
        <p:nvSpPr>
          <p:cNvPr id="13" name="TextBox 12"/>
          <p:cNvSpPr txBox="1"/>
          <p:nvPr/>
        </p:nvSpPr>
        <p:spPr>
          <a:xfrm>
            <a:off x="1393025" y="416710"/>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9" name="TextBox 18"/>
          <p:cNvSpPr txBox="1"/>
          <p:nvPr/>
        </p:nvSpPr>
        <p:spPr>
          <a:xfrm>
            <a:off x="0" y="871940"/>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Trò</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cùng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mẹ</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mở</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rộng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96194" y="3227525"/>
            <a:ext cx="12095806" cy="954107"/>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smtClean="0">
                <a:solidFill>
                  <a:srgbClr val="0000FF"/>
                </a:solidFill>
                <a:latin typeface="Times New Roman" panose="02020603050405020304" pitchFamily="18" charset="0"/>
                <a:ea typeface="Times New Roman"/>
                <a:cs typeface="Times New Roman" panose="02020603050405020304" pitchFamily="18" charset="0"/>
              </a:rPr>
              <a:t>Thư</a:t>
            </a:r>
            <a:r>
              <a:rPr lang="en-US" sz="2800" b="1" dirty="0" smtClean="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thì</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kể</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cho</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mẹ</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nghe</a:t>
            </a:r>
            <a:r>
              <a:rPr lang="vi-VN" sz="2800" b="1" dirty="0">
                <a:solidFill>
                  <a:srgbClr val="0000FF"/>
                </a:solidFill>
                <a:latin typeface="Times New Roman" panose="02020603050405020304" pitchFamily="18" charset="0"/>
                <a:ea typeface="Times New Roman"/>
                <a:cs typeface="Times New Roman" panose="02020603050405020304" pitchFamily="18" charset="0"/>
              </a:rPr>
              <a:t>/</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chuyện</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được</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cô</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giáo</a:t>
            </a:r>
            <a:r>
              <a:rPr lang="vi-VN" sz="2800" b="1" dirty="0">
                <a:solidFill>
                  <a:srgbClr val="0000FF"/>
                </a:solidFill>
                <a:latin typeface="Times New Roman" panose="02020603050405020304" pitchFamily="18" charset="0"/>
                <a:ea typeface="Times New Roman"/>
                <a:cs typeface="Times New Roman" panose="02020603050405020304" pitchFamily="18" charset="0"/>
              </a:rPr>
              <a:t>/</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mời</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đọc</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bài</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văn</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trước</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cả</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lớp</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về</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những</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bài</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toán</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thử</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trí</a:t>
            </a:r>
            <a:r>
              <a:rPr lang="en-US" sz="2800" b="1" dirty="0">
                <a:solidFill>
                  <a:srgbClr val="0000FF"/>
                </a:solidFill>
                <a:latin typeface="Times New Roman" panose="02020603050405020304" pitchFamily="18" charset="0"/>
                <a:ea typeface="Times New Roman"/>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a:cs typeface="Times New Roman" panose="02020603050405020304" pitchFamily="18" charset="0"/>
              </a:rPr>
              <a:t>thông</a:t>
            </a:r>
            <a:r>
              <a:rPr lang="en-US" sz="2800" b="1" dirty="0">
                <a:solidFill>
                  <a:srgbClr val="0000FF"/>
                </a:solidFill>
                <a:latin typeface="Times New Roman" panose="02020603050405020304" pitchFamily="18" charset="0"/>
                <a:ea typeface="Times New Roman"/>
                <a:cs typeface="Times New Roman" panose="02020603050405020304" pitchFamily="18" charset="0"/>
              </a:rPr>
              <a:t> minh/</a:t>
            </a:r>
            <a:r>
              <a:rPr lang="vi-VN" sz="2800" b="1" dirty="0">
                <a:solidFill>
                  <a:srgbClr val="0000FF"/>
                </a:solidFill>
                <a:latin typeface="Times New Roman" panose="02020603050405020304" pitchFamily="18" charset="0"/>
                <a:ea typeface="Times New Roman"/>
                <a:cs typeface="Times New Roman" panose="02020603050405020304" pitchFamily="18" charset="0"/>
              </a:rPr>
              <a:t>các bạn </a:t>
            </a:r>
            <a:r>
              <a:rPr lang="vi-VN" sz="2800" b="1" dirty="0" smtClean="0">
                <a:solidFill>
                  <a:srgbClr val="0000FF"/>
                </a:solidFill>
                <a:latin typeface="Times New Roman" panose="02020603050405020304" pitchFamily="18" charset="0"/>
                <a:ea typeface="Times New Roman"/>
                <a:cs typeface="Times New Roman" panose="02020603050405020304" pitchFamily="18" charset="0"/>
              </a:rPr>
              <a:t>...</a:t>
            </a:r>
            <a:endParaRPr lang="en-US" sz="2800" b="1" dirty="0" smtClean="0">
              <a:solidFill>
                <a:srgbClr val="0000FF"/>
              </a:solidFill>
              <a:latin typeface="Times New Roman" panose="02020603050405020304" pitchFamily="18" charset="0"/>
              <a:ea typeface="Times New Roman"/>
              <a:cs typeface="Times New Roman" panose="02020603050405020304" pitchFamily="18" charset="0"/>
            </a:endParaRPr>
          </a:p>
        </p:txBody>
      </p:sp>
      <p:sp>
        <p:nvSpPr>
          <p:cNvPr id="3" name="TextBox 2"/>
          <p:cNvSpPr txBox="1"/>
          <p:nvPr/>
        </p:nvSpPr>
        <p:spPr>
          <a:xfrm>
            <a:off x="0" y="2181085"/>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chuyện trò</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itchFamily="18" charset="0"/>
                <a:cs typeface="Times New Roman" pitchFamily="18" charset="0"/>
              </a:rPr>
              <a:t>rành rọt</a:t>
            </a:r>
            <a:r>
              <a:rPr lang="en-US" sz="2800" b="1" dirty="0">
                <a:solidFill>
                  <a:srgbClr val="0000FF"/>
                </a:solidFill>
                <a:latin typeface="Times New Roman" pitchFamily="18" charset="0"/>
                <a:cs typeface="Times New Roman" pitchFamily="18" charset="0"/>
              </a:rPr>
              <a:t>,</a:t>
            </a:r>
            <a:r>
              <a:rPr lang="vi-VN" sz="2800" b="1" dirty="0">
                <a:solidFill>
                  <a:srgbClr val="0000FF"/>
                </a:solidFill>
                <a:latin typeface="Times New Roman" pitchFamily="18" charset="0"/>
                <a:cs typeface="Times New Roman" pitchFamily="18" charset="0"/>
              </a:rPr>
              <a:t> nắc nẻ,</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rúc rích</a:t>
            </a:r>
            <a:r>
              <a:rPr lang="en-US" sz="2800" b="1" dirty="0">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5059245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
                                        </p:tgtEl>
                                        <p:attrNameLst>
                                          <p:attrName>style.visibility</p:attrName>
                                        </p:attrNameLst>
                                      </p:cBhvr>
                                      <p:to>
                                        <p:strVal val="visible"/>
                                      </p:to>
                                    </p:set>
                                    <p:anim calcmode="discrete" valueType="clr">
                                      <p:cBhvr override="childStyle">
                                        <p:cTn id="1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
                                        </p:tgtEl>
                                        <p:attrNameLst>
                                          <p:attrName>fillcolor</p:attrName>
                                        </p:attrNameLst>
                                      </p:cBhvr>
                                      <p:tavLst>
                                        <p:tav tm="0">
                                          <p:val>
                                            <p:clrVal>
                                              <a:schemeClr val="accent2"/>
                                            </p:clrVal>
                                          </p:val>
                                        </p:tav>
                                        <p:tav tm="50000">
                                          <p:val>
                                            <p:clrVal>
                                              <a:schemeClr val="hlink"/>
                                            </p:clrVal>
                                          </p:val>
                                        </p:tav>
                                      </p:tavLst>
                                    </p:anim>
                                    <p:set>
                                      <p:cBhvr>
                                        <p:cTn id="16" dur="80"/>
                                        <p:tgtEl>
                                          <p:spTgt spid="11"/>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gtEl>
                                        <p:attrNameLst>
                                          <p:attrName>style.visibility</p:attrName>
                                        </p:attrNameLst>
                                      </p:cBhvr>
                                      <p:to>
                                        <p:strVal val="visible"/>
                                      </p:to>
                                    </p:set>
                                    <p:anim calcmode="discrete" valueType="clr">
                                      <p:cBhvr override="childStyle">
                                        <p:cTn id="21"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gtEl>
                                        <p:attrNameLst>
                                          <p:attrName>fillcolor</p:attrName>
                                        </p:attrNameLst>
                                      </p:cBhvr>
                                      <p:tavLst>
                                        <p:tav tm="0">
                                          <p:val>
                                            <p:clrVal>
                                              <a:schemeClr val="accent2"/>
                                            </p:clrVal>
                                          </p:val>
                                        </p:tav>
                                        <p:tav tm="50000">
                                          <p:val>
                                            <p:clrVal>
                                              <a:schemeClr val="hlink"/>
                                            </p:clrVal>
                                          </p:val>
                                        </p:tav>
                                      </p:tavLst>
                                    </p:anim>
                                    <p:set>
                                      <p:cBhvr>
                                        <p:cTn id="23" dur="80"/>
                                        <p:tgtEl>
                                          <p:spTgt spid="3"/>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
                                        </p:tgtEl>
                                        <p:attrNameLst>
                                          <p:attrName>style.visibility</p:attrName>
                                        </p:attrNameLst>
                                      </p:cBhvr>
                                      <p:to>
                                        <p:strVal val="visible"/>
                                      </p:to>
                                    </p:set>
                                    <p:anim calcmode="discrete" valueType="clr">
                                      <p:cBhvr override="childStyle">
                                        <p:cTn id="28"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
                                        </p:tgtEl>
                                        <p:attrNameLst>
                                          <p:attrName>fillcolor</p:attrName>
                                        </p:attrNameLst>
                                      </p:cBhvr>
                                      <p:tavLst>
                                        <p:tav tm="0">
                                          <p:val>
                                            <p:clrVal>
                                              <a:schemeClr val="accent2"/>
                                            </p:clrVal>
                                          </p:val>
                                        </p:tav>
                                        <p:tav tm="50000">
                                          <p:val>
                                            <p:clrVal>
                                              <a:schemeClr val="hlink"/>
                                            </p:clrVal>
                                          </p:val>
                                        </p:tav>
                                      </p:tavLst>
                                    </p:anim>
                                    <p:set>
                                      <p:cBhvr>
                                        <p:cTn id="30" dur="80"/>
                                        <p:tgtEl>
                                          <p:spTgt spid="10"/>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
                                        </p:tgtEl>
                                        <p:attrNameLst>
                                          <p:attrName>style.visibility</p:attrName>
                                        </p:attrNameLst>
                                      </p:cBhvr>
                                      <p:to>
                                        <p:strVal val="visible"/>
                                      </p:to>
                                    </p:set>
                                    <p:anim calcmode="discrete" valueType="clr">
                                      <p:cBhvr override="childStyle">
                                        <p:cTn id="35"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
                                        </p:tgtEl>
                                        <p:attrNameLst>
                                          <p:attrName>fillcolor</p:attrName>
                                        </p:attrNameLst>
                                      </p:cBhvr>
                                      <p:tavLst>
                                        <p:tav tm="0">
                                          <p:val>
                                            <p:clrVal>
                                              <a:schemeClr val="accent2"/>
                                            </p:clrVal>
                                          </p:val>
                                        </p:tav>
                                        <p:tav tm="50000">
                                          <p:val>
                                            <p:clrVal>
                                              <a:schemeClr val="hlink"/>
                                            </p:clrVal>
                                          </p:val>
                                        </p:tav>
                                      </p:tavLst>
                                    </p:anim>
                                    <p:set>
                                      <p:cBhvr>
                                        <p:cTn id="37"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a16="http://schemas.microsoft.com/office/drawing/2014/main"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324" y="1714490"/>
            <a:ext cx="4379285" cy="2489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60812" y="2091480"/>
            <a:ext cx="5392512" cy="1093223"/>
          </a:xfrm>
          <a:prstGeom prst="rect">
            <a:avLst/>
          </a:prstGeom>
          <a:noFill/>
        </p:spPr>
        <p:txBody>
          <a:bodyPr wrap="square" lIns="76810" tIns="38405" rIns="76810" bIns="38405" rtlCol="0">
            <a:spAutoFit/>
          </a:bodyPr>
          <a:lstStyle/>
          <a:p>
            <a:r>
              <a:rPr lang="en-US" sz="6600" b="1" dirty="0">
                <a:solidFill>
                  <a:srgbClr val="0000FF"/>
                </a:solidFill>
                <a:latin typeface="Times New Roman" pitchFamily="18" charset="0"/>
                <a:cs typeface="Times New Roman" pitchFamily="18" charset="0"/>
              </a:rPr>
              <a:t>ĐỌC NHÓM</a:t>
            </a:r>
            <a:endParaRPr lang="vi-VN" sz="66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1930" y="3254709"/>
            <a:ext cx="1722026"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919" y="3288774"/>
            <a:ext cx="1722026"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735" y="3254709"/>
            <a:ext cx="1722026" cy="20527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22416" y="5292331"/>
            <a:ext cx="5557809" cy="1739554"/>
          </a:xfrm>
          <a:prstGeom prst="rect">
            <a:avLst/>
          </a:prstGeom>
          <a:noFill/>
        </p:spPr>
        <p:txBody>
          <a:bodyPr wrap="square" lIns="76810" tIns="38405" rIns="76810" bIns="38405" rtlCol="0">
            <a:spAutoFit/>
          </a:bodyPr>
          <a:lstStyle/>
          <a:p>
            <a:pPr algn="ctr"/>
            <a:r>
              <a:rPr lang="en-US" sz="5400" b="1" dirty="0">
                <a:solidFill>
                  <a:srgbClr val="008000"/>
                </a:solidFill>
                <a:latin typeface="Times New Roman" pitchFamily="18" charset="0"/>
                <a:cs typeface="Times New Roman" pitchFamily="18" charset="0"/>
              </a:rPr>
              <a:t>ĐỌC NỐI TIẾP TRƯỚC LỚP</a:t>
            </a:r>
            <a:endParaRPr lang="vi-VN" sz="5400" b="1" dirty="0">
              <a:solidFill>
                <a:srgbClr val="008000"/>
              </a:solidFill>
              <a:latin typeface="Times New Roman" pitchFamily="18" charset="0"/>
              <a:cs typeface="Times New Roman" pitchFamily="18" charset="0"/>
            </a:endParaRPr>
          </a:p>
        </p:txBody>
      </p:sp>
      <p:sp>
        <p:nvSpPr>
          <p:cNvPr id="16" name="TextBox 15"/>
          <p:cNvSpPr txBox="1"/>
          <p:nvPr/>
        </p:nvSpPr>
        <p:spPr>
          <a:xfrm>
            <a:off x="6605232" y="4500572"/>
            <a:ext cx="5586767" cy="1924219"/>
          </a:xfrm>
          <a:prstGeom prst="rect">
            <a:avLst/>
          </a:prstGeom>
          <a:noFill/>
        </p:spPr>
        <p:txBody>
          <a:bodyPr wrap="square" lIns="76810" tIns="38405" rIns="76810" bIns="38405" rtlCol="0">
            <a:spAutoFit/>
          </a:bodyPr>
          <a:lstStyle/>
          <a:p>
            <a:pPr algn="ctr"/>
            <a:r>
              <a:rPr lang="en-US" sz="6000" b="1" dirty="0">
                <a:solidFill>
                  <a:srgbClr val="FF0000"/>
                </a:solidFill>
                <a:latin typeface="Times New Roman" pitchFamily="18" charset="0"/>
                <a:cs typeface="Times New Roman" pitchFamily="18" charset="0"/>
              </a:rPr>
              <a:t>ĐỌC LẠI </a:t>
            </a:r>
            <a:r>
              <a:rPr lang="en-US" sz="6000" b="1" dirty="0" smtClean="0">
                <a:solidFill>
                  <a:srgbClr val="FF0000"/>
                </a:solidFill>
                <a:latin typeface="Times New Roman" pitchFamily="18" charset="0"/>
                <a:cs typeface="Times New Roman" pitchFamily="18" charset="0"/>
              </a:rPr>
              <a:t> </a:t>
            </a:r>
          </a:p>
          <a:p>
            <a:pPr algn="ctr"/>
            <a:r>
              <a:rPr lang="en-US" sz="6000" b="1" dirty="0" smtClean="0">
                <a:solidFill>
                  <a:srgbClr val="FF0000"/>
                </a:solidFill>
                <a:latin typeface="Times New Roman" pitchFamily="18" charset="0"/>
                <a:cs typeface="Times New Roman" pitchFamily="18" charset="0"/>
              </a:rPr>
              <a:t>CẢ </a:t>
            </a:r>
            <a:r>
              <a:rPr lang="en-US" sz="6000" b="1" dirty="0">
                <a:solidFill>
                  <a:srgbClr val="FF0000"/>
                </a:solidFill>
                <a:latin typeface="Times New Roman" pitchFamily="18" charset="0"/>
                <a:cs typeface="Times New Roman" pitchFamily="18" charset="0"/>
              </a:rPr>
              <a:t>BÀI</a:t>
            </a:r>
            <a:endParaRPr lang="vi-VN" sz="6000" b="1" dirty="0">
              <a:solidFill>
                <a:srgbClr val="FF0000"/>
              </a:solidFill>
              <a:latin typeface="Times New Roman" pitchFamily="18" charset="0"/>
              <a:cs typeface="Times New Roman" pitchFamily="18" charset="0"/>
            </a:endParaRPr>
          </a:p>
        </p:txBody>
      </p:sp>
      <p:sp>
        <p:nvSpPr>
          <p:cNvPr id="20" name="TextBox 19"/>
          <p:cNvSpPr txBox="1"/>
          <p:nvPr/>
        </p:nvSpPr>
        <p:spPr>
          <a:xfrm>
            <a:off x="56206" y="1534107"/>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1393025" y="416710"/>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9" name="TextBox 18"/>
          <p:cNvSpPr txBox="1"/>
          <p:nvPr/>
        </p:nvSpPr>
        <p:spPr>
          <a:xfrm>
            <a:off x="0" y="871940"/>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Trò</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cùng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mẹ</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mở</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rộng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62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3025" y="416710"/>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5" name="TextBox 4"/>
          <p:cNvSpPr txBox="1"/>
          <p:nvPr/>
        </p:nvSpPr>
        <p:spPr>
          <a:xfrm>
            <a:off x="0" y="871940"/>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Trò</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cùng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mẹ</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mở</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rộng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1190611"/>
            <a:ext cx="3429000" cy="482593"/>
          </a:xfrm>
          <a:prstGeom prst="rect">
            <a:avLst/>
          </a:prstGeom>
          <a:noFill/>
        </p:spPr>
        <p:txBody>
          <a:bodyPr wrap="square" lIns="51206" tIns="25603" rIns="51206" bIns="25603"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Tìm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7" name="Rectangle 6"/>
          <p:cNvSpPr/>
          <p:nvPr/>
        </p:nvSpPr>
        <p:spPr>
          <a:xfrm>
            <a:off x="0" y="1645841"/>
            <a:ext cx="11860832" cy="954107"/>
          </a:xfrm>
          <a:prstGeom prst="rect">
            <a:avLst/>
          </a:prstGeom>
        </p:spPr>
        <p:txBody>
          <a:bodyPr wrap="square">
            <a:spAutoFit/>
          </a:bodyPr>
          <a:lstStyle/>
          <a:p>
            <a:r>
              <a:rPr lang="en-US" sz="2800" b="1" dirty="0" smtClean="0">
                <a:solidFill>
                  <a:srgbClr val="008000"/>
                </a:solidFill>
                <a:latin typeface="Times New Roman" pitchFamily="18" charset="0"/>
                <a:cs typeface="Times New Roman" pitchFamily="18" charset="0"/>
              </a:rPr>
              <a:t>1. </a:t>
            </a:r>
            <a:r>
              <a:rPr lang="en-US" sz="2800" b="1" dirty="0" smtClean="0">
                <a:solidFill>
                  <a:srgbClr val="008000"/>
                </a:solidFill>
                <a:latin typeface="Times New Roman"/>
                <a:ea typeface="Times New Roman"/>
              </a:rPr>
              <a:t>Chi </a:t>
            </a:r>
            <a:r>
              <a:rPr lang="en-US" sz="2800" b="1" dirty="0" err="1">
                <a:solidFill>
                  <a:srgbClr val="008000"/>
                </a:solidFill>
                <a:latin typeface="Times New Roman"/>
                <a:ea typeface="Times New Roman"/>
              </a:rPr>
              <a:t>tiết</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nào</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cho</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thấy</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ba</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mẹ</a:t>
            </a:r>
            <a:r>
              <a:rPr lang="en-US" sz="2800" b="1" dirty="0">
                <a:solidFill>
                  <a:srgbClr val="008000"/>
                </a:solidFill>
                <a:latin typeface="Times New Roman"/>
                <a:ea typeface="Times New Roman"/>
              </a:rPr>
              <a:t> con </a:t>
            </a:r>
            <a:r>
              <a:rPr lang="en-US" sz="2800" b="1" dirty="0" err="1">
                <a:solidFill>
                  <a:srgbClr val="008000"/>
                </a:solidFill>
                <a:latin typeface="Times New Roman"/>
                <a:ea typeface="Times New Roman"/>
              </a:rPr>
              <a:t>Thư</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rất</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thích</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trò</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chuyện</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với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nhau</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trước</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khi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ngủ</a:t>
            </a:r>
            <a:r>
              <a:rPr lang="en-US" sz="2800" b="1" dirty="0">
                <a:solidFill>
                  <a:srgbClr val="008000"/>
                </a:solidFill>
                <a:latin typeface="Times New Roman"/>
                <a:ea typeface="Times New Roman"/>
              </a:rPr>
              <a:t>?</a:t>
            </a:r>
          </a:p>
        </p:txBody>
      </p:sp>
      <p:sp>
        <p:nvSpPr>
          <p:cNvPr id="8" name="Rectangle 7"/>
          <p:cNvSpPr/>
          <p:nvPr/>
        </p:nvSpPr>
        <p:spPr>
          <a:xfrm>
            <a:off x="-77525" y="2539656"/>
            <a:ext cx="12109589" cy="954107"/>
          </a:xfrm>
          <a:prstGeom prst="rect">
            <a:avLst/>
          </a:prstGeom>
        </p:spPr>
        <p:txBody>
          <a:bodyPr wrap="square">
            <a:spAutoFit/>
          </a:bodyPr>
          <a:lstStyle/>
          <a:p>
            <a:r>
              <a:rPr lang="nl-NL" sz="2800" b="1" dirty="0" smtClean="0">
                <a:solidFill>
                  <a:srgbClr val="0000FF"/>
                </a:solidFill>
                <a:latin typeface="Times New Roman"/>
                <a:ea typeface="Times New Roman"/>
              </a:rPr>
              <a:t>-  </a:t>
            </a:r>
            <a:r>
              <a:rPr lang="nl-NL" sz="2800" b="1" dirty="0">
                <a:solidFill>
                  <a:srgbClr val="0000FF"/>
                </a:solidFill>
                <a:latin typeface="Times New Roman"/>
                <a:ea typeface="Times New Roman"/>
              </a:rPr>
              <a:t>Thời gian vui nhất trong buổi tối; những câu chuyện của ba mẹ con thường nối vào nhau không dứt; Ba mẹ con rúc rích mãi không chán;..</a:t>
            </a:r>
            <a:r>
              <a:rPr lang="nl-NL" sz="2800" dirty="0">
                <a:latin typeface="Times New Roman"/>
                <a:ea typeface="Times New Roman"/>
              </a:rPr>
              <a:t>.</a:t>
            </a:r>
            <a:endParaRPr lang="en-US" sz="2800" dirty="0">
              <a:latin typeface="Times New Roman"/>
              <a:ea typeface="Times New Roman"/>
            </a:endParaRPr>
          </a:p>
        </p:txBody>
      </p:sp>
      <p:sp>
        <p:nvSpPr>
          <p:cNvPr id="9" name="Rectangle 8"/>
          <p:cNvSpPr/>
          <p:nvPr/>
        </p:nvSpPr>
        <p:spPr>
          <a:xfrm>
            <a:off x="0" y="3773413"/>
            <a:ext cx="11860832" cy="1384995"/>
          </a:xfrm>
          <a:prstGeom prst="rect">
            <a:avLst/>
          </a:prstGeom>
        </p:spPr>
        <p:txBody>
          <a:bodyPr wrap="square">
            <a:spAutoFit/>
          </a:bodyPr>
          <a:lstStyle/>
          <a:p>
            <a:r>
              <a:rPr lang="nl-NL" sz="2800" b="1" dirty="0" smtClean="0">
                <a:solidFill>
                  <a:srgbClr val="0000FF"/>
                </a:solidFill>
                <a:latin typeface="Times New Roman"/>
                <a:ea typeface="Times New Roman"/>
              </a:rPr>
              <a:t>- Thời </a:t>
            </a:r>
            <a:r>
              <a:rPr lang="nl-NL" sz="2800" b="1" dirty="0">
                <a:solidFill>
                  <a:srgbClr val="0000FF"/>
                </a:solidFill>
                <a:latin typeface="Times New Roman"/>
                <a:ea typeface="Times New Roman"/>
              </a:rPr>
              <a:t>gian trò chuyện của ba mẹ con cứ  được cộng thêm mãi vì ba mẹ con có nhiều điều  để nói với nhau, để kể cho nhau nghe, để nghe kể, ... VD: cùng bàn luận, mẹ kể, con kể, cười đùa,...</a:t>
            </a:r>
            <a:endParaRPr lang="en-US" sz="2800" b="1" dirty="0">
              <a:solidFill>
                <a:srgbClr val="0000FF"/>
              </a:solidFill>
              <a:latin typeface="Times New Roman"/>
              <a:ea typeface="Times New Roman"/>
            </a:endParaRPr>
          </a:p>
        </p:txBody>
      </p:sp>
      <p:sp>
        <p:nvSpPr>
          <p:cNvPr id="10" name="TextBox 9"/>
          <p:cNvSpPr txBox="1"/>
          <p:nvPr/>
        </p:nvSpPr>
        <p:spPr>
          <a:xfrm>
            <a:off x="0" y="3359311"/>
            <a:ext cx="12192000" cy="523220"/>
          </a:xfrm>
          <a:prstGeom prst="rect">
            <a:avLst/>
          </a:prstGeom>
          <a:noFill/>
        </p:spPr>
        <p:txBody>
          <a:bodyPr wrap="square" rtlCol="0">
            <a:spAutoFit/>
          </a:bodyPr>
          <a:lstStyle/>
          <a:p>
            <a:r>
              <a:rPr lang="en-US" sz="2800" b="1" dirty="0" smtClean="0">
                <a:solidFill>
                  <a:srgbClr val="008000"/>
                </a:solidFill>
                <a:latin typeface="Times New Roman" pitchFamily="18" charset="0"/>
                <a:cs typeface="Times New Roman" pitchFamily="18" charset="0"/>
              </a:rPr>
              <a:t>2. </a:t>
            </a:r>
            <a:r>
              <a:rPr lang="en-US" sz="2800" b="1" dirty="0" err="1" smtClean="0">
                <a:solidFill>
                  <a:srgbClr val="008000"/>
                </a:solidFill>
                <a:latin typeface="Times New Roman"/>
                <a:ea typeface="Times New Roman"/>
              </a:rPr>
              <a:t>Vì</a:t>
            </a:r>
            <a:r>
              <a:rPr lang="en-US" sz="2800" b="1" dirty="0" smtClean="0">
                <a:solidFill>
                  <a:srgbClr val="008000"/>
                </a:solidFill>
                <a:latin typeface="Times New Roman"/>
                <a:ea typeface="Times New Roman"/>
              </a:rPr>
              <a:t> </a:t>
            </a:r>
            <a:r>
              <a:rPr lang="en-US" sz="2800" b="1" dirty="0" err="1">
                <a:solidFill>
                  <a:srgbClr val="008000"/>
                </a:solidFill>
                <a:latin typeface="Times New Roman"/>
                <a:ea typeface="Times New Roman"/>
              </a:rPr>
              <a:t>sao</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thời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gian</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trò</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chuyện</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của</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ba</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mẹ</a:t>
            </a:r>
            <a:r>
              <a:rPr lang="en-US" sz="2800" b="1" dirty="0">
                <a:solidFill>
                  <a:srgbClr val="008000"/>
                </a:solidFill>
                <a:latin typeface="Times New Roman"/>
                <a:ea typeface="Times New Roman"/>
              </a:rPr>
              <a:t> con </a:t>
            </a:r>
            <a:r>
              <a:rPr lang="en-US" sz="2800" b="1" dirty="0" err="1">
                <a:solidFill>
                  <a:srgbClr val="008000"/>
                </a:solidFill>
                <a:latin typeface="Times New Roman"/>
                <a:ea typeface="Times New Roman"/>
              </a:rPr>
              <a:t>cứ</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được</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cộng</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thêm</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mãi</a:t>
            </a:r>
            <a:r>
              <a:rPr lang="en-US" sz="2800" b="1" dirty="0">
                <a:solidFill>
                  <a:srgbClr val="008000"/>
                </a:solidFill>
                <a:latin typeface="Times New Roman"/>
                <a:ea typeface="Times New Roman"/>
              </a:rPr>
              <a:t>?</a:t>
            </a:r>
            <a:endParaRPr lang="en-US" sz="2800" dirty="0">
              <a:solidFill>
                <a:srgbClr val="008000"/>
              </a:solidFill>
            </a:endParaRPr>
          </a:p>
        </p:txBody>
      </p:sp>
      <p:sp>
        <p:nvSpPr>
          <p:cNvPr id="11" name="Rectangle 10"/>
          <p:cNvSpPr/>
          <p:nvPr/>
        </p:nvSpPr>
        <p:spPr>
          <a:xfrm>
            <a:off x="99395" y="5089173"/>
            <a:ext cx="11149858" cy="507190"/>
          </a:xfrm>
          <a:prstGeom prst="rect">
            <a:avLst/>
          </a:prstGeom>
        </p:spPr>
        <p:txBody>
          <a:bodyPr wrap="square">
            <a:spAutoFit/>
          </a:bodyPr>
          <a:lstStyle/>
          <a:p>
            <a:r>
              <a:rPr lang="en-US" sz="2696" b="1" dirty="0" smtClean="0">
                <a:solidFill>
                  <a:srgbClr val="008000"/>
                </a:solidFill>
                <a:latin typeface="Times New Roman" pitchFamily="18" charset="0"/>
                <a:cs typeface="Times New Roman" pitchFamily="18" charset="0"/>
              </a:rPr>
              <a:t>3. </a:t>
            </a:r>
            <a:r>
              <a:rPr lang="en-US" sz="2696" b="1" dirty="0" err="1" smtClean="0">
                <a:solidFill>
                  <a:srgbClr val="008000"/>
                </a:solidFill>
                <a:latin typeface="Times New Roman"/>
                <a:ea typeface="Times New Roman"/>
              </a:rPr>
              <a:t>Mẹ</a:t>
            </a:r>
            <a:r>
              <a:rPr lang="en-US" sz="2696" b="1" dirty="0" smtClean="0">
                <a:solidFill>
                  <a:srgbClr val="008000"/>
                </a:solidFill>
                <a:latin typeface="Times New Roman"/>
                <a:ea typeface="Times New Roman"/>
              </a:rPr>
              <a:t> </a:t>
            </a:r>
            <a:r>
              <a:rPr lang="en-US" sz="2696" b="1" dirty="0" err="1">
                <a:solidFill>
                  <a:srgbClr val="008000"/>
                </a:solidFill>
                <a:latin typeface="Times New Roman"/>
                <a:ea typeface="Times New Roman"/>
              </a:rPr>
              <a:t>đã</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kể</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cho</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chị</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em</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Thư</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những</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chuyện</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gì</a:t>
            </a:r>
            <a:r>
              <a:rPr lang="en-US" sz="2696" b="1" dirty="0">
                <a:solidFill>
                  <a:srgbClr val="008000"/>
                </a:solidFill>
                <a:latin typeface="Times New Roman"/>
                <a:ea typeface="Times New Roman"/>
              </a:rPr>
              <a:t>?</a:t>
            </a:r>
          </a:p>
        </p:txBody>
      </p:sp>
      <p:sp>
        <p:nvSpPr>
          <p:cNvPr id="12" name="Rectangle 11"/>
          <p:cNvSpPr/>
          <p:nvPr/>
        </p:nvSpPr>
        <p:spPr>
          <a:xfrm>
            <a:off x="0" y="5596363"/>
            <a:ext cx="12192000" cy="922047"/>
          </a:xfrm>
          <a:prstGeom prst="rect">
            <a:avLst/>
          </a:prstGeom>
        </p:spPr>
        <p:txBody>
          <a:bodyPr wrap="square">
            <a:spAutoFit/>
          </a:bodyPr>
          <a:lstStyle/>
          <a:p>
            <a:r>
              <a:rPr lang="nl-NL" sz="2696" b="1" dirty="0" smtClean="0">
                <a:solidFill>
                  <a:srgbClr val="0000CC"/>
                </a:solidFill>
                <a:latin typeface="Times New Roman"/>
                <a:ea typeface="Times New Roman"/>
              </a:rPr>
              <a:t>- Mẹ </a:t>
            </a:r>
            <a:r>
              <a:rPr lang="nl-NL" sz="2696" b="1" dirty="0">
                <a:solidFill>
                  <a:srgbClr val="0000CC"/>
                </a:solidFill>
                <a:latin typeface="Times New Roman"/>
                <a:ea typeface="Times New Roman"/>
              </a:rPr>
              <a:t>đã kể cho chị em Thư về công việc của mẹ; kể chuyện ngày mẹ còn bé vì mẹ muốn chị em Thư biết về công việc của mẹ, biết những chuyện ngày mẹ còn bé.  </a:t>
            </a:r>
            <a:endParaRPr lang="en-US" sz="2696" b="1" dirty="0">
              <a:solidFill>
                <a:srgbClr val="0000CC"/>
              </a:solidFill>
              <a:latin typeface="Times New Roman"/>
              <a:ea typeface="Times New Roman"/>
            </a:endParaRPr>
          </a:p>
        </p:txBody>
      </p:sp>
    </p:spTree>
    <p:extLst>
      <p:ext uri="{BB962C8B-B14F-4D97-AF65-F5344CB8AC3E}">
        <p14:creationId xmlns:p14="http://schemas.microsoft.com/office/powerpoint/2010/main" val="137388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anim calcmode="discrete" valueType="clr">
                                      <p:cBhvr override="childStyle">
                                        <p:cTn id="2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gtEl>
                                        <p:attrNameLst>
                                          <p:attrName>fillcolor</p:attrName>
                                        </p:attrNameLst>
                                      </p:cBhvr>
                                      <p:tavLst>
                                        <p:tav tm="0">
                                          <p:val>
                                            <p:clrVal>
                                              <a:schemeClr val="accent2"/>
                                            </p:clrVal>
                                          </p:val>
                                        </p:tav>
                                        <p:tav tm="50000">
                                          <p:val>
                                            <p:clrVal>
                                              <a:schemeClr val="hlink"/>
                                            </p:clrVal>
                                          </p:val>
                                        </p:tav>
                                      </p:tavLst>
                                    </p:anim>
                                    <p:set>
                                      <p:cBhvr>
                                        <p:cTn id="23" dur="80"/>
                                        <p:tgtEl>
                                          <p:spTgt spid="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
                                        </p:tgtEl>
                                        <p:attrNameLst>
                                          <p:attrName>style.visibility</p:attrName>
                                        </p:attrNameLst>
                                      </p:cBhvr>
                                      <p:to>
                                        <p:strVal val="visible"/>
                                      </p:to>
                                    </p:set>
                                    <p:anim calcmode="discrete" valueType="clr">
                                      <p:cBhvr override="childStyle">
                                        <p:cTn id="28"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
                                        </p:tgtEl>
                                        <p:attrNameLst>
                                          <p:attrName>fillcolor</p:attrName>
                                        </p:attrNameLst>
                                      </p:cBhvr>
                                      <p:tavLst>
                                        <p:tav tm="0">
                                          <p:val>
                                            <p:clrVal>
                                              <a:schemeClr val="accent2"/>
                                            </p:clrVal>
                                          </p:val>
                                        </p:tav>
                                        <p:tav tm="50000">
                                          <p:val>
                                            <p:clrVal>
                                              <a:schemeClr val="hlink"/>
                                            </p:clrVal>
                                          </p:val>
                                        </p:tav>
                                      </p:tavLst>
                                    </p:anim>
                                    <p:set>
                                      <p:cBhvr>
                                        <p:cTn id="30" dur="80"/>
                                        <p:tgtEl>
                                          <p:spTgt spid="10"/>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9"/>
                                        </p:tgtEl>
                                        <p:attrNameLst>
                                          <p:attrName>style.visibility</p:attrName>
                                        </p:attrNameLst>
                                      </p:cBhvr>
                                      <p:to>
                                        <p:strVal val="visible"/>
                                      </p:to>
                                    </p:set>
                                    <p:anim calcmode="discrete" valueType="clr">
                                      <p:cBhvr override="childStyle">
                                        <p:cTn id="3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gtEl>
                                        <p:attrNameLst>
                                          <p:attrName>fillcolor</p:attrName>
                                        </p:attrNameLst>
                                      </p:cBhvr>
                                      <p:tavLst>
                                        <p:tav tm="0">
                                          <p:val>
                                            <p:clrVal>
                                              <a:schemeClr val="accent2"/>
                                            </p:clrVal>
                                          </p:val>
                                        </p:tav>
                                        <p:tav tm="50000">
                                          <p:val>
                                            <p:clrVal>
                                              <a:schemeClr val="hlink"/>
                                            </p:clrVal>
                                          </p:val>
                                        </p:tav>
                                      </p:tavLst>
                                    </p:anim>
                                    <p:set>
                                      <p:cBhvr>
                                        <p:cTn id="37" dur="80"/>
                                        <p:tgtEl>
                                          <p:spTgt spid="9"/>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1"/>
                                        </p:tgtEl>
                                        <p:attrNameLst>
                                          <p:attrName>style.visibility</p:attrName>
                                        </p:attrNameLst>
                                      </p:cBhvr>
                                      <p:to>
                                        <p:strVal val="visible"/>
                                      </p:to>
                                    </p:set>
                                    <p:anim calcmode="discrete" valueType="clr">
                                      <p:cBhvr override="childStyle">
                                        <p:cTn id="4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1"/>
                                        </p:tgtEl>
                                        <p:attrNameLst>
                                          <p:attrName>fillcolor</p:attrName>
                                        </p:attrNameLst>
                                      </p:cBhvr>
                                      <p:tavLst>
                                        <p:tav tm="0">
                                          <p:val>
                                            <p:clrVal>
                                              <a:schemeClr val="accent2"/>
                                            </p:clrVal>
                                          </p:val>
                                        </p:tav>
                                        <p:tav tm="50000">
                                          <p:val>
                                            <p:clrVal>
                                              <a:schemeClr val="hlink"/>
                                            </p:clrVal>
                                          </p:val>
                                        </p:tav>
                                      </p:tavLst>
                                    </p:anim>
                                    <p:set>
                                      <p:cBhvr>
                                        <p:cTn id="44" dur="80"/>
                                        <p:tgtEl>
                                          <p:spTgt spid="11"/>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2"/>
                                        </p:tgtEl>
                                        <p:attrNameLst>
                                          <p:attrName>style.visibility</p:attrName>
                                        </p:attrNameLst>
                                      </p:cBhvr>
                                      <p:to>
                                        <p:strVal val="visible"/>
                                      </p:to>
                                    </p:set>
                                    <p:anim calcmode="discrete" valueType="clr">
                                      <p:cBhvr override="childStyle">
                                        <p:cTn id="4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2"/>
                                        </p:tgtEl>
                                        <p:attrNameLst>
                                          <p:attrName>fillcolor</p:attrName>
                                        </p:attrNameLst>
                                      </p:cBhvr>
                                      <p:tavLst>
                                        <p:tav tm="0">
                                          <p:val>
                                            <p:clrVal>
                                              <a:schemeClr val="accent2"/>
                                            </p:clrVal>
                                          </p:val>
                                        </p:tav>
                                        <p:tav tm="50000">
                                          <p:val>
                                            <p:clrVal>
                                              <a:schemeClr val="hlink"/>
                                            </p:clrVal>
                                          </p:val>
                                        </p:tav>
                                      </p:tavLst>
                                    </p:anim>
                                    <p:set>
                                      <p:cBhvr>
                                        <p:cTn id="51"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3025" y="416710"/>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5" name="TextBox 4"/>
          <p:cNvSpPr txBox="1"/>
          <p:nvPr/>
        </p:nvSpPr>
        <p:spPr>
          <a:xfrm>
            <a:off x="0" y="871940"/>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Trò</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cùng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mẹ</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mở</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rộng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1190611"/>
            <a:ext cx="3429000" cy="482593"/>
          </a:xfrm>
          <a:prstGeom prst="rect">
            <a:avLst/>
          </a:prstGeom>
          <a:noFill/>
        </p:spPr>
        <p:txBody>
          <a:bodyPr wrap="square" lIns="51206" tIns="25603" rIns="51206" bIns="25603"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Tìm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7" name="Rectangle 6"/>
          <p:cNvSpPr/>
          <p:nvPr/>
        </p:nvSpPr>
        <p:spPr>
          <a:xfrm>
            <a:off x="0" y="1596795"/>
            <a:ext cx="12192000" cy="507190"/>
          </a:xfrm>
          <a:prstGeom prst="rect">
            <a:avLst/>
          </a:prstGeom>
        </p:spPr>
        <p:txBody>
          <a:bodyPr wrap="square">
            <a:spAutoFit/>
          </a:bodyPr>
          <a:lstStyle/>
          <a:p>
            <a:r>
              <a:rPr lang="en-US" sz="2696" b="1" dirty="0" smtClean="0">
                <a:solidFill>
                  <a:srgbClr val="008000"/>
                </a:solidFill>
                <a:latin typeface="Times New Roman" pitchFamily="18" charset="0"/>
                <a:cs typeface="Times New Roman" pitchFamily="18" charset="0"/>
              </a:rPr>
              <a:t>4. </a:t>
            </a:r>
            <a:r>
              <a:rPr lang="en-US" sz="2696" b="1" dirty="0" err="1" smtClean="0">
                <a:solidFill>
                  <a:srgbClr val="008000"/>
                </a:solidFill>
                <a:latin typeface="Times New Roman"/>
                <a:ea typeface="Times New Roman"/>
              </a:rPr>
              <a:t>Đóng</a:t>
            </a:r>
            <a:r>
              <a:rPr lang="en-US" sz="2696" b="1" dirty="0" smtClean="0">
                <a:solidFill>
                  <a:srgbClr val="008000"/>
                </a:solidFill>
                <a:latin typeface="Times New Roman"/>
                <a:ea typeface="Times New Roman"/>
              </a:rPr>
              <a:t> </a:t>
            </a:r>
            <a:r>
              <a:rPr lang="en-US" sz="2696" b="1" dirty="0" err="1">
                <a:solidFill>
                  <a:srgbClr val="008000"/>
                </a:solidFill>
                <a:latin typeface="Times New Roman"/>
                <a:ea typeface="Times New Roman"/>
              </a:rPr>
              <a:t>vai</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Thư</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hoặc</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Hân</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nhắc</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lại</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những</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chuyện</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mình</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đã</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kể</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cho</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mẹ</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nghe</a:t>
            </a:r>
            <a:r>
              <a:rPr lang="en-US" sz="2696" b="1" dirty="0">
                <a:solidFill>
                  <a:srgbClr val="008000"/>
                </a:solidFill>
                <a:latin typeface="Times New Roman"/>
                <a:ea typeface="Times New Roman"/>
              </a:rPr>
              <a:t>.</a:t>
            </a:r>
            <a:endParaRPr lang="en-US" sz="2397" b="1" dirty="0">
              <a:solidFill>
                <a:srgbClr val="008000"/>
              </a:solidFill>
              <a:latin typeface="Times New Roman"/>
              <a:ea typeface="Times New Roman"/>
            </a:endParaRPr>
          </a:p>
        </p:txBody>
      </p:sp>
      <p:sp>
        <p:nvSpPr>
          <p:cNvPr id="8" name="Rectangle 7"/>
          <p:cNvSpPr/>
          <p:nvPr/>
        </p:nvSpPr>
        <p:spPr>
          <a:xfrm>
            <a:off x="0" y="2103985"/>
            <a:ext cx="7356143" cy="2996333"/>
          </a:xfrm>
          <a:prstGeom prst="rect">
            <a:avLst/>
          </a:prstGeom>
        </p:spPr>
        <p:txBody>
          <a:bodyPr wrap="square">
            <a:spAutoFit/>
          </a:bodyPr>
          <a:lstStyle/>
          <a:p>
            <a:pPr algn="just"/>
            <a:r>
              <a:rPr lang="nl-NL" sz="2696" b="1" dirty="0">
                <a:solidFill>
                  <a:srgbClr val="0000CC"/>
                </a:solidFill>
                <a:latin typeface="Times New Roman" pitchFamily="18" charset="0"/>
                <a:cs typeface="Times New Roman" pitchFamily="18" charset="0"/>
              </a:rPr>
              <a:t>    </a:t>
            </a:r>
            <a:r>
              <a:rPr lang="nl-NL" sz="2696" b="1" dirty="0" smtClean="0">
                <a:solidFill>
                  <a:srgbClr val="0000CC"/>
                </a:solidFill>
                <a:latin typeface="Times New Roman" pitchFamily="18" charset="0"/>
                <a:cs typeface="Times New Roman" pitchFamily="18" charset="0"/>
              </a:rPr>
              <a:t>* </a:t>
            </a:r>
            <a:r>
              <a:rPr lang="vi-VN" sz="2696" b="1" dirty="0" smtClean="0">
                <a:solidFill>
                  <a:srgbClr val="0000CC"/>
                </a:solidFill>
                <a:latin typeface="Times New Roman" pitchFamily="18" charset="0"/>
                <a:cs typeface="Times New Roman" pitchFamily="18" charset="0"/>
              </a:rPr>
              <a:t>VD</a:t>
            </a:r>
            <a:r>
              <a:rPr lang="vi-VN" sz="2696" b="1" dirty="0">
                <a:solidFill>
                  <a:srgbClr val="0000CC"/>
                </a:solidFill>
                <a:latin typeface="Times New Roman" pitchFamily="18" charset="0"/>
                <a:cs typeface="Times New Roman" pitchFamily="18" charset="0"/>
              </a:rPr>
              <a:t>: Hân – Mẹ ơi, hôm nay ở lớp cô cho chúng </a:t>
            </a:r>
            <a:r>
              <a:rPr lang="vi-VN" sz="2696" b="1" dirty="0" smtClean="0">
                <a:solidFill>
                  <a:srgbClr val="0000CC"/>
                </a:solidFill>
                <a:latin typeface="Times New Roman" pitchFamily="18" charset="0"/>
                <a:cs typeface="Times New Roman" pitchFamily="18" charset="0"/>
              </a:rPr>
              <a:t>con </a:t>
            </a:r>
            <a:r>
              <a:rPr lang="vi-VN" sz="2696" b="1" dirty="0">
                <a:solidFill>
                  <a:srgbClr val="0000CC"/>
                </a:solidFill>
                <a:latin typeface="Times New Roman" pitchFamily="18" charset="0"/>
                <a:cs typeface="Times New Roman" pitchFamily="18" charset="0"/>
              </a:rPr>
              <a:t>chơi trò mèo đuổi chuột đấy mẹ ạ. Vui lắm</a:t>
            </a:r>
            <a:r>
              <a:rPr lang="vi-VN" sz="2696" b="1" dirty="0" smtClean="0">
                <a:solidFill>
                  <a:srgbClr val="0000CC"/>
                </a:solidFill>
                <a:latin typeface="Times New Roman" pitchFamily="18" charset="0"/>
                <a:cs typeface="Times New Roman" pitchFamily="18" charset="0"/>
              </a:rPr>
              <a:t>. </a:t>
            </a:r>
            <a:r>
              <a:rPr lang="vi-VN" sz="2696" b="1" dirty="0">
                <a:solidFill>
                  <a:srgbClr val="0000CC"/>
                </a:solidFill>
                <a:latin typeface="Times New Roman" pitchFamily="18" charset="0"/>
                <a:cs typeface="Times New Roman" pitchFamily="18" charset="0"/>
              </a:rPr>
              <a:t>Buổi chiều con được ăn bánh bông lan </a:t>
            </a:r>
            <a:r>
              <a:rPr lang="vi-VN" sz="2696" b="1" dirty="0" smtClean="0">
                <a:solidFill>
                  <a:srgbClr val="0000CC"/>
                </a:solidFill>
                <a:latin typeface="Times New Roman" pitchFamily="18" charset="0"/>
                <a:cs typeface="Times New Roman" pitchFamily="18" charset="0"/>
              </a:rPr>
              <a:t>rất</a:t>
            </a:r>
            <a:endParaRPr lang="en-US" sz="2696" b="1" dirty="0" smtClean="0">
              <a:solidFill>
                <a:srgbClr val="0000CC"/>
              </a:solidFill>
              <a:latin typeface="Times New Roman" pitchFamily="18" charset="0"/>
              <a:cs typeface="Times New Roman" pitchFamily="18" charset="0"/>
            </a:endParaRPr>
          </a:p>
          <a:p>
            <a:pPr algn="just"/>
            <a:r>
              <a:rPr lang="vi-VN" sz="2696" b="1" dirty="0" smtClean="0">
                <a:solidFill>
                  <a:srgbClr val="0000CC"/>
                </a:solidFill>
                <a:latin typeface="Times New Roman" pitchFamily="18" charset="0"/>
                <a:cs typeface="Times New Roman" pitchFamily="18" charset="0"/>
              </a:rPr>
              <a:t> </a:t>
            </a:r>
            <a:r>
              <a:rPr lang="vi-VN" sz="2696" b="1" dirty="0">
                <a:solidFill>
                  <a:srgbClr val="0000CC"/>
                </a:solidFill>
                <a:latin typeface="Times New Roman" pitchFamily="18" charset="0"/>
                <a:cs typeface="Times New Roman" pitchFamily="18" charset="0"/>
              </a:rPr>
              <a:t>ngon; Thư – Hôm nay con được cô giáo mời đọc </a:t>
            </a:r>
            <a:endParaRPr lang="en-US" sz="2696" b="1" dirty="0" smtClean="0">
              <a:solidFill>
                <a:srgbClr val="0000CC"/>
              </a:solidFill>
              <a:latin typeface="Times New Roman" pitchFamily="18" charset="0"/>
              <a:cs typeface="Times New Roman" pitchFamily="18" charset="0"/>
            </a:endParaRPr>
          </a:p>
          <a:p>
            <a:pPr algn="just"/>
            <a:r>
              <a:rPr lang="vi-VN" sz="2696" b="1" dirty="0" smtClean="0">
                <a:solidFill>
                  <a:srgbClr val="0000CC"/>
                </a:solidFill>
                <a:latin typeface="Times New Roman" pitchFamily="18" charset="0"/>
                <a:cs typeface="Times New Roman" pitchFamily="18" charset="0"/>
              </a:rPr>
              <a:t>bài </a:t>
            </a:r>
            <a:r>
              <a:rPr lang="vi-VN" sz="2696" b="1" dirty="0">
                <a:solidFill>
                  <a:srgbClr val="0000CC"/>
                </a:solidFill>
                <a:latin typeface="Times New Roman" pitchFamily="18" charset="0"/>
                <a:cs typeface="Times New Roman" pitchFamily="18" charset="0"/>
              </a:rPr>
              <a:t>văn trước cả lớp đáy mẹ ạ. Cô khen bài văn </a:t>
            </a:r>
            <a:endParaRPr lang="en-US" sz="2696" b="1" dirty="0" smtClean="0">
              <a:solidFill>
                <a:srgbClr val="0000CC"/>
              </a:solidFill>
              <a:latin typeface="Times New Roman" pitchFamily="18" charset="0"/>
              <a:cs typeface="Times New Roman" pitchFamily="18" charset="0"/>
            </a:endParaRPr>
          </a:p>
          <a:p>
            <a:pPr algn="just"/>
            <a:r>
              <a:rPr lang="vi-VN" sz="2696" b="1" dirty="0" smtClean="0">
                <a:solidFill>
                  <a:srgbClr val="0000CC"/>
                </a:solidFill>
                <a:latin typeface="Times New Roman" pitchFamily="18" charset="0"/>
                <a:cs typeface="Times New Roman" pitchFamily="18" charset="0"/>
              </a:rPr>
              <a:t>của </a:t>
            </a:r>
            <a:r>
              <a:rPr lang="vi-VN" sz="2696" b="1" dirty="0">
                <a:solidFill>
                  <a:srgbClr val="0000CC"/>
                </a:solidFill>
                <a:latin typeface="Times New Roman" pitchFamily="18" charset="0"/>
                <a:cs typeface="Times New Roman" pitchFamily="18" charset="0"/>
              </a:rPr>
              <a:t>con hay, tình cảm .. Giờ ra chơi, bạn Nga </a:t>
            </a:r>
            <a:r>
              <a:rPr lang="vi-VN" sz="2696" b="1" dirty="0" smtClean="0">
                <a:solidFill>
                  <a:srgbClr val="0000CC"/>
                </a:solidFill>
                <a:latin typeface="Times New Roman" pitchFamily="18" charset="0"/>
                <a:cs typeface="Times New Roman" pitchFamily="18" charset="0"/>
              </a:rPr>
              <a:t>đố</a:t>
            </a:r>
            <a:endParaRPr lang="en-US" sz="2696" b="1" dirty="0" smtClean="0">
              <a:solidFill>
                <a:srgbClr val="0000CC"/>
              </a:solidFill>
              <a:latin typeface="Times New Roman" pitchFamily="18" charset="0"/>
              <a:cs typeface="Times New Roman" pitchFamily="18" charset="0"/>
            </a:endParaRPr>
          </a:p>
          <a:p>
            <a:pPr algn="just"/>
            <a:r>
              <a:rPr lang="vi-VN" sz="2696" b="1" dirty="0" smtClean="0">
                <a:solidFill>
                  <a:srgbClr val="0000CC"/>
                </a:solidFill>
                <a:latin typeface="Times New Roman" pitchFamily="18" charset="0"/>
                <a:cs typeface="Times New Roman" pitchFamily="18" charset="0"/>
              </a:rPr>
              <a:t> </a:t>
            </a:r>
            <a:r>
              <a:rPr lang="vi-VN" sz="2696" b="1" dirty="0">
                <a:solidFill>
                  <a:srgbClr val="0000CC"/>
                </a:solidFill>
                <a:latin typeface="Times New Roman" pitchFamily="18" charset="0"/>
                <a:cs typeface="Times New Roman" pitchFamily="18" charset="0"/>
              </a:rPr>
              <a:t>bọn con bài toán vui nữa, ...</a:t>
            </a:r>
            <a:endParaRPr lang="en-US" sz="2696" b="1" dirty="0">
              <a:solidFill>
                <a:srgbClr val="0000CC"/>
              </a:solidFill>
              <a:latin typeface="Times New Roman" pitchFamily="18" charset="0"/>
              <a:cs typeface="Times New Roman" pitchFamily="18" charset="0"/>
            </a:endParaRPr>
          </a:p>
        </p:txBody>
      </p:sp>
      <p:pic>
        <p:nvPicPr>
          <p:cNvPr id="9" name="Picture 8"/>
          <p:cNvPicPr/>
          <p:nvPr/>
        </p:nvPicPr>
        <p:blipFill rotWithShape="1">
          <a:blip r:embed="rId2"/>
          <a:srcRect l="46424" t="32771" r="29721" b="45060"/>
          <a:stretch/>
        </p:blipFill>
        <p:spPr bwMode="auto">
          <a:xfrm>
            <a:off x="7560860" y="2305620"/>
            <a:ext cx="4490113" cy="47058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282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85" y="1670290"/>
            <a:ext cx="11957620" cy="507190"/>
          </a:xfrm>
          <a:prstGeom prst="rect">
            <a:avLst/>
          </a:prstGeom>
        </p:spPr>
        <p:txBody>
          <a:bodyPr wrap="square">
            <a:spAutoFit/>
          </a:bodyPr>
          <a:lstStyle/>
          <a:p>
            <a:pPr algn="just"/>
            <a:r>
              <a:rPr lang="vi-VN" sz="2696" b="1" dirty="0">
                <a:solidFill>
                  <a:srgbClr val="008000"/>
                </a:solidFill>
                <a:latin typeface="Times New Roman" pitchFamily="18" charset="0"/>
                <a:cs typeface="Times New Roman" pitchFamily="18" charset="0"/>
              </a:rPr>
              <a:t>   </a:t>
            </a:r>
            <a:r>
              <a:rPr lang="en-US" sz="2696" b="1" dirty="0" smtClean="0">
                <a:solidFill>
                  <a:srgbClr val="008000"/>
                </a:solidFill>
                <a:latin typeface="Times New Roman" pitchFamily="18" charset="0"/>
                <a:cs typeface="Times New Roman" pitchFamily="18" charset="0"/>
              </a:rPr>
              <a:t>5. </a:t>
            </a:r>
            <a:r>
              <a:rPr lang="en-US" sz="2696" b="1" dirty="0" err="1" smtClean="0">
                <a:solidFill>
                  <a:srgbClr val="008000"/>
                </a:solidFill>
                <a:latin typeface="Times New Roman"/>
                <a:ea typeface="Times New Roman"/>
              </a:rPr>
              <a:t>Nêu</a:t>
            </a:r>
            <a:r>
              <a:rPr lang="en-US" sz="2696" b="1" dirty="0" smtClean="0">
                <a:solidFill>
                  <a:srgbClr val="008000"/>
                </a:solidFill>
                <a:latin typeface="Times New Roman"/>
                <a:ea typeface="Times New Roman"/>
              </a:rPr>
              <a:t> </a:t>
            </a:r>
            <a:r>
              <a:rPr lang="en-US" sz="2696" b="1" dirty="0" err="1">
                <a:solidFill>
                  <a:srgbClr val="008000"/>
                </a:solidFill>
                <a:latin typeface="Times New Roman"/>
                <a:ea typeface="Times New Roman"/>
              </a:rPr>
              <a:t>cảm</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nghĩ</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của</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em</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sau</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khi</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đọc</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câu</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chuyện</a:t>
            </a:r>
            <a:r>
              <a:rPr lang="en-US" sz="2696" b="1" dirty="0">
                <a:solidFill>
                  <a:srgbClr val="008000"/>
                </a:solidFill>
                <a:latin typeface="Times New Roman"/>
                <a:ea typeface="Times New Roman"/>
              </a:rPr>
              <a:t>.</a:t>
            </a:r>
            <a:endParaRPr lang="en-US" sz="2397" b="1" dirty="0">
              <a:solidFill>
                <a:srgbClr val="008000"/>
              </a:solidFill>
              <a:latin typeface="Times New Roman"/>
              <a:ea typeface="Times New Roman"/>
            </a:endParaRPr>
          </a:p>
        </p:txBody>
      </p:sp>
      <p:sp>
        <p:nvSpPr>
          <p:cNvPr id="4" name="Rectangle 3"/>
          <p:cNvSpPr/>
          <p:nvPr/>
        </p:nvSpPr>
        <p:spPr>
          <a:xfrm>
            <a:off x="0" y="2177480"/>
            <a:ext cx="12192000" cy="3411190"/>
          </a:xfrm>
          <a:prstGeom prst="rect">
            <a:avLst/>
          </a:prstGeom>
        </p:spPr>
        <p:txBody>
          <a:bodyPr wrap="square">
            <a:spAutoFit/>
          </a:bodyPr>
          <a:lstStyle/>
          <a:p>
            <a:pPr indent="342443" algn="just">
              <a:tabLst>
                <a:tab pos="111294" algn="l"/>
              </a:tabLst>
            </a:pPr>
            <a:r>
              <a:rPr lang="nl-NL" sz="2696" b="1" dirty="0">
                <a:solidFill>
                  <a:srgbClr val="0000CC"/>
                </a:solidFill>
                <a:latin typeface="Times New Roman"/>
                <a:ea typeface="Times New Roman"/>
                <a:cs typeface="Times New Roman"/>
              </a:rPr>
              <a:t>- Câu chuyện làm em thấy thật thích những cuộc trò</a:t>
            </a:r>
            <a:r>
              <a:rPr lang="vi-VN" sz="2696" b="1" dirty="0">
                <a:solidFill>
                  <a:srgbClr val="0000CC"/>
                </a:solidFill>
                <a:latin typeface="Times New Roman"/>
                <a:ea typeface="Times New Roman"/>
                <a:cs typeface="Times New Roman"/>
              </a:rPr>
              <a:t> </a:t>
            </a:r>
            <a:r>
              <a:rPr lang="nl-NL" sz="2696" b="1" dirty="0">
                <a:solidFill>
                  <a:srgbClr val="0000CC"/>
                </a:solidFill>
                <a:latin typeface="Times New Roman"/>
                <a:ea typeface="Times New Roman"/>
                <a:cs typeface="Times New Roman"/>
              </a:rPr>
              <a:t>chuyện đầm ấm của ba mẹ con Thư trước giờ đi ngủ.</a:t>
            </a:r>
            <a:endParaRPr lang="en-US" sz="2397" b="1" dirty="0">
              <a:solidFill>
                <a:srgbClr val="0000CC"/>
              </a:solidFill>
              <a:latin typeface="Times New Roman"/>
              <a:ea typeface="Times New Roman"/>
              <a:cs typeface="Times New Roman"/>
            </a:endParaRPr>
          </a:p>
          <a:p>
            <a:pPr indent="342443" algn="just">
              <a:tabLst>
                <a:tab pos="111294" algn="l"/>
              </a:tabLst>
            </a:pPr>
            <a:r>
              <a:rPr lang="nl-NL" sz="2696" b="1" dirty="0" smtClean="0">
                <a:solidFill>
                  <a:srgbClr val="0000CC"/>
                </a:solidFill>
                <a:latin typeface="Times New Roman"/>
                <a:ea typeface="Times New Roman"/>
                <a:cs typeface="Times New Roman"/>
              </a:rPr>
              <a:t>- Câu </a:t>
            </a:r>
            <a:r>
              <a:rPr lang="nl-NL" sz="2696" b="1" dirty="0">
                <a:solidFill>
                  <a:srgbClr val="0000CC"/>
                </a:solidFill>
                <a:latin typeface="Times New Roman"/>
                <a:ea typeface="Times New Roman"/>
                <a:cs typeface="Times New Roman"/>
              </a:rPr>
              <a:t>chuyện khiến em mong muốn được trò </a:t>
            </a:r>
            <a:endParaRPr lang="nl-NL" sz="2696" b="1" dirty="0" smtClean="0">
              <a:solidFill>
                <a:srgbClr val="0000CC"/>
              </a:solidFill>
              <a:latin typeface="Times New Roman"/>
              <a:ea typeface="Times New Roman"/>
              <a:cs typeface="Times New Roman"/>
            </a:endParaRPr>
          </a:p>
          <a:p>
            <a:pPr indent="342443" algn="just">
              <a:tabLst>
                <a:tab pos="111294" algn="l"/>
              </a:tabLst>
            </a:pPr>
            <a:r>
              <a:rPr lang="nl-NL" sz="2696" b="1" dirty="0" smtClean="0">
                <a:solidFill>
                  <a:srgbClr val="0000CC"/>
                </a:solidFill>
                <a:latin typeface="Times New Roman"/>
                <a:ea typeface="Times New Roman"/>
                <a:cs typeface="Times New Roman"/>
              </a:rPr>
              <a:t>chuyện</a:t>
            </a:r>
            <a:r>
              <a:rPr lang="nl-NL" sz="2696" b="1" dirty="0">
                <a:solidFill>
                  <a:srgbClr val="0000CC"/>
                </a:solidFill>
                <a:latin typeface="Times New Roman"/>
                <a:ea typeface="Times New Roman"/>
                <a:cs typeface="Times New Roman"/>
              </a:rPr>
              <a:t>, chia sẻ nhiều hơn với người thân về </a:t>
            </a:r>
            <a:endParaRPr lang="nl-NL" sz="2696" b="1" dirty="0" smtClean="0">
              <a:solidFill>
                <a:srgbClr val="0000CC"/>
              </a:solidFill>
              <a:latin typeface="Times New Roman"/>
              <a:ea typeface="Times New Roman"/>
              <a:cs typeface="Times New Roman"/>
            </a:endParaRPr>
          </a:p>
          <a:p>
            <a:pPr indent="342443" algn="just">
              <a:tabLst>
                <a:tab pos="111294" algn="l"/>
              </a:tabLst>
            </a:pPr>
            <a:r>
              <a:rPr lang="nl-NL" sz="2696" b="1" dirty="0" smtClean="0">
                <a:solidFill>
                  <a:srgbClr val="0000CC"/>
                </a:solidFill>
                <a:latin typeface="Times New Roman"/>
                <a:ea typeface="Times New Roman"/>
                <a:cs typeface="Times New Roman"/>
              </a:rPr>
              <a:t>việc </a:t>
            </a:r>
            <a:r>
              <a:rPr lang="nl-NL" sz="2696" b="1" dirty="0">
                <a:solidFill>
                  <a:srgbClr val="0000CC"/>
                </a:solidFill>
                <a:latin typeface="Times New Roman"/>
                <a:ea typeface="Times New Roman"/>
                <a:cs typeface="Times New Roman"/>
              </a:rPr>
              <a:t>học tập của mình.</a:t>
            </a:r>
            <a:endParaRPr lang="en-US" sz="2397" b="1" dirty="0">
              <a:solidFill>
                <a:srgbClr val="0000CC"/>
              </a:solidFill>
              <a:latin typeface="Times New Roman"/>
              <a:ea typeface="Times New Roman"/>
              <a:cs typeface="Times New Roman"/>
            </a:endParaRPr>
          </a:p>
          <a:p>
            <a:pPr indent="342443" algn="just">
              <a:tabLst>
                <a:tab pos="111294" algn="l"/>
              </a:tabLst>
            </a:pPr>
            <a:r>
              <a:rPr lang="nl-NL" sz="2696" b="1" dirty="0" smtClean="0">
                <a:solidFill>
                  <a:srgbClr val="0000CC"/>
                </a:solidFill>
                <a:latin typeface="Times New Roman"/>
                <a:ea typeface="Times New Roman"/>
                <a:cs typeface="Times New Roman"/>
              </a:rPr>
              <a:t>- Câu </a:t>
            </a:r>
            <a:r>
              <a:rPr lang="nl-NL" sz="2696" b="1" dirty="0">
                <a:solidFill>
                  <a:srgbClr val="0000CC"/>
                </a:solidFill>
                <a:latin typeface="Times New Roman"/>
                <a:ea typeface="Times New Roman"/>
                <a:cs typeface="Times New Roman"/>
              </a:rPr>
              <a:t>chuyện cho em hiểu thêm về tình cảm yêu </a:t>
            </a:r>
            <a:endParaRPr lang="nl-NL" sz="2696" b="1" dirty="0" smtClean="0">
              <a:solidFill>
                <a:srgbClr val="0000CC"/>
              </a:solidFill>
              <a:latin typeface="Times New Roman"/>
              <a:ea typeface="Times New Roman"/>
              <a:cs typeface="Times New Roman"/>
            </a:endParaRPr>
          </a:p>
          <a:p>
            <a:pPr indent="342443" algn="just">
              <a:tabLst>
                <a:tab pos="111294" algn="l"/>
              </a:tabLst>
            </a:pPr>
            <a:r>
              <a:rPr lang="nl-NL" sz="2696" b="1" dirty="0" smtClean="0">
                <a:solidFill>
                  <a:srgbClr val="0000CC"/>
                </a:solidFill>
                <a:latin typeface="Times New Roman"/>
                <a:ea typeface="Times New Roman"/>
                <a:cs typeface="Times New Roman"/>
              </a:rPr>
              <a:t>thương</a:t>
            </a:r>
            <a:r>
              <a:rPr lang="nl-NL" sz="2696" b="1" dirty="0">
                <a:solidFill>
                  <a:srgbClr val="0000CC"/>
                </a:solidFill>
                <a:latin typeface="Times New Roman"/>
                <a:ea typeface="Times New Roman"/>
                <a:cs typeface="Times New Roman"/>
              </a:rPr>
              <a:t>, ấm áp của mẹ và con cũng như giữa những </a:t>
            </a:r>
            <a:endParaRPr lang="nl-NL" sz="2696" b="1" dirty="0" smtClean="0">
              <a:solidFill>
                <a:srgbClr val="0000CC"/>
              </a:solidFill>
              <a:latin typeface="Times New Roman"/>
              <a:ea typeface="Times New Roman"/>
              <a:cs typeface="Times New Roman"/>
            </a:endParaRPr>
          </a:p>
          <a:p>
            <a:pPr indent="342443" algn="just">
              <a:tabLst>
                <a:tab pos="111294" algn="l"/>
              </a:tabLst>
            </a:pPr>
            <a:r>
              <a:rPr lang="nl-NL" sz="2696" b="1" dirty="0" smtClean="0">
                <a:solidFill>
                  <a:srgbClr val="0000CC"/>
                </a:solidFill>
                <a:latin typeface="Times New Roman"/>
                <a:ea typeface="Times New Roman"/>
                <a:cs typeface="Times New Roman"/>
              </a:rPr>
              <a:t>người </a:t>
            </a:r>
            <a:r>
              <a:rPr lang="nl-NL" sz="2696" b="1" dirty="0">
                <a:solidFill>
                  <a:srgbClr val="0000CC"/>
                </a:solidFill>
                <a:latin typeface="Times New Roman"/>
                <a:ea typeface="Times New Roman"/>
                <a:cs typeface="Times New Roman"/>
              </a:rPr>
              <a:t>thân trong gia </a:t>
            </a:r>
            <a:r>
              <a:rPr lang="nl-NL" sz="2696" b="1" dirty="0" smtClean="0">
                <a:solidFill>
                  <a:srgbClr val="0000CC"/>
                </a:solidFill>
                <a:latin typeface="Times New Roman"/>
                <a:ea typeface="Times New Roman"/>
                <a:cs typeface="Times New Roman"/>
              </a:rPr>
              <a:t>đình).</a:t>
            </a:r>
            <a:endParaRPr lang="en-US" sz="2397" b="1" dirty="0">
              <a:solidFill>
                <a:srgbClr val="0000CC"/>
              </a:solidFill>
              <a:latin typeface="Times New Roman"/>
              <a:ea typeface="Times New Roman"/>
              <a:cs typeface="Times New Roman"/>
            </a:endParaRPr>
          </a:p>
        </p:txBody>
      </p:sp>
      <p:sp>
        <p:nvSpPr>
          <p:cNvPr id="6" name="TextBox 5"/>
          <p:cNvSpPr txBox="1"/>
          <p:nvPr/>
        </p:nvSpPr>
        <p:spPr>
          <a:xfrm>
            <a:off x="1393025" y="416710"/>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7" name="TextBox 6"/>
          <p:cNvSpPr txBox="1"/>
          <p:nvPr/>
        </p:nvSpPr>
        <p:spPr>
          <a:xfrm>
            <a:off x="0" y="871940"/>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Trò</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cùng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mẹ</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mở</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rộng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1190611"/>
            <a:ext cx="3429000" cy="482593"/>
          </a:xfrm>
          <a:prstGeom prst="rect">
            <a:avLst/>
          </a:prstGeom>
          <a:noFill/>
        </p:spPr>
        <p:txBody>
          <a:bodyPr wrap="square" lIns="51206" tIns="25603" rIns="51206" bIns="25603"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Tìm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pic>
        <p:nvPicPr>
          <p:cNvPr id="9" name="Picture 8"/>
          <p:cNvPicPr/>
          <p:nvPr/>
        </p:nvPicPr>
        <p:blipFill rotWithShape="1">
          <a:blip r:embed="rId2"/>
          <a:srcRect l="46424" t="32771" r="29721" b="45060"/>
          <a:stretch/>
        </p:blipFill>
        <p:spPr bwMode="auto">
          <a:xfrm>
            <a:off x="8052179" y="2681756"/>
            <a:ext cx="4139821" cy="41762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944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4"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21"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1" end="1"/>
                                            </p:txEl>
                                          </p:spTgt>
                                        </p:tgtEl>
                                        <p:attrNameLst>
                                          <p:attrName>fill.type</p:attrName>
                                        </p:attrNameLst>
                                      </p:cBhvr>
                                      <p:to>
                                        <p:strVal val="solid"/>
                                      </p:to>
                                    </p:set>
                                  </p:childTnLst>
                                </p:cTn>
                              </p:par>
                              <p:par>
                                <p:cTn id="24" presetID="27" presetClass="entr" presetSubtype="0" fill="hold" nodeType="withEffect">
                                  <p:stCondLst>
                                    <p:cond delay="0"/>
                                  </p:stCondLst>
                                  <p:iterate type="lt">
                                    <p:tmPct val="50000"/>
                                  </p:iterate>
                                  <p:childTnLst>
                                    <p:set>
                                      <p:cBhvr>
                                        <p:cTn id="25"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26"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4">
                                            <p:txEl>
                                              <p:pRg st="2" end="2"/>
                                            </p:txEl>
                                          </p:spTgt>
                                        </p:tgtEl>
                                        <p:attrNameLst>
                                          <p:attrName>fill.type</p:attrName>
                                        </p:attrNameLst>
                                      </p:cBhvr>
                                      <p:to>
                                        <p:strVal val="solid"/>
                                      </p:to>
                                    </p:set>
                                  </p:childTnLst>
                                </p:cTn>
                              </p:par>
                              <p:par>
                                <p:cTn id="29" presetID="27" presetClass="entr" presetSubtype="0" fill="hold" nodeType="withEffect">
                                  <p:stCondLst>
                                    <p:cond delay="0"/>
                                  </p:stCondLst>
                                  <p:iterate type="lt">
                                    <p:tmPct val="50000"/>
                                  </p:iterate>
                                  <p:childTnLst>
                                    <p:set>
                                      <p:cBhvr>
                                        <p:cTn id="30"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31"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33" dur="80"/>
                                        <p:tgtEl>
                                          <p:spTgt spid="4">
                                            <p:txEl>
                                              <p:pRg st="3" end="3"/>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38"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40" dur="80"/>
                                        <p:tgtEl>
                                          <p:spTgt spid="4">
                                            <p:txEl>
                                              <p:pRg st="4" end="4"/>
                                            </p:txEl>
                                          </p:spTgt>
                                        </p:tgtEl>
                                        <p:attrNameLst>
                                          <p:attrName>fill.type</p:attrName>
                                        </p:attrNameLst>
                                      </p:cBhvr>
                                      <p:to>
                                        <p:strVal val="solid"/>
                                      </p:to>
                                    </p:set>
                                  </p:childTnLst>
                                </p:cTn>
                              </p:par>
                              <p:par>
                                <p:cTn id="41" presetID="27" presetClass="entr" presetSubtype="0" fill="hold" nodeType="withEffect">
                                  <p:stCondLst>
                                    <p:cond delay="0"/>
                                  </p:stCondLst>
                                  <p:iterate type="lt">
                                    <p:tmPct val="50000"/>
                                  </p:iterate>
                                  <p:childTnLst>
                                    <p:set>
                                      <p:cBhvr>
                                        <p:cTn id="42"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43"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45" dur="80"/>
                                        <p:tgtEl>
                                          <p:spTgt spid="4">
                                            <p:txEl>
                                              <p:pRg st="5" end="5"/>
                                            </p:txEl>
                                          </p:spTgt>
                                        </p:tgtEl>
                                        <p:attrNameLst>
                                          <p:attrName>fill.type</p:attrName>
                                        </p:attrNameLst>
                                      </p:cBhvr>
                                      <p:to>
                                        <p:strVal val="solid"/>
                                      </p:to>
                                    </p:set>
                                  </p:childTnLst>
                                </p:cTn>
                              </p:par>
                              <p:par>
                                <p:cTn id="46" presetID="27" presetClass="entr" presetSubtype="0" fill="hold" nodeType="withEffect">
                                  <p:stCondLst>
                                    <p:cond delay="0"/>
                                  </p:stCondLst>
                                  <p:iterate type="lt">
                                    <p:tmPct val="50000"/>
                                  </p:iterate>
                                  <p:childTnLst>
                                    <p:set>
                                      <p:cBhvr>
                                        <p:cTn id="47"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48"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50" dur="80"/>
                                        <p:tgtEl>
                                          <p:spTgt spid="4">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71922" y="4797178"/>
            <a:ext cx="4296079" cy="2060823"/>
            <a:chOff x="0" y="180975"/>
            <a:chExt cx="15274946" cy="4121645"/>
          </a:xfrm>
        </p:grpSpPr>
        <p:sp>
          <p:nvSpPr>
            <p:cNvPr id="3" name="TextBox 3"/>
            <p:cNvSpPr txBox="1"/>
            <p:nvPr/>
          </p:nvSpPr>
          <p:spPr>
            <a:xfrm>
              <a:off x="0" y="180975"/>
              <a:ext cx="15274946" cy="1436290"/>
            </a:xfrm>
            <a:prstGeom prst="rect">
              <a:avLst/>
            </a:prstGeom>
          </p:spPr>
          <p:txBody>
            <a:bodyPr lIns="0" tIns="0" rIns="0" bIns="0" rtlCol="0" anchor="t">
              <a:spAutoFit/>
            </a:bodyPr>
            <a:lstStyle/>
            <a:p>
              <a:pPr algn="ctr" defTabSz="512089">
                <a:lnSpc>
                  <a:spcPts val="5557"/>
                </a:lnSpc>
              </a:pPr>
              <a:endParaRPr>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054426" y="3944340"/>
            <a:ext cx="1583354" cy="1913552"/>
          </a:xfrm>
          <a:prstGeom prst="rect">
            <a:avLst/>
          </a:prstGeom>
        </p:spPr>
      </p:pic>
      <p:pic>
        <p:nvPicPr>
          <p:cNvPr id="9" name="Picture 9"/>
          <p:cNvPicPr>
            <a:picLocks noChangeAspect="1"/>
          </p:cNvPicPr>
          <p:nvPr/>
        </p:nvPicPr>
        <p:blipFill>
          <a:blip r:embed="rId6" cstate="print"/>
          <a:srcRect/>
          <a:stretch>
            <a:fillRect/>
          </a:stretch>
        </p:blipFill>
        <p:spPr>
          <a:xfrm>
            <a:off x="2652549" y="1124886"/>
            <a:ext cx="1514250" cy="1298890"/>
          </a:xfrm>
          <a:prstGeom prst="rect">
            <a:avLst/>
          </a:prstGeom>
        </p:spPr>
      </p:pic>
      <p:sp>
        <p:nvSpPr>
          <p:cNvPr id="18" name="TextBox 17"/>
          <p:cNvSpPr txBox="1"/>
          <p:nvPr/>
        </p:nvSpPr>
        <p:spPr>
          <a:xfrm>
            <a:off x="4810117" y="1785928"/>
            <a:ext cx="4786345"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9025" y="2071678"/>
            <a:ext cx="2184274" cy="23279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524364" y="2786058"/>
            <a:ext cx="4293598" cy="493058"/>
          </a:xfrm>
          <a:prstGeom prst="rect">
            <a:avLst/>
          </a:prstGeom>
          <a:noFill/>
        </p:spPr>
        <p:txBody>
          <a:bodyPr wrap="square" lIns="76810" tIns="38405" rIns="76810" bIns="38405" rtlCol="0">
            <a:spAutoFit/>
          </a:bodyPr>
          <a:lstStyle/>
          <a:p>
            <a:pPr algn="ct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Nội</a:t>
            </a:r>
            <a:r>
              <a:rPr lang="en-US" sz="2700" b="1" dirty="0">
                <a:solidFill>
                  <a:srgbClr val="008000"/>
                </a:solidFill>
                <a:latin typeface="Times New Roman" pitchFamily="18" charset="0"/>
                <a:cs typeface="Times New Roman" pitchFamily="18" charset="0"/>
              </a:rPr>
              <a:t> dung </a:t>
            </a:r>
            <a:r>
              <a:rPr lang="en-US" sz="2700" b="1" dirty="0" err="1">
                <a:solidFill>
                  <a:srgbClr val="008000"/>
                </a:solidFill>
                <a:latin typeface="Times New Roman" pitchFamily="18" charset="0"/>
                <a:cs typeface="Times New Roman" pitchFamily="18" charset="0"/>
              </a:rPr>
              <a:t>bài</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nói</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gì</a:t>
            </a:r>
            <a:r>
              <a:rPr lang="en-US" sz="2700" b="1" dirty="0">
                <a:solidFill>
                  <a:srgbClr val="008000"/>
                </a:solidFill>
                <a:latin typeface="Times New Roman" pitchFamily="18" charset="0"/>
                <a:cs typeface="Times New Roman" pitchFamily="18" charset="0"/>
              </a:rPr>
              <a:t>?</a:t>
            </a:r>
            <a:endParaRPr lang="vi-VN" sz="2700" b="1" dirty="0">
              <a:solidFill>
                <a:srgbClr val="008000"/>
              </a:solidFill>
              <a:latin typeface="Times New Roman" pitchFamily="18" charset="0"/>
              <a:cs typeface="Times New Roman" pitchFamily="18" charset="0"/>
            </a:endParaRPr>
          </a:p>
        </p:txBody>
      </p:sp>
      <p:sp>
        <p:nvSpPr>
          <p:cNvPr id="25" name="TextBox 24"/>
          <p:cNvSpPr txBox="1"/>
          <p:nvPr/>
        </p:nvSpPr>
        <p:spPr>
          <a:xfrm>
            <a:off x="4417208" y="3357563"/>
            <a:ext cx="7774792" cy="2231996"/>
          </a:xfrm>
          <a:prstGeom prst="rect">
            <a:avLst/>
          </a:prstGeom>
          <a:noFill/>
        </p:spPr>
        <p:txBody>
          <a:bodyPr wrap="square" lIns="76810" tIns="38405" rIns="76810" bIns="38405"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nl-NL" sz="2800" b="1" dirty="0" smtClean="0">
                <a:solidFill>
                  <a:srgbClr val="0000FF"/>
                </a:solidFill>
                <a:latin typeface="Times New Roman"/>
                <a:ea typeface="Times New Roman"/>
              </a:rPr>
              <a:t>Câu chuyện kể về việc làm yêu thích là đọc sách và trò chuyện của ba mẹ con bạn Thư trước giờ đi ngủ. Qua đó, cảm nhận được tình cảm yêu thương, những buổi tối vui vẻ, dầm ấm của gia đình Thư.</a:t>
            </a:r>
            <a:endParaRPr lang="vi-VN" sz="2800" b="1" dirty="0">
              <a:solidFill>
                <a:srgbClr val="0000FF"/>
              </a:solidFill>
              <a:latin typeface="Times New Roman" pitchFamily="18" charset="0"/>
              <a:ea typeface="Arial-Rounded" panose="020B0500000000000000" pitchFamily="34" charset="0"/>
              <a:cs typeface="Times New Roman" pitchFamily="18" charset="0"/>
            </a:endParaRPr>
          </a:p>
        </p:txBody>
      </p:sp>
      <p:sp>
        <p:nvSpPr>
          <p:cNvPr id="29" name="TextBox 28"/>
          <p:cNvSpPr txBox="1"/>
          <p:nvPr/>
        </p:nvSpPr>
        <p:spPr>
          <a:xfrm>
            <a:off x="80812" y="1401305"/>
            <a:ext cx="2571737" cy="508447"/>
          </a:xfrm>
          <a:prstGeom prst="rect">
            <a:avLst/>
          </a:prstGeom>
          <a:noFill/>
        </p:spPr>
        <p:txBody>
          <a:bodyPr wrap="square" lIns="76810" tIns="38405" rIns="76810" bIns="38405"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II. </a:t>
            </a:r>
            <a:r>
              <a:rPr lang="en-US" sz="2800" b="1" dirty="0" err="1">
                <a:solidFill>
                  <a:srgbClr val="008000"/>
                </a:solidFill>
                <a:latin typeface="Times New Roman" panose="02020603050405020304" pitchFamily="18" charset="0"/>
                <a:cs typeface="Times New Roman" panose="02020603050405020304" pitchFamily="18" charset="0"/>
              </a:rPr>
              <a:t>Tìm</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hiểu</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bài</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80812" y="6024948"/>
            <a:ext cx="9001156" cy="482593"/>
          </a:xfrm>
          <a:prstGeom prst="rect">
            <a:avLst/>
          </a:prstGeom>
          <a:noFill/>
        </p:spPr>
        <p:txBody>
          <a:bodyPr wrap="square" lIns="51206" tIns="25603" rIns="51206" bIns="25603" rtlCol="0">
            <a:spAutoFit/>
          </a:bodyPr>
          <a:lstStyle/>
          <a:p>
            <a:r>
              <a:rPr lang="en-US" sz="2800" b="1" dirty="0">
                <a:solidFill>
                  <a:srgbClr val="006600"/>
                </a:solidFill>
                <a:latin typeface="Times New Roman" pitchFamily="18" charset="0"/>
                <a:cs typeface="Times New Roman" pitchFamily="18" charset="0"/>
              </a:rPr>
              <a:t>III. </a:t>
            </a:r>
            <a:r>
              <a:rPr lang="en-US" sz="2800" b="1" dirty="0" err="1" smtClean="0">
                <a:solidFill>
                  <a:srgbClr val="006600"/>
                </a:solidFill>
                <a:latin typeface="Times New Roman" pitchFamily="18" charset="0"/>
                <a:cs typeface="Times New Roman" pitchFamily="18" charset="0"/>
              </a:rPr>
              <a:t>Đọc</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diễn</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cảm</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toàn</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bài</a:t>
            </a:r>
            <a:r>
              <a:rPr lang="en-US" sz="2800" b="1" dirty="0" smtClean="0">
                <a:solidFill>
                  <a:srgbClr val="006600"/>
                </a:solidFill>
                <a:latin typeface="Times New Roman" pitchFamily="18" charset="0"/>
                <a:cs typeface="Times New Roman" pitchFamily="18" charset="0"/>
              </a:rPr>
              <a:t>.</a:t>
            </a:r>
            <a:endParaRPr lang="vi-VN" sz="2800" b="1" dirty="0">
              <a:solidFill>
                <a:srgbClr val="006600"/>
              </a:solidFill>
              <a:latin typeface="Times New Roman" pitchFamily="18" charset="0"/>
              <a:cs typeface="Times New Roman" pitchFamily="18" charset="0"/>
            </a:endParaRPr>
          </a:p>
        </p:txBody>
      </p:sp>
      <p:sp>
        <p:nvSpPr>
          <p:cNvPr id="17" name="TextBox 16"/>
          <p:cNvSpPr txBox="1"/>
          <p:nvPr/>
        </p:nvSpPr>
        <p:spPr>
          <a:xfrm>
            <a:off x="1393025" y="416710"/>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1" name="TextBox 20"/>
          <p:cNvSpPr txBox="1"/>
          <p:nvPr/>
        </p:nvSpPr>
        <p:spPr>
          <a:xfrm>
            <a:off x="0" y="871940"/>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Trò</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cùng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mẹ</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mở</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rộng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40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2"/>
                                        </p:tgtEl>
                                        <p:attrNameLst>
                                          <p:attrName>style.visibility</p:attrName>
                                        </p:attrNameLst>
                                      </p:cBhvr>
                                      <p:to>
                                        <p:strVal val="visible"/>
                                      </p:to>
                                    </p:set>
                                    <p:anim calcmode="discrete" valueType="clr">
                                      <p:cBhvr override="childStyle">
                                        <p:cTn id="26"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2"/>
                                        </p:tgtEl>
                                        <p:attrNameLst>
                                          <p:attrName>fillcolor</p:attrName>
                                        </p:attrNameLst>
                                      </p:cBhvr>
                                      <p:tavLst>
                                        <p:tav tm="0">
                                          <p:val>
                                            <p:clrVal>
                                              <a:schemeClr val="accent2"/>
                                            </p:clrVal>
                                          </p:val>
                                        </p:tav>
                                        <p:tav tm="50000">
                                          <p:val>
                                            <p:clrVal>
                                              <a:schemeClr val="hlink"/>
                                            </p:clrVal>
                                          </p:val>
                                        </p:tav>
                                      </p:tavLst>
                                    </p:anim>
                                    <p:set>
                                      <p:cBhvr>
                                        <p:cTn id="28" dur="80"/>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40" y="1356640"/>
            <a:ext cx="6246477" cy="507190"/>
          </a:xfrm>
          <a:prstGeom prst="rect">
            <a:avLst/>
          </a:prstGeom>
        </p:spPr>
        <p:txBody>
          <a:bodyPr wrap="square">
            <a:spAutoFit/>
          </a:bodyPr>
          <a:lstStyle/>
          <a:p>
            <a:r>
              <a:rPr lang="en-US" sz="2696" b="1" dirty="0">
                <a:solidFill>
                  <a:srgbClr val="0000FF"/>
                </a:solidFill>
                <a:latin typeface="Times New Roman" pitchFamily="18" charset="0"/>
                <a:cs typeface="Times New Roman" pitchFamily="18" charset="0"/>
              </a:rPr>
              <a:t> </a:t>
            </a:r>
            <a:r>
              <a:rPr lang="en-US" sz="2696" b="1" dirty="0" smtClean="0">
                <a:solidFill>
                  <a:srgbClr val="0000FF"/>
                </a:solidFill>
                <a:latin typeface="Times New Roman" pitchFamily="18" charset="0"/>
                <a:cs typeface="Times New Roman" pitchFamily="18" charset="0"/>
              </a:rPr>
              <a:t>IV. </a:t>
            </a:r>
            <a:r>
              <a:rPr lang="en-US" sz="2696" b="1" dirty="0" err="1" smtClean="0">
                <a:solidFill>
                  <a:srgbClr val="0000FF"/>
                </a:solidFill>
                <a:latin typeface="Times New Roman" pitchFamily="18" charset="0"/>
                <a:cs typeface="Times New Roman" pitchFamily="18" charset="0"/>
              </a:rPr>
              <a:t>Luyện</a:t>
            </a:r>
            <a:r>
              <a:rPr lang="en-US" sz="2696" b="1" dirty="0" smtClean="0">
                <a:solidFill>
                  <a:srgbClr val="0000FF"/>
                </a:solidFill>
                <a:latin typeface="Times New Roman" pitchFamily="18" charset="0"/>
                <a:cs typeface="Times New Roman" pitchFamily="18" charset="0"/>
              </a:rPr>
              <a:t> </a:t>
            </a:r>
            <a:r>
              <a:rPr lang="en-US" sz="2696" b="1" dirty="0" err="1" smtClean="0">
                <a:solidFill>
                  <a:srgbClr val="0000FF"/>
                </a:solidFill>
                <a:latin typeface="Times New Roman" pitchFamily="18" charset="0"/>
                <a:cs typeface="Times New Roman" pitchFamily="18" charset="0"/>
              </a:rPr>
              <a:t>đọc</a:t>
            </a:r>
            <a:r>
              <a:rPr lang="en-US" sz="2696" b="1" dirty="0" smtClean="0">
                <a:solidFill>
                  <a:srgbClr val="0000FF"/>
                </a:solidFill>
                <a:latin typeface="Times New Roman" pitchFamily="18" charset="0"/>
                <a:cs typeface="Times New Roman" pitchFamily="18" charset="0"/>
              </a:rPr>
              <a:t> </a:t>
            </a:r>
            <a:r>
              <a:rPr lang="en-US" sz="2696" b="1" dirty="0" err="1" smtClean="0">
                <a:solidFill>
                  <a:srgbClr val="0000FF"/>
                </a:solidFill>
                <a:latin typeface="Times New Roman" pitchFamily="18" charset="0"/>
                <a:cs typeface="Times New Roman" pitchFamily="18" charset="0"/>
              </a:rPr>
              <a:t>mở</a:t>
            </a:r>
            <a:r>
              <a:rPr lang="en-US" sz="2696" b="1" dirty="0" smtClean="0">
                <a:solidFill>
                  <a:srgbClr val="0000FF"/>
                </a:solidFill>
                <a:latin typeface="Times New Roman" pitchFamily="18" charset="0"/>
                <a:cs typeface="Times New Roman" pitchFamily="18" charset="0"/>
              </a:rPr>
              <a:t> </a:t>
            </a:r>
            <a:r>
              <a:rPr lang="en-US" sz="2696" b="1" dirty="0" err="1" smtClean="0">
                <a:solidFill>
                  <a:srgbClr val="0000FF"/>
                </a:solidFill>
                <a:latin typeface="Times New Roman" pitchFamily="18" charset="0"/>
                <a:cs typeface="Times New Roman" pitchFamily="18" charset="0"/>
              </a:rPr>
              <a:t>rộng</a:t>
            </a:r>
            <a:r>
              <a:rPr lang="en-US" sz="2696" b="1" dirty="0" smtClean="0">
                <a:solidFill>
                  <a:srgbClr val="0000FF"/>
                </a:solidFill>
                <a:latin typeface="Times New Roman" pitchFamily="18" charset="0"/>
                <a:cs typeface="Times New Roman" pitchFamily="18" charset="0"/>
              </a:rPr>
              <a:t>.</a:t>
            </a:r>
            <a:endParaRPr lang="en-US" sz="2696" b="1" dirty="0">
              <a:solidFill>
                <a:srgbClr val="0000FF"/>
              </a:solidFill>
              <a:latin typeface="Times New Roman" pitchFamily="18" charset="0"/>
              <a:cs typeface="Times New Roman" pitchFamily="18" charset="0"/>
            </a:endParaRPr>
          </a:p>
        </p:txBody>
      </p:sp>
      <p:sp>
        <p:nvSpPr>
          <p:cNvPr id="3" name="Rectangle 2"/>
          <p:cNvSpPr/>
          <p:nvPr/>
        </p:nvSpPr>
        <p:spPr>
          <a:xfrm>
            <a:off x="45140" y="1836786"/>
            <a:ext cx="12146859" cy="1087990"/>
          </a:xfrm>
          <a:prstGeom prst="rect">
            <a:avLst/>
          </a:prstGeom>
        </p:spPr>
        <p:txBody>
          <a:bodyPr wrap="square">
            <a:spAutoFit/>
          </a:bodyPr>
          <a:lstStyle/>
          <a:p>
            <a:pPr fontAlgn="t">
              <a:lnSpc>
                <a:spcPct val="120000"/>
              </a:lnSpc>
            </a:pPr>
            <a:r>
              <a:rPr lang="en-US" sz="2696" b="1" dirty="0">
                <a:solidFill>
                  <a:srgbClr val="008000"/>
                </a:solidFill>
                <a:latin typeface="Times New Roman" pitchFamily="18" charset="0"/>
                <a:cs typeface="Times New Roman" pitchFamily="18" charset="0"/>
              </a:rPr>
              <a:t>      </a:t>
            </a:r>
            <a:r>
              <a:rPr lang="vi-VN" sz="2696" b="1" dirty="0">
                <a:solidFill>
                  <a:srgbClr val="008000"/>
                </a:solidFill>
                <a:latin typeface="Times New Roman" pitchFamily="18" charset="0"/>
                <a:cs typeface="Times New Roman" pitchFamily="18" charset="0"/>
              </a:rPr>
              <a:t>1.</a:t>
            </a:r>
            <a:r>
              <a:rPr lang="en-US" sz="2696" b="1" dirty="0">
                <a:solidFill>
                  <a:srgbClr val="008000"/>
                </a:solidFill>
                <a:latin typeface="Times New Roman" pitchFamily="18" charset="0"/>
                <a:cs typeface="Times New Roman" pitchFamily="18" charset="0"/>
              </a:rPr>
              <a:t> </a:t>
            </a:r>
            <a:r>
              <a:rPr lang="vi-VN" sz="2696" b="1" dirty="0">
                <a:solidFill>
                  <a:srgbClr val="008000"/>
                </a:solidFill>
                <a:latin typeface="Times New Roman" pitchFamily="18" charset="0"/>
                <a:cs typeface="Times New Roman" pitchFamily="18" charset="0"/>
              </a:rPr>
              <a:t>Tìm đọc câu chuyện, bài văn, bài thơ, ... Về tình cảm của người thân trong gia đình và phiếu đọc sách theo mẫu.</a:t>
            </a:r>
          </a:p>
        </p:txBody>
      </p:sp>
      <p:graphicFrame>
        <p:nvGraphicFramePr>
          <p:cNvPr id="21" name="Table 20"/>
          <p:cNvGraphicFramePr>
            <a:graphicFrameLocks noGrp="1"/>
          </p:cNvGraphicFramePr>
          <p:nvPr>
            <p:extLst>
              <p:ext uri="{D42A27DB-BD31-4B8C-83A1-F6EECF244321}">
                <p14:modId xmlns:p14="http://schemas.microsoft.com/office/powerpoint/2010/main" val="828282006"/>
              </p:ext>
            </p:extLst>
          </p:nvPr>
        </p:nvGraphicFramePr>
        <p:xfrm>
          <a:off x="45139" y="2978337"/>
          <a:ext cx="12146859" cy="2628421"/>
        </p:xfrm>
        <a:graphic>
          <a:graphicData uri="http://schemas.openxmlformats.org/drawingml/2006/table">
            <a:tbl>
              <a:tblPr firstRow="1" bandRow="1"/>
              <a:tblGrid>
                <a:gridCol w="6304467">
                  <a:extLst>
                    <a:ext uri="{9D8B030D-6E8A-4147-A177-3AD203B41FA5}">
                      <a16:colId xmlns:a16="http://schemas.microsoft.com/office/drawing/2014/main" val="20000"/>
                    </a:ext>
                  </a:extLst>
                </a:gridCol>
                <a:gridCol w="5842392">
                  <a:extLst>
                    <a:ext uri="{9D8B030D-6E8A-4147-A177-3AD203B41FA5}">
                      <a16:colId xmlns:a16="http://schemas.microsoft.com/office/drawing/2014/main" val="20001"/>
                    </a:ext>
                  </a:extLst>
                </a:gridCol>
              </a:tblGrid>
              <a:tr h="433789">
                <a:tc gridSpan="2">
                  <a:txBody>
                    <a:bodyPr/>
                    <a:lstStyle>
                      <a:lvl1pPr marL="0" algn="l" defTabSz="1436888" rtl="0" eaLnBrk="1" latinLnBrk="0" hangingPunct="1">
                        <a:defRPr sz="2800" b="1" kern="1200">
                          <a:solidFill>
                            <a:schemeClr val="lt1"/>
                          </a:solidFill>
                        </a:defRPr>
                      </a:lvl1pPr>
                      <a:lvl2pPr marL="718444" algn="l" defTabSz="1436888" rtl="0" eaLnBrk="1" latinLnBrk="0" hangingPunct="1">
                        <a:defRPr sz="2800" b="1" kern="1200">
                          <a:solidFill>
                            <a:schemeClr val="lt1"/>
                          </a:solidFill>
                        </a:defRPr>
                      </a:lvl2pPr>
                      <a:lvl3pPr marL="1436888" algn="l" defTabSz="1436888" rtl="0" eaLnBrk="1" latinLnBrk="0" hangingPunct="1">
                        <a:defRPr sz="2800" b="1" kern="1200">
                          <a:solidFill>
                            <a:schemeClr val="lt1"/>
                          </a:solidFill>
                        </a:defRPr>
                      </a:lvl3pPr>
                      <a:lvl4pPr marL="2155332" algn="l" defTabSz="1436888" rtl="0" eaLnBrk="1" latinLnBrk="0" hangingPunct="1">
                        <a:defRPr sz="2800" b="1" kern="1200">
                          <a:solidFill>
                            <a:schemeClr val="lt1"/>
                          </a:solidFill>
                        </a:defRPr>
                      </a:lvl4pPr>
                      <a:lvl5pPr marL="2873776" algn="l" defTabSz="1436888" rtl="0" eaLnBrk="1" latinLnBrk="0" hangingPunct="1">
                        <a:defRPr sz="2800" b="1" kern="1200">
                          <a:solidFill>
                            <a:schemeClr val="lt1"/>
                          </a:solidFill>
                        </a:defRPr>
                      </a:lvl5pPr>
                      <a:lvl6pPr marL="3592220" algn="l" defTabSz="1436888" rtl="0" eaLnBrk="1" latinLnBrk="0" hangingPunct="1">
                        <a:defRPr sz="2800" b="1" kern="1200">
                          <a:solidFill>
                            <a:schemeClr val="lt1"/>
                          </a:solidFill>
                        </a:defRPr>
                      </a:lvl6pPr>
                      <a:lvl7pPr marL="4310664" algn="l" defTabSz="1436888" rtl="0" eaLnBrk="1" latinLnBrk="0" hangingPunct="1">
                        <a:defRPr sz="2800" b="1" kern="1200">
                          <a:solidFill>
                            <a:schemeClr val="lt1"/>
                          </a:solidFill>
                        </a:defRPr>
                      </a:lvl7pPr>
                      <a:lvl8pPr marL="5029109" algn="l" defTabSz="1436888" rtl="0" eaLnBrk="1" latinLnBrk="0" hangingPunct="1">
                        <a:defRPr sz="2800" b="1" kern="1200">
                          <a:solidFill>
                            <a:schemeClr val="lt1"/>
                          </a:solidFill>
                        </a:defRPr>
                      </a:lvl8pPr>
                      <a:lvl9pPr marL="5747553" algn="l" defTabSz="1436888" rtl="0" eaLnBrk="1" latinLnBrk="0" hangingPunct="1">
                        <a:defRPr sz="2800" b="1" kern="1200">
                          <a:solidFill>
                            <a:schemeClr val="lt1"/>
                          </a:solidFill>
                        </a:defRPr>
                      </a:lvl9pPr>
                    </a:lstStyle>
                    <a:p>
                      <a:pPr algn="ctr"/>
                      <a:r>
                        <a:rPr lang="vi-VN" sz="2400" b="1" dirty="0" smtClean="0">
                          <a:solidFill>
                            <a:srgbClr val="0000CC"/>
                          </a:solidFill>
                          <a:latin typeface="Times New Roman" pitchFamily="18" charset="0"/>
                          <a:cs typeface="Times New Roman" pitchFamily="18" charset="0"/>
                        </a:rPr>
                        <a:t>PHIẾU ĐỌC SÁCH</a:t>
                      </a:r>
                      <a:endParaRPr lang="en-US" sz="2400" b="1" dirty="0">
                        <a:solidFill>
                          <a:srgbClr val="0000CC"/>
                        </a:solidFill>
                        <a:latin typeface="Times New Roman" pitchFamily="18" charset="0"/>
                        <a:cs typeface="Times New Roman" pitchFamily="18" charset="0"/>
                      </a:endParaRPr>
                    </a:p>
                  </a:txBody>
                  <a:tcPr marL="68493" marR="68493" marT="34247" marB="34247"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p>
                      <a:endParaRPr lang="en-US"/>
                    </a:p>
                  </a:txBody>
                  <a:tcPr/>
                </a:tc>
                <a:extLst>
                  <a:ext uri="{0D108BD9-81ED-4DB2-BD59-A6C34878D82A}">
                    <a16:rowId xmlns:a16="http://schemas.microsoft.com/office/drawing/2014/main" val="10000"/>
                  </a:ext>
                </a:extLst>
              </a:tr>
              <a:tr h="1164382">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marL="457200" indent="-457200" algn="l">
                        <a:buFontTx/>
                        <a:buChar char="-"/>
                      </a:pPr>
                      <a:r>
                        <a:rPr lang="vi-VN" sz="2400" b="1" dirty="0" smtClean="0">
                          <a:solidFill>
                            <a:srgbClr val="0000CC"/>
                          </a:solidFill>
                          <a:latin typeface="Times New Roman" pitchFamily="18" charset="0"/>
                          <a:cs typeface="Times New Roman" pitchFamily="18" charset="0"/>
                        </a:rPr>
                        <a:t>Tên bài:..............</a:t>
                      </a:r>
                    </a:p>
                    <a:p>
                      <a:pPr marL="457200" indent="-457200" algn="l">
                        <a:buFontTx/>
                        <a:buChar char="-"/>
                      </a:pPr>
                      <a:r>
                        <a:rPr lang="vi-VN" sz="2400" b="1" dirty="0" smtClean="0">
                          <a:solidFill>
                            <a:srgbClr val="0000CC"/>
                          </a:solidFill>
                          <a:latin typeface="Times New Roman" pitchFamily="18" charset="0"/>
                          <a:cs typeface="Times New Roman" pitchFamily="18" charset="0"/>
                        </a:rPr>
                        <a:t>Tên tác giả: .................</a:t>
                      </a:r>
                    </a:p>
                    <a:p>
                      <a:pPr marL="457200" indent="-457200" algn="l">
                        <a:buFontTx/>
                        <a:buChar char="-"/>
                      </a:pPr>
                      <a:r>
                        <a:rPr lang="vi-VN" sz="2400" b="1" dirty="0" smtClean="0">
                          <a:solidFill>
                            <a:srgbClr val="0000CC"/>
                          </a:solidFill>
                          <a:latin typeface="Times New Roman" pitchFamily="18" charset="0"/>
                          <a:cs typeface="Times New Roman" pitchFamily="18" charset="0"/>
                        </a:rPr>
                        <a:t>Tên cuốn sách: ...................</a:t>
                      </a:r>
                      <a:endParaRPr lang="en-US" sz="2400" b="1" dirty="0">
                        <a:solidFill>
                          <a:srgbClr val="0000CC"/>
                        </a:solidFill>
                        <a:latin typeface="Times New Roman" pitchFamily="18" charset="0"/>
                        <a:cs typeface="Times New Roman" pitchFamily="18" charset="0"/>
                      </a:endParaRPr>
                    </a:p>
                  </a:txBody>
                  <a:tcPr marL="68493" marR="68493" marT="34247" marB="34247"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extLst>
                  <a:ext uri="{0D108BD9-81ED-4DB2-BD59-A6C34878D82A}">
                    <a16:rowId xmlns:a16="http://schemas.microsoft.com/office/drawing/2014/main" val="10001"/>
                  </a:ext>
                </a:extLst>
              </a:tr>
              <a:tr h="514695">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2400" b="1" dirty="0" smtClean="0">
                          <a:solidFill>
                            <a:srgbClr val="0000CC"/>
                          </a:solidFill>
                          <a:latin typeface="Times New Roman" pitchFamily="18" charset="0"/>
                          <a:cs typeface="Times New Roman" pitchFamily="18" charset="0"/>
                        </a:rPr>
                        <a:t>Nhân vật em thích nhất: ...</a:t>
                      </a:r>
                    </a:p>
                  </a:txBody>
                  <a:tcPr marL="68493" marR="68493" marT="34247" marB="34247"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l"/>
                      <a:r>
                        <a:rPr lang="vi-VN" sz="2400" b="1" dirty="0" smtClean="0">
                          <a:solidFill>
                            <a:srgbClr val="0000CC"/>
                          </a:solidFill>
                          <a:latin typeface="Times New Roman" pitchFamily="18" charset="0"/>
                          <a:cs typeface="Times New Roman" pitchFamily="18" charset="0"/>
                        </a:rPr>
                        <a:t>Lí do em thích nhân vật: ...</a:t>
                      </a:r>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extLst>
                  <a:ext uri="{0D108BD9-81ED-4DB2-BD59-A6C34878D82A}">
                    <a16:rowId xmlns:a16="http://schemas.microsoft.com/office/drawing/2014/main" val="10002"/>
                  </a:ext>
                </a:extLst>
              </a:tr>
              <a:tr h="513698">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2400" b="1" dirty="0" smtClean="0">
                          <a:solidFill>
                            <a:srgbClr val="0000CC"/>
                          </a:solidFill>
                          <a:latin typeface="Times New Roman" pitchFamily="18" charset="0"/>
                          <a:cs typeface="Times New Roman" pitchFamily="18" charset="0"/>
                        </a:rPr>
                        <a:t>Mức độ em yêu thích: </a:t>
                      </a:r>
                      <a:endParaRPr lang="en-US" sz="2400" b="1" dirty="0">
                        <a:solidFill>
                          <a:srgbClr val="0000CC"/>
                        </a:solidFill>
                        <a:latin typeface="Times New Roman" pitchFamily="18" charset="0"/>
                        <a:cs typeface="Times New Roman" pitchFamily="18" charset="0"/>
                      </a:endParaRPr>
                    </a:p>
                  </a:txBody>
                  <a:tcPr marL="68493" marR="68493" marT="34247" marB="34247"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extLst>
                  <a:ext uri="{0D108BD9-81ED-4DB2-BD59-A6C34878D82A}">
                    <a16:rowId xmlns:a16="http://schemas.microsoft.com/office/drawing/2014/main" val="10003"/>
                  </a:ext>
                </a:extLst>
              </a:tr>
            </a:tbl>
          </a:graphicData>
        </a:graphic>
      </p:graphicFrame>
      <p:sp>
        <p:nvSpPr>
          <p:cNvPr id="26" name="5-Point Star 25"/>
          <p:cNvSpPr/>
          <p:nvPr/>
        </p:nvSpPr>
        <p:spPr>
          <a:xfrm>
            <a:off x="4269519" y="4943920"/>
            <a:ext cx="589018" cy="513698"/>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27" name="5-Point Star 26"/>
          <p:cNvSpPr/>
          <p:nvPr/>
        </p:nvSpPr>
        <p:spPr>
          <a:xfrm>
            <a:off x="5067517" y="4943920"/>
            <a:ext cx="589018" cy="513698"/>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28" name="5-Point Star 27"/>
          <p:cNvSpPr/>
          <p:nvPr/>
        </p:nvSpPr>
        <p:spPr>
          <a:xfrm>
            <a:off x="5863822" y="4943920"/>
            <a:ext cx="589018" cy="513698"/>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29" name="5-Point Star 28"/>
          <p:cNvSpPr/>
          <p:nvPr/>
        </p:nvSpPr>
        <p:spPr>
          <a:xfrm>
            <a:off x="7408783" y="4973401"/>
            <a:ext cx="589018" cy="513698"/>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30" name="5-Point Star 29"/>
          <p:cNvSpPr/>
          <p:nvPr/>
        </p:nvSpPr>
        <p:spPr>
          <a:xfrm>
            <a:off x="6727265" y="4973401"/>
            <a:ext cx="589018" cy="513698"/>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34" name="Rectangle 33"/>
          <p:cNvSpPr/>
          <p:nvPr/>
        </p:nvSpPr>
        <p:spPr>
          <a:xfrm>
            <a:off x="0" y="5660981"/>
            <a:ext cx="12191998" cy="590162"/>
          </a:xfrm>
          <a:prstGeom prst="rect">
            <a:avLst/>
          </a:prstGeom>
        </p:spPr>
        <p:txBody>
          <a:bodyPr wrap="square">
            <a:spAutoFit/>
          </a:bodyPr>
          <a:lstStyle/>
          <a:p>
            <a:pPr fontAlgn="t">
              <a:lnSpc>
                <a:spcPct val="120000"/>
              </a:lnSpc>
            </a:pPr>
            <a:r>
              <a:rPr lang="en-US" sz="2696" b="1" dirty="0">
                <a:solidFill>
                  <a:srgbClr val="008000"/>
                </a:solidFill>
                <a:latin typeface="Times New Roman" pitchFamily="18" charset="0"/>
                <a:cs typeface="Times New Roman" pitchFamily="18" charset="0"/>
              </a:rPr>
              <a:t>        </a:t>
            </a:r>
            <a:endParaRPr lang="vi-VN" sz="2696" b="1" dirty="0">
              <a:solidFill>
                <a:srgbClr val="008000"/>
              </a:solidFill>
              <a:latin typeface="Times New Roman" pitchFamily="18" charset="0"/>
              <a:cs typeface="Times New Roman" pitchFamily="18" charset="0"/>
            </a:endParaRPr>
          </a:p>
        </p:txBody>
      </p:sp>
      <p:sp>
        <p:nvSpPr>
          <p:cNvPr id="19" name="TextBox 18"/>
          <p:cNvSpPr txBox="1"/>
          <p:nvPr/>
        </p:nvSpPr>
        <p:spPr>
          <a:xfrm>
            <a:off x="1393025" y="416710"/>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5" name="TextBox 24"/>
          <p:cNvSpPr txBox="1"/>
          <p:nvPr/>
        </p:nvSpPr>
        <p:spPr>
          <a:xfrm>
            <a:off x="0" y="871940"/>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Trò</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cùng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mẹ</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mở</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rộng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7186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34"/>
                                        </p:tgtEl>
                                        <p:attrNameLst>
                                          <p:attrName>style.visibility</p:attrName>
                                        </p:attrNameLst>
                                      </p:cBhvr>
                                      <p:to>
                                        <p:strVal val="visible"/>
                                      </p:to>
                                    </p:set>
                                    <p:anim calcmode="discrete" valueType="clr">
                                      <p:cBhvr override="childStyle">
                                        <p:cTn id="27"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4"/>
                                        </p:tgtEl>
                                        <p:attrNameLst>
                                          <p:attrName>fillcolor</p:attrName>
                                        </p:attrNameLst>
                                      </p:cBhvr>
                                      <p:tavLst>
                                        <p:tav tm="0">
                                          <p:val>
                                            <p:clrVal>
                                              <a:schemeClr val="accent2"/>
                                            </p:clrVal>
                                          </p:val>
                                        </p:tav>
                                        <p:tav tm="50000">
                                          <p:val>
                                            <p:clrVal>
                                              <a:schemeClr val="hlink"/>
                                            </p:clrVal>
                                          </p:val>
                                        </p:tav>
                                      </p:tavLst>
                                    </p:anim>
                                    <p:set>
                                      <p:cBhvr>
                                        <p:cTn id="29" dur="80"/>
                                        <p:tgtEl>
                                          <p:spTgt spid="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918</Words>
  <Application>Microsoft Office PowerPoint</Application>
  <PresentationFormat>Widescreen</PresentationFormat>
  <Paragraphs>91</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Arial-Rounded</vt:lpstr>
      <vt:lpstr>Calibri</vt:lpstr>
      <vt:lpstr>Calibri Light</vt:lpstr>
      <vt:lpstr>DFPOP1-W9</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MAIHUNG</cp:lastModifiedBy>
  <cp:revision>21</cp:revision>
  <dcterms:created xsi:type="dcterms:W3CDTF">2023-11-14T01:27:14Z</dcterms:created>
  <dcterms:modified xsi:type="dcterms:W3CDTF">2025-05-21T08:45:31Z</dcterms:modified>
</cp:coreProperties>
</file>