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1" r:id="rId2"/>
    <p:sldId id="283" r:id="rId3"/>
    <p:sldId id="286" r:id="rId4"/>
    <p:sldId id="287" r:id="rId5"/>
    <p:sldId id="28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78C59-0464-404C-8724-FC5434881C27}" type="datetimeFigureOut">
              <a:rPr lang="en-US" smtClean="0"/>
              <a:pPr/>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B9B64-8D24-45A0-AF1C-D13905CE1AF9}" type="slidenum">
              <a:rPr lang="en-US" smtClean="0"/>
              <a:pPr/>
              <a:t>‹#›</a:t>
            </a:fld>
            <a:endParaRPr lang="en-US"/>
          </a:p>
        </p:txBody>
      </p:sp>
    </p:spTree>
    <p:extLst>
      <p:ext uri="{BB962C8B-B14F-4D97-AF65-F5344CB8AC3E}">
        <p14:creationId xmlns:p14="http://schemas.microsoft.com/office/powerpoint/2010/main" val="344358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13407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69268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415956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64183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0" cy="365125"/>
          </a:xfrm>
          <a:prstGeom prst="rect">
            <a:avLst/>
          </a:prstGeom>
        </p:spPr>
        <p:txBody>
          <a:bodyPr/>
          <a:lstStyle/>
          <a:p>
            <a:fld id="{44E5CC29-D4C1-43AF-92DE-EAC9F1236EA8}" type="datetime1">
              <a:rPr lang="zh-CN" altLang="en-US" smtClean="0"/>
              <a:pPr/>
              <a:t>2025/5/21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976320" y="311283"/>
            <a:ext cx="2844800" cy="365125"/>
          </a:xfrm>
          <a:prstGeom prst="rect">
            <a:avLst/>
          </a:prstGeom>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4496168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28679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85449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78305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F212E-AC13-43FE-A68B-040BADB20335}"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37251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F212E-AC13-43FE-A68B-040BADB20335}"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70954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F212E-AC13-43FE-A68B-040BADB20335}"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310875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67690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15101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F212E-AC13-43FE-A68B-040BADB20335}" type="datetimeFigureOut">
              <a:rPr lang="en-US" smtClean="0"/>
              <a:pPr/>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85000-63AC-40D8-8007-64334D97EC91}" type="slidenum">
              <a:rPr lang="en-US" smtClean="0"/>
              <a:pPr/>
              <a:t>‹#›</a:t>
            </a:fld>
            <a:endParaRPr lang="en-US"/>
          </a:p>
        </p:txBody>
      </p:sp>
    </p:spTree>
    <p:extLst>
      <p:ext uri="{BB962C8B-B14F-4D97-AF65-F5344CB8AC3E}">
        <p14:creationId xmlns:p14="http://schemas.microsoft.com/office/powerpoint/2010/main" val="269785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43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8225" y="543467"/>
            <a:ext cx="9144000" cy="646331"/>
          </a:xfrm>
          <a:prstGeom prst="rect">
            <a:avLst/>
          </a:prstGeom>
          <a:noFill/>
        </p:spPr>
        <p:txBody>
          <a:bodyPr wrap="square" lIns="91438" tIns="45720" rIns="91438" bIns="45720" rtlCol="0">
            <a:spAutoFit/>
          </a:bodyPr>
          <a:lstStyle/>
          <a:p>
            <a:pPr algn="ct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vi-VN" sz="3600" b="1" dirty="0">
              <a:solidFill>
                <a:srgbClr val="0000CC"/>
              </a:solidFill>
              <a:latin typeface="Times New Roman" pitchFamily="18" charset="0"/>
              <a:cs typeface="Times New Roman" pitchFamily="18" charset="0"/>
            </a:endParaRPr>
          </a:p>
        </p:txBody>
      </p:sp>
      <p:sp>
        <p:nvSpPr>
          <p:cNvPr id="7" name="TextBox 6"/>
          <p:cNvSpPr txBox="1"/>
          <p:nvPr/>
        </p:nvSpPr>
        <p:spPr>
          <a:xfrm>
            <a:off x="0" y="1065241"/>
            <a:ext cx="12192000"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Mở</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vốn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từ</a:t>
            </a:r>
            <a:r>
              <a:rPr lang="en-US" sz="3600" b="1" dirty="0" smtClean="0">
                <a:solidFill>
                  <a:srgbClr val="FF0000"/>
                </a:solidFill>
                <a:latin typeface="Times New Roman" panose="02020603050405020304" pitchFamily="18" charset="0"/>
                <a:cs typeface="Times New Roman" panose="02020603050405020304" pitchFamily="18" charset="0"/>
              </a:rPr>
              <a:t>: Ng</a:t>
            </a:r>
            <a:r>
              <a:rPr lang="vi-VN" sz="3600" b="1" dirty="0" smtClean="0">
                <a:solidFill>
                  <a:srgbClr val="FF0000"/>
                </a:solidFill>
                <a:latin typeface="Times New Roman" panose="02020603050405020304" pitchFamily="18" charset="0"/>
                <a:cs typeface="Times New Roman" panose="02020603050405020304" pitchFamily="18" charset="0"/>
              </a:rPr>
              <a:t>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Dấu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chấm</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 y="2447118"/>
            <a:ext cx="12191999" cy="2308324"/>
          </a:xfrm>
          <a:prstGeom prst="rect">
            <a:avLst/>
          </a:prstGeom>
        </p:spPr>
        <p:txBody>
          <a:bodyPr wrap="square">
            <a:spAutoFit/>
          </a:bodyPr>
          <a:lstStyle/>
          <a:p>
            <a:pPr algn="just"/>
            <a:r>
              <a:rPr lang="en-US" sz="3600" b="1" dirty="0" smtClean="0">
                <a:solidFill>
                  <a:srgbClr val="008000"/>
                </a:solidFill>
                <a:latin typeface="Times New Roman" panose="02020603050405020304" pitchFamily="18" charset="0"/>
                <a:cs typeface="Times New Roman" panose="02020603050405020304" pitchFamily="18" charset="0"/>
              </a:rPr>
              <a:t>       </a:t>
            </a:r>
            <a:r>
              <a:rPr lang="vi-VN" sz="3600" b="1" dirty="0" smtClean="0">
                <a:solidFill>
                  <a:srgbClr val="008000"/>
                </a:solidFill>
                <a:latin typeface="Times New Roman" panose="02020603050405020304" pitchFamily="18" charset="0"/>
                <a:cs typeface="Times New Roman" panose="02020603050405020304" pitchFamily="18" charset="0"/>
              </a:rPr>
              <a:t>Bà </a:t>
            </a:r>
            <a:r>
              <a:rPr lang="vi-VN" sz="3600" b="1" dirty="0">
                <a:solidFill>
                  <a:srgbClr val="008000"/>
                </a:solidFill>
                <a:latin typeface="Times New Roman" panose="02020603050405020304" pitchFamily="18" charset="0"/>
                <a:cs typeface="Times New Roman" panose="02020603050405020304" pitchFamily="18" charset="0"/>
              </a:rPr>
              <a:t>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endParaRPr lang="en-US" sz="3600" b="1" dirty="0">
              <a:solidFill>
                <a:srgbClr val="008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1733265"/>
            <a:ext cx="12191999" cy="646331"/>
          </a:xfrm>
          <a:prstGeom prst="rect">
            <a:avLst/>
          </a:prstGeom>
        </p:spPr>
        <p:txBody>
          <a:bodyPr wrap="square">
            <a:spAutoFit/>
          </a:bodyPr>
          <a:lstStyle/>
          <a:p>
            <a:r>
              <a:rPr lang="vi-VN" sz="3600" b="1" dirty="0" smtClean="0">
                <a:solidFill>
                  <a:srgbClr val="0000FF"/>
                </a:solidFill>
                <a:latin typeface="Times New Roman" panose="02020603050405020304" pitchFamily="18" charset="0"/>
                <a:cs typeface="Times New Roman" panose="02020603050405020304" pitchFamily="18" charset="0"/>
              </a:rPr>
              <a:t>1</a:t>
            </a:r>
            <a:r>
              <a:rPr lang="en-US" sz="3600" b="1" dirty="0" smtClean="0">
                <a:solidFill>
                  <a:srgbClr val="0000FF"/>
                </a:solidFill>
                <a:latin typeface="Times New Roman" panose="02020603050405020304" pitchFamily="18" charset="0"/>
                <a:cs typeface="Times New Roman" panose="02020603050405020304" pitchFamily="18" charset="0"/>
              </a:rPr>
              <a:t>. </a:t>
            </a:r>
            <a:r>
              <a:rPr lang="vi-VN" sz="3600" b="1" dirty="0" smtClean="0">
                <a:solidFill>
                  <a:srgbClr val="0000FF"/>
                </a:solidFill>
                <a:latin typeface="Times New Roman" panose="02020603050405020304" pitchFamily="18" charset="0"/>
                <a:cs typeface="Times New Roman" panose="02020603050405020304" pitchFamily="18" charset="0"/>
              </a:rPr>
              <a:t>Tìm các từ chỉ người thân trong đoạn văn dưới đây:</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5037202"/>
            <a:ext cx="12082819" cy="1200329"/>
          </a:xfrm>
          <a:prstGeom prst="rect">
            <a:avLst/>
          </a:prstGeom>
        </p:spPr>
        <p:txBody>
          <a:bodyPr wrap="square">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   * </a:t>
            </a:r>
            <a:r>
              <a:rPr lang="vi-VN" sz="3600" b="1" dirty="0" smtClean="0">
                <a:solidFill>
                  <a:srgbClr val="0000FF"/>
                </a:solidFill>
                <a:latin typeface="Times New Roman" panose="02020603050405020304" pitchFamily="18" charset="0"/>
                <a:cs typeface="Times New Roman" panose="02020603050405020304" pitchFamily="18" charset="0"/>
              </a:rPr>
              <a:t>Từ </a:t>
            </a:r>
            <a:r>
              <a:rPr lang="vi-VN" sz="3600" b="1" dirty="0">
                <a:solidFill>
                  <a:srgbClr val="0000FF"/>
                </a:solidFill>
                <a:latin typeface="Times New Roman" panose="02020603050405020304" pitchFamily="18" charset="0"/>
                <a:cs typeface="Times New Roman" panose="02020603050405020304" pitchFamily="18" charset="0"/>
              </a:rPr>
              <a:t>chỉ người thân có trong đoạn văn đã cho là: bà </a:t>
            </a:r>
            <a:r>
              <a:rPr lang="vi-VN" sz="3600" b="1" dirty="0" smtClean="0">
                <a:solidFill>
                  <a:srgbClr val="0000FF"/>
                </a:solidFill>
                <a:latin typeface="Times New Roman" panose="02020603050405020304" pitchFamily="18" charset="0"/>
                <a:cs typeface="Times New Roman" panose="02020603050405020304" pitchFamily="18" charset="0"/>
              </a:rPr>
              <a:t>nội</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bà</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ngoại</a:t>
            </a:r>
            <a:r>
              <a:rPr lang="en-US" sz="3600" b="1" dirty="0" smtClean="0">
                <a:solidFill>
                  <a:srgbClr val="0000FF"/>
                </a:solidFill>
                <a:latin typeface="Times New Roman" panose="02020603050405020304" pitchFamily="18" charset="0"/>
                <a:cs typeface="Times New Roman" panose="02020603050405020304" pitchFamily="18" charset="0"/>
              </a:rPr>
              <a:t>,  </a:t>
            </a:r>
            <a:r>
              <a:rPr lang="vi-VN" sz="3600" b="1" dirty="0" smtClean="0">
                <a:solidFill>
                  <a:srgbClr val="0000FF"/>
                </a:solidFill>
                <a:latin typeface="Times New Roman" panose="02020603050405020304" pitchFamily="18" charset="0"/>
                <a:cs typeface="Times New Roman" panose="02020603050405020304" pitchFamily="18" charset="0"/>
              </a:rPr>
              <a:t>em Đốm</a:t>
            </a:r>
            <a:r>
              <a:rPr lang="en-US" sz="3600" b="1" dirty="0" smtClean="0">
                <a:solidFill>
                  <a:srgbClr val="0000FF"/>
                </a:solidFill>
                <a:latin typeface="Times New Roman" panose="02020603050405020304" pitchFamily="18" charset="0"/>
                <a:cs typeface="Times New Roman" panose="02020603050405020304" pitchFamily="18" charset="0"/>
              </a:rPr>
              <a:t>; </a:t>
            </a:r>
            <a:r>
              <a:rPr lang="vi-VN" sz="3600" b="1" dirty="0" smtClean="0">
                <a:solidFill>
                  <a:srgbClr val="0000FF"/>
                </a:solidFill>
                <a:latin typeface="Times New Roman" panose="02020603050405020304" pitchFamily="18" charset="0"/>
                <a:cs typeface="Times New Roman" panose="02020603050405020304" pitchFamily="18" charset="0"/>
              </a:rPr>
              <a:t>hai </a:t>
            </a:r>
            <a:r>
              <a:rPr lang="vi-VN" sz="3600" b="1" dirty="0">
                <a:solidFill>
                  <a:srgbClr val="0000FF"/>
                </a:solidFill>
                <a:latin typeface="Times New Roman" panose="02020603050405020304" pitchFamily="18" charset="0"/>
                <a:cs typeface="Times New Roman" panose="02020603050405020304" pitchFamily="18" charset="0"/>
              </a:rPr>
              <a:t>chị em </a:t>
            </a:r>
            <a:r>
              <a:rPr lang="vi-VN" sz="3600" b="1" dirty="0" smtClean="0">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em </a:t>
            </a:r>
            <a:r>
              <a:rPr lang="vi-VN" sz="3600" b="1" dirty="0" smtClean="0">
                <a:solidFill>
                  <a:srgbClr val="0000FF"/>
                </a:solidFill>
                <a:latin typeface="Times New Roman" panose="02020603050405020304" pitchFamily="18" charset="0"/>
                <a:cs typeface="Times New Roman" panose="02020603050405020304" pitchFamily="18" charset="0"/>
              </a:rPr>
              <a:t>My</a:t>
            </a:r>
            <a:r>
              <a:rPr lang="en-US" sz="3600" b="1" dirty="0" smtClean="0">
                <a:solidFill>
                  <a:srgbClr val="0000FF"/>
                </a:solidFill>
                <a:latin typeface="Times New Roman" panose="02020603050405020304" pitchFamily="18" charset="0"/>
                <a:cs typeface="Times New Roman" panose="02020603050405020304" pitchFamily="18" charset="0"/>
              </a:rPr>
              <a:t>; </a:t>
            </a:r>
            <a:r>
              <a:rPr lang="vi-VN" sz="3600" b="1" dirty="0" smtClean="0">
                <a:solidFill>
                  <a:srgbClr val="0000FF"/>
                </a:solidFill>
                <a:latin typeface="Times New Roman" panose="02020603050405020304" pitchFamily="18" charset="0"/>
                <a:cs typeface="Times New Roman" panose="02020603050405020304" pitchFamily="18" charset="0"/>
              </a:rPr>
              <a:t>em </a:t>
            </a:r>
            <a:r>
              <a:rPr lang="en-US" sz="3600" b="1" dirty="0" err="1" smtClean="0">
                <a:solidFill>
                  <a:srgbClr val="0000FF"/>
                </a:solidFill>
                <a:latin typeface="Times New Roman" panose="02020603050405020304" pitchFamily="18" charset="0"/>
                <a:cs typeface="Times New Roman" panose="02020603050405020304" pitchFamily="18" charset="0"/>
              </a:rPr>
              <a:t>Chấm</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0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15935"/>
            <a:ext cx="12192000" cy="584775"/>
          </a:xfrm>
          <a:prstGeom prst="rect">
            <a:avLst/>
          </a:prstGeom>
        </p:spPr>
        <p:txBody>
          <a:bodyPr wrap="square">
            <a:spAutoFit/>
          </a:bodyPr>
          <a:lstStyle/>
          <a:p>
            <a:pPr algn="just"/>
            <a:r>
              <a:rPr lang="vi-VN" sz="3200" b="1" dirty="0" smtClean="0">
                <a:solidFill>
                  <a:srgbClr val="008000"/>
                </a:solidFill>
                <a:latin typeface="+mj-lt"/>
              </a:rPr>
              <a:t>2</a:t>
            </a:r>
            <a:r>
              <a:rPr lang="en-US" sz="3200" b="1" dirty="0" smtClean="0">
                <a:solidFill>
                  <a:srgbClr val="008000"/>
                </a:solidFill>
                <a:latin typeface="+mj-lt"/>
              </a:rPr>
              <a:t>.</a:t>
            </a:r>
            <a:r>
              <a:rPr lang="vi-VN" sz="3200" b="1" dirty="0" smtClean="0">
                <a:solidFill>
                  <a:srgbClr val="008000"/>
                </a:solidFill>
                <a:latin typeface="+mj-lt"/>
              </a:rPr>
              <a:t> </a:t>
            </a:r>
            <a:r>
              <a:rPr lang="vi-VN" sz="3200" b="1" dirty="0">
                <a:solidFill>
                  <a:srgbClr val="008000"/>
                </a:solidFill>
                <a:latin typeface="+mj-lt"/>
              </a:rPr>
              <a:t>Tìm thêm từ ngữ chỉ những người thân bên nội và bên ngoại.</a:t>
            </a:r>
            <a:endParaRPr lang="en-US" sz="3200" b="1" dirty="0">
              <a:solidFill>
                <a:srgbClr val="008000"/>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039487955"/>
              </p:ext>
            </p:extLst>
          </p:nvPr>
        </p:nvGraphicFramePr>
        <p:xfrm>
          <a:off x="25759" y="2296830"/>
          <a:ext cx="12166241" cy="4561170"/>
        </p:xfrm>
        <a:graphic>
          <a:graphicData uri="http://schemas.openxmlformats.org/drawingml/2006/table">
            <a:tbl>
              <a:tblPr firstRow="1" firstCol="1" lastRow="1" lastCol="1" bandRow="1" bandCol="1">
                <a:tableStyleId>{5C22544A-7EE6-4342-B048-85BDC9FD1C3A}</a:tableStyleId>
              </a:tblPr>
              <a:tblGrid>
                <a:gridCol w="5570960">
                  <a:extLst>
                    <a:ext uri="{9D8B030D-6E8A-4147-A177-3AD203B41FA5}">
                      <a16:colId xmlns:a16="http://schemas.microsoft.com/office/drawing/2014/main" val="20000"/>
                    </a:ext>
                  </a:extLst>
                </a:gridCol>
                <a:gridCol w="6595281">
                  <a:extLst>
                    <a:ext uri="{9D8B030D-6E8A-4147-A177-3AD203B41FA5}">
                      <a16:colId xmlns:a16="http://schemas.microsoft.com/office/drawing/2014/main" val="20001"/>
                    </a:ext>
                  </a:extLst>
                </a:gridCol>
              </a:tblGrid>
              <a:tr h="613911">
                <a:tc>
                  <a:txBody>
                    <a:bodyPr/>
                    <a:lstStyle/>
                    <a:p>
                      <a:pPr marL="855980" marR="0">
                        <a:spcBef>
                          <a:spcPts val="370"/>
                        </a:spcBef>
                        <a:spcAft>
                          <a:spcPts val="0"/>
                        </a:spcAft>
                      </a:pPr>
                      <a:r>
                        <a:rPr lang="vi-VN" sz="3600" dirty="0">
                          <a:solidFill>
                            <a:srgbClr val="FFFF00"/>
                          </a:solidFill>
                          <a:effectLst/>
                          <a:latin typeface="+mj-lt"/>
                        </a:rPr>
                        <a:t>Bên</a:t>
                      </a:r>
                      <a:r>
                        <a:rPr lang="vi-VN" sz="3600" spc="-5" dirty="0">
                          <a:solidFill>
                            <a:srgbClr val="FFFF00"/>
                          </a:solidFill>
                          <a:effectLst/>
                          <a:latin typeface="+mj-lt"/>
                        </a:rPr>
                        <a:t> </a:t>
                      </a:r>
                      <a:r>
                        <a:rPr lang="vi-VN" sz="3600" dirty="0">
                          <a:solidFill>
                            <a:srgbClr val="FFFF00"/>
                          </a:solidFill>
                          <a:effectLst/>
                          <a:latin typeface="+mj-lt"/>
                        </a:rPr>
                        <a:t>nội</a:t>
                      </a:r>
                      <a:endParaRPr lang="en-US" sz="3600" dirty="0">
                        <a:solidFill>
                          <a:srgbClr val="FFFF00"/>
                        </a:solidFill>
                        <a:effectLst/>
                        <a:latin typeface="+mj-lt"/>
                        <a:ea typeface="Times New Roman"/>
                        <a:cs typeface="Times New Roman"/>
                      </a:endParaRPr>
                    </a:p>
                  </a:txBody>
                  <a:tcPr marL="0" marR="0" marT="0" marB="0"/>
                </a:tc>
                <a:tc>
                  <a:txBody>
                    <a:bodyPr/>
                    <a:lstStyle/>
                    <a:p>
                      <a:pPr marL="972185" marR="0">
                        <a:spcBef>
                          <a:spcPts val="370"/>
                        </a:spcBef>
                        <a:spcAft>
                          <a:spcPts val="0"/>
                        </a:spcAft>
                      </a:pPr>
                      <a:r>
                        <a:rPr lang="vi-VN" sz="3600" dirty="0">
                          <a:solidFill>
                            <a:srgbClr val="FFFF00"/>
                          </a:solidFill>
                          <a:effectLst/>
                          <a:latin typeface="+mj-lt"/>
                        </a:rPr>
                        <a:t>Bên</a:t>
                      </a:r>
                      <a:r>
                        <a:rPr lang="vi-VN" sz="3600" spc="-5" dirty="0">
                          <a:solidFill>
                            <a:srgbClr val="FFFF00"/>
                          </a:solidFill>
                          <a:effectLst/>
                          <a:latin typeface="+mj-lt"/>
                        </a:rPr>
                        <a:t> </a:t>
                      </a:r>
                      <a:r>
                        <a:rPr lang="vi-VN" sz="3600" dirty="0">
                          <a:solidFill>
                            <a:srgbClr val="FFFF00"/>
                          </a:solidFill>
                          <a:effectLst/>
                          <a:latin typeface="+mj-lt"/>
                        </a:rPr>
                        <a:t>ngoại</a:t>
                      </a:r>
                      <a:endParaRPr lang="en-US" sz="3600" dirty="0">
                        <a:solidFill>
                          <a:srgbClr val="FFFF00"/>
                        </a:solidFill>
                        <a:effectLst/>
                        <a:latin typeface="+mj-lt"/>
                        <a:ea typeface="Times New Roman"/>
                        <a:cs typeface="Times New Roman"/>
                      </a:endParaRPr>
                    </a:p>
                  </a:txBody>
                  <a:tcPr marL="0" marR="0" marT="0" marB="0"/>
                </a:tc>
                <a:extLst>
                  <a:ext uri="{0D108BD9-81ED-4DB2-BD59-A6C34878D82A}">
                    <a16:rowId xmlns:a16="http://schemas.microsoft.com/office/drawing/2014/main" val="10000"/>
                  </a:ext>
                </a:extLst>
              </a:tr>
              <a:tr h="3947259">
                <a:tc>
                  <a:txBody>
                    <a:bodyPr/>
                    <a:lstStyle/>
                    <a:p>
                      <a:pPr marL="275590" marR="1200785">
                        <a:lnSpc>
                          <a:spcPct val="115000"/>
                        </a:lnSpc>
                        <a:spcBef>
                          <a:spcPts val="370"/>
                        </a:spcBef>
                        <a:spcAft>
                          <a:spcPts val="0"/>
                        </a:spcAft>
                      </a:pPr>
                      <a:endParaRPr lang="vi-VN" sz="3600" dirty="0" smtClean="0">
                        <a:effectLst/>
                        <a:latin typeface="+mj-lt"/>
                      </a:endParaRPr>
                    </a:p>
                    <a:p>
                      <a:pPr marL="275590" marR="1200785">
                        <a:lnSpc>
                          <a:spcPct val="115000"/>
                        </a:lnSpc>
                        <a:spcBef>
                          <a:spcPts val="370"/>
                        </a:spcBef>
                        <a:spcAft>
                          <a:spcPts val="0"/>
                        </a:spcAft>
                      </a:pPr>
                      <a:endParaRPr lang="vi-VN" sz="3600" dirty="0" smtClean="0">
                        <a:effectLst/>
                        <a:latin typeface="+mj-lt"/>
                      </a:endParaRPr>
                    </a:p>
                    <a:p>
                      <a:pPr marL="275590" marR="1383665">
                        <a:lnSpc>
                          <a:spcPct val="115000"/>
                        </a:lnSpc>
                        <a:spcBef>
                          <a:spcPts val="5"/>
                        </a:spcBef>
                        <a:spcAft>
                          <a:spcPts val="0"/>
                        </a:spcAft>
                      </a:pPr>
                      <a:endParaRPr lang="en-US" sz="3600" spc="5" dirty="0" smtClean="0">
                        <a:effectLst/>
                        <a:latin typeface="+mj-lt"/>
                      </a:endParaRPr>
                    </a:p>
                  </a:txBody>
                  <a:tcPr marL="0" marR="0" marT="0" marB="0"/>
                </a:tc>
                <a:tc>
                  <a:txBody>
                    <a:bodyPr/>
                    <a:lstStyle/>
                    <a:p>
                      <a:pPr marL="276860" marR="1428750">
                        <a:lnSpc>
                          <a:spcPct val="115000"/>
                        </a:lnSpc>
                        <a:spcBef>
                          <a:spcPts val="370"/>
                        </a:spcBef>
                        <a:spcAft>
                          <a:spcPts val="0"/>
                        </a:spcAft>
                      </a:pPr>
                      <a:endParaRPr lang="en-US" sz="3600" dirty="0">
                        <a:effectLst/>
                        <a:latin typeface="+mj-lt"/>
                        <a:ea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5" name="TextBox 4"/>
          <p:cNvSpPr txBox="1"/>
          <p:nvPr/>
        </p:nvSpPr>
        <p:spPr>
          <a:xfrm>
            <a:off x="0" y="3112013"/>
            <a:ext cx="5042263" cy="584775"/>
          </a:xfrm>
          <a:prstGeom prst="rect">
            <a:avLst/>
          </a:prstGeom>
          <a:noFill/>
        </p:spPr>
        <p:txBody>
          <a:bodyPr wrap="square" rtlCol="0">
            <a:spAutoFit/>
          </a:bodyPr>
          <a:lstStyle/>
          <a:p>
            <a:r>
              <a:rPr lang="vi-VN" sz="3200" b="1" dirty="0" smtClean="0">
                <a:solidFill>
                  <a:srgbClr val="008000"/>
                </a:solidFill>
                <a:latin typeface="+mj-lt"/>
              </a:rPr>
              <a:t>- Ông</a:t>
            </a:r>
            <a:r>
              <a:rPr lang="en-US" sz="3200" b="1" dirty="0" smtClean="0">
                <a:solidFill>
                  <a:srgbClr val="008000"/>
                </a:solidFill>
                <a:latin typeface="+mj-lt"/>
              </a:rPr>
              <a:t>,  </a:t>
            </a:r>
            <a:r>
              <a:rPr lang="en-US" sz="3200" b="1" dirty="0" err="1" smtClean="0">
                <a:solidFill>
                  <a:srgbClr val="008000"/>
                </a:solidFill>
                <a:latin typeface="Times New Roman" pitchFamily="18" charset="0"/>
                <a:cs typeface="Times New Roman" pitchFamily="18" charset="0"/>
              </a:rPr>
              <a:t>bà</a:t>
            </a:r>
            <a:r>
              <a:rPr lang="vi-VN" sz="3200" b="1" spc="-75" dirty="0" smtClean="0">
                <a:solidFill>
                  <a:srgbClr val="008000"/>
                </a:solidFill>
                <a:latin typeface="+mj-lt"/>
              </a:rPr>
              <a:t> </a:t>
            </a:r>
            <a:r>
              <a:rPr lang="vi-VN" sz="3200" b="1" dirty="0" smtClean="0">
                <a:solidFill>
                  <a:srgbClr val="008000"/>
                </a:solidFill>
                <a:latin typeface="+mj-lt"/>
              </a:rPr>
              <a:t>nội.</a:t>
            </a:r>
            <a:r>
              <a:rPr lang="vi-VN" sz="3200" b="1" spc="-335" dirty="0" smtClean="0">
                <a:solidFill>
                  <a:srgbClr val="008000"/>
                </a:solidFill>
                <a:latin typeface="+mj-lt"/>
              </a:rPr>
              <a:t> </a:t>
            </a:r>
            <a:endParaRPr lang="en-US" sz="3200" b="1" spc="-335" dirty="0" smtClean="0">
              <a:solidFill>
                <a:srgbClr val="008000"/>
              </a:solidFill>
              <a:latin typeface="+mj-lt"/>
            </a:endParaRPr>
          </a:p>
        </p:txBody>
      </p:sp>
      <p:sp>
        <p:nvSpPr>
          <p:cNvPr id="6" name="TextBox 5"/>
          <p:cNvSpPr txBox="1"/>
          <p:nvPr/>
        </p:nvSpPr>
        <p:spPr>
          <a:xfrm>
            <a:off x="0" y="4313795"/>
            <a:ext cx="5094514" cy="584775"/>
          </a:xfrm>
          <a:prstGeom prst="rect">
            <a:avLst/>
          </a:prstGeom>
          <a:noFill/>
        </p:spPr>
        <p:txBody>
          <a:bodyPr wrap="square" rtlCol="0">
            <a:spAutoFit/>
          </a:bodyPr>
          <a:lstStyle/>
          <a:p>
            <a:r>
              <a:rPr lang="vi-VN" sz="3200" b="1" dirty="0" smtClean="0">
                <a:solidFill>
                  <a:srgbClr val="008000"/>
                </a:solidFill>
                <a:latin typeface="+mj-lt"/>
              </a:rPr>
              <a:t>- Chú</a:t>
            </a:r>
            <a:endParaRPr lang="vi-VN" sz="3200" b="1" dirty="0">
              <a:solidFill>
                <a:srgbClr val="008000"/>
              </a:solidFill>
              <a:latin typeface="+mj-lt"/>
            </a:endParaRPr>
          </a:p>
        </p:txBody>
      </p:sp>
      <p:sp>
        <p:nvSpPr>
          <p:cNvPr id="7" name="TextBox 6"/>
          <p:cNvSpPr txBox="1"/>
          <p:nvPr/>
        </p:nvSpPr>
        <p:spPr>
          <a:xfrm>
            <a:off x="0" y="4888561"/>
            <a:ext cx="4585063" cy="584775"/>
          </a:xfrm>
          <a:prstGeom prst="rect">
            <a:avLst/>
          </a:prstGeom>
          <a:noFill/>
        </p:spPr>
        <p:txBody>
          <a:bodyPr wrap="square" rtlCol="0">
            <a:spAutoFit/>
          </a:bodyPr>
          <a:lstStyle/>
          <a:p>
            <a:r>
              <a:rPr lang="vi-VN" sz="3200" b="1" dirty="0" smtClean="0">
                <a:solidFill>
                  <a:srgbClr val="0000FF"/>
                </a:solidFill>
                <a:latin typeface="+mj-lt"/>
              </a:rPr>
              <a:t>- Cô</a:t>
            </a:r>
            <a:r>
              <a:rPr lang="vi-VN" sz="3200" b="1" spc="5" dirty="0" smtClean="0">
                <a:solidFill>
                  <a:srgbClr val="0000FF"/>
                </a:solidFill>
                <a:latin typeface="+mj-lt"/>
              </a:rPr>
              <a:t> </a:t>
            </a:r>
            <a:endParaRPr lang="vi-VN" sz="3200" b="1" dirty="0">
              <a:solidFill>
                <a:srgbClr val="0000FF"/>
              </a:solidFill>
              <a:latin typeface="+mj-lt"/>
            </a:endParaRPr>
          </a:p>
        </p:txBody>
      </p:sp>
      <p:sp>
        <p:nvSpPr>
          <p:cNvPr id="8" name="TextBox 7"/>
          <p:cNvSpPr txBox="1"/>
          <p:nvPr/>
        </p:nvSpPr>
        <p:spPr>
          <a:xfrm>
            <a:off x="0" y="5515577"/>
            <a:ext cx="4741817" cy="584775"/>
          </a:xfrm>
          <a:prstGeom prst="rect">
            <a:avLst/>
          </a:prstGeom>
          <a:noFill/>
        </p:spPr>
        <p:txBody>
          <a:bodyPr wrap="square" rtlCol="0">
            <a:spAutoFit/>
          </a:bodyPr>
          <a:lstStyle/>
          <a:p>
            <a:r>
              <a:rPr lang="vi-VN" sz="3200" b="1" dirty="0" smtClean="0">
                <a:solidFill>
                  <a:srgbClr val="008000"/>
                </a:solidFill>
                <a:latin typeface="+mj-lt"/>
              </a:rPr>
              <a:t>- Thím</a:t>
            </a:r>
            <a:endParaRPr lang="en-US" sz="3200" b="1" dirty="0" smtClean="0">
              <a:solidFill>
                <a:srgbClr val="008000"/>
              </a:solidFill>
              <a:latin typeface="+mj-lt"/>
              <a:ea typeface="Times New Roman"/>
              <a:cs typeface="Times New Roman"/>
            </a:endParaRPr>
          </a:p>
        </p:txBody>
      </p:sp>
      <p:sp>
        <p:nvSpPr>
          <p:cNvPr id="9" name="TextBox 8"/>
          <p:cNvSpPr txBox="1"/>
          <p:nvPr/>
        </p:nvSpPr>
        <p:spPr>
          <a:xfrm>
            <a:off x="5821680" y="3078479"/>
            <a:ext cx="5042263" cy="584775"/>
          </a:xfrm>
          <a:prstGeom prst="rect">
            <a:avLst/>
          </a:prstGeom>
          <a:noFill/>
        </p:spPr>
        <p:txBody>
          <a:bodyPr wrap="square" rtlCol="0">
            <a:spAutoFit/>
          </a:bodyPr>
          <a:lstStyle/>
          <a:p>
            <a:r>
              <a:rPr lang="vi-VN" sz="3200" b="1" dirty="0" smtClean="0">
                <a:solidFill>
                  <a:srgbClr val="008000"/>
                </a:solidFill>
                <a:latin typeface="+mj-lt"/>
              </a:rPr>
              <a:t>- Ông</a:t>
            </a:r>
            <a:r>
              <a:rPr lang="en-US" sz="3200" b="1" dirty="0" smtClean="0">
                <a:solidFill>
                  <a:srgbClr val="008000"/>
                </a:solidFill>
                <a:latin typeface="+mj-lt"/>
              </a:rPr>
              <a:t>,  </a:t>
            </a:r>
            <a:r>
              <a:rPr lang="en-US" sz="3200" b="1" dirty="0" err="1" smtClean="0">
                <a:solidFill>
                  <a:srgbClr val="008000"/>
                </a:solidFill>
                <a:latin typeface="Times New Roman" pitchFamily="18" charset="0"/>
                <a:cs typeface="Times New Roman" pitchFamily="18" charset="0"/>
              </a:rPr>
              <a:t>bà</a:t>
            </a:r>
            <a:r>
              <a:rPr lang="vi-VN" sz="3200" b="1" spc="-75" dirty="0" smtClean="0">
                <a:solidFill>
                  <a:srgbClr val="008000"/>
                </a:solidFill>
                <a:latin typeface="+mj-lt"/>
              </a:rPr>
              <a:t> </a:t>
            </a:r>
            <a:r>
              <a:rPr lang="vi-VN" sz="3200" b="1" dirty="0" smtClean="0">
                <a:solidFill>
                  <a:srgbClr val="008000"/>
                </a:solidFill>
                <a:latin typeface="+mj-lt"/>
              </a:rPr>
              <a:t>ngoại.</a:t>
            </a:r>
            <a:r>
              <a:rPr lang="vi-VN" sz="3200" b="1" spc="-335" dirty="0" smtClean="0">
                <a:solidFill>
                  <a:srgbClr val="008000"/>
                </a:solidFill>
                <a:latin typeface="+mj-lt"/>
              </a:rPr>
              <a:t> </a:t>
            </a:r>
            <a:endParaRPr lang="en-US" sz="3200" b="1" spc="-335" dirty="0" smtClean="0">
              <a:solidFill>
                <a:srgbClr val="008000"/>
              </a:solidFill>
              <a:latin typeface="+mj-lt"/>
            </a:endParaRPr>
          </a:p>
        </p:txBody>
      </p:sp>
      <p:sp>
        <p:nvSpPr>
          <p:cNvPr id="10" name="TextBox 9"/>
          <p:cNvSpPr txBox="1"/>
          <p:nvPr/>
        </p:nvSpPr>
        <p:spPr>
          <a:xfrm>
            <a:off x="5860869" y="4293325"/>
            <a:ext cx="5094514" cy="584775"/>
          </a:xfrm>
          <a:prstGeom prst="rect">
            <a:avLst/>
          </a:prstGeom>
          <a:noFill/>
        </p:spPr>
        <p:txBody>
          <a:bodyPr wrap="square" rtlCol="0">
            <a:spAutoFit/>
          </a:bodyPr>
          <a:lstStyle/>
          <a:p>
            <a:r>
              <a:rPr lang="vi-VN" sz="3200" b="1" dirty="0" smtClean="0">
                <a:solidFill>
                  <a:srgbClr val="008000"/>
                </a:solidFill>
                <a:latin typeface="+mj-lt"/>
              </a:rPr>
              <a:t>- Cậu</a:t>
            </a:r>
            <a:endParaRPr lang="vi-VN" sz="3200" b="1" dirty="0">
              <a:solidFill>
                <a:srgbClr val="008000"/>
              </a:solidFill>
              <a:latin typeface="+mj-lt"/>
            </a:endParaRPr>
          </a:p>
        </p:txBody>
      </p:sp>
      <p:sp>
        <p:nvSpPr>
          <p:cNvPr id="11" name="TextBox 10"/>
          <p:cNvSpPr txBox="1"/>
          <p:nvPr/>
        </p:nvSpPr>
        <p:spPr>
          <a:xfrm>
            <a:off x="5860869" y="4802776"/>
            <a:ext cx="4585063" cy="584775"/>
          </a:xfrm>
          <a:prstGeom prst="rect">
            <a:avLst/>
          </a:prstGeom>
          <a:noFill/>
        </p:spPr>
        <p:txBody>
          <a:bodyPr wrap="square" rtlCol="0">
            <a:spAutoFit/>
          </a:bodyPr>
          <a:lstStyle/>
          <a:p>
            <a:r>
              <a:rPr lang="vi-VN" sz="3200" b="1" dirty="0" smtClean="0">
                <a:solidFill>
                  <a:srgbClr val="0000FF"/>
                </a:solidFill>
                <a:latin typeface="+mj-lt"/>
              </a:rPr>
              <a:t>- Dì</a:t>
            </a:r>
            <a:endParaRPr lang="vi-VN" sz="3200" b="1" dirty="0">
              <a:solidFill>
                <a:srgbClr val="0000FF"/>
              </a:solidFill>
              <a:latin typeface="+mj-lt"/>
            </a:endParaRPr>
          </a:p>
        </p:txBody>
      </p:sp>
      <p:sp>
        <p:nvSpPr>
          <p:cNvPr id="12" name="TextBox 11"/>
          <p:cNvSpPr txBox="1"/>
          <p:nvPr/>
        </p:nvSpPr>
        <p:spPr>
          <a:xfrm>
            <a:off x="5847806" y="5495107"/>
            <a:ext cx="4741817" cy="584775"/>
          </a:xfrm>
          <a:prstGeom prst="rect">
            <a:avLst/>
          </a:prstGeom>
          <a:noFill/>
        </p:spPr>
        <p:txBody>
          <a:bodyPr wrap="square" rtlCol="0">
            <a:spAutoFit/>
          </a:bodyPr>
          <a:lstStyle/>
          <a:p>
            <a:r>
              <a:rPr lang="vi-VN" sz="3200" b="1" dirty="0" smtClean="0">
                <a:solidFill>
                  <a:srgbClr val="008000"/>
                </a:solidFill>
                <a:latin typeface="+mj-lt"/>
              </a:rPr>
              <a:t>- Mợ</a:t>
            </a:r>
            <a:endParaRPr lang="en-US" sz="3200" b="1" dirty="0" smtClean="0">
              <a:solidFill>
                <a:srgbClr val="008000"/>
              </a:solidFill>
              <a:latin typeface="+mj-lt"/>
              <a:ea typeface="Times New Roman"/>
              <a:cs typeface="Times New Roman"/>
            </a:endParaRPr>
          </a:p>
        </p:txBody>
      </p:sp>
      <p:sp>
        <p:nvSpPr>
          <p:cNvPr id="13" name="TextBox 12"/>
          <p:cNvSpPr txBox="1"/>
          <p:nvPr/>
        </p:nvSpPr>
        <p:spPr>
          <a:xfrm>
            <a:off x="0" y="3709850"/>
            <a:ext cx="5564777" cy="584775"/>
          </a:xfrm>
          <a:prstGeom prst="rect">
            <a:avLst/>
          </a:prstGeom>
          <a:noFill/>
        </p:spPr>
        <p:txBody>
          <a:bodyPr wrap="square" rtlCol="0">
            <a:spAutoFit/>
          </a:bodyPr>
          <a:lstStyle/>
          <a:p>
            <a:r>
              <a:rPr lang="vi-VN" sz="3200" b="1" dirty="0" smtClean="0">
                <a:solidFill>
                  <a:srgbClr val="0000FF"/>
                </a:solidFill>
                <a:latin typeface="Times New Roman" pitchFamily="18" charset="0"/>
                <a:cs typeface="Times New Roman" pitchFamily="18" charset="0"/>
              </a:rPr>
              <a:t>- Bác, bá</a:t>
            </a:r>
            <a:endParaRPr lang="vi-VN" sz="3200" b="1" dirty="0">
              <a:solidFill>
                <a:srgbClr val="0000FF"/>
              </a:solidFill>
              <a:latin typeface="Times New Roman" pitchFamily="18" charset="0"/>
              <a:cs typeface="Times New Roman" pitchFamily="18" charset="0"/>
            </a:endParaRPr>
          </a:p>
        </p:txBody>
      </p:sp>
      <p:sp>
        <p:nvSpPr>
          <p:cNvPr id="14" name="TextBox 13"/>
          <p:cNvSpPr txBox="1"/>
          <p:nvPr/>
        </p:nvSpPr>
        <p:spPr>
          <a:xfrm>
            <a:off x="5873932" y="3653244"/>
            <a:ext cx="5564777" cy="584775"/>
          </a:xfrm>
          <a:prstGeom prst="rect">
            <a:avLst/>
          </a:prstGeom>
          <a:noFill/>
        </p:spPr>
        <p:txBody>
          <a:bodyPr wrap="square" rtlCol="0">
            <a:spAutoFit/>
          </a:bodyPr>
          <a:lstStyle/>
          <a:p>
            <a:r>
              <a:rPr lang="vi-VN" sz="3200" b="1" dirty="0" smtClean="0">
                <a:solidFill>
                  <a:srgbClr val="0000FF"/>
                </a:solidFill>
                <a:latin typeface="Times New Roman" pitchFamily="18" charset="0"/>
                <a:cs typeface="Times New Roman" pitchFamily="18" charset="0"/>
              </a:rPr>
              <a:t>- Bác, bá</a:t>
            </a:r>
            <a:endParaRPr lang="vi-VN" sz="3200" b="1" dirty="0">
              <a:solidFill>
                <a:srgbClr val="0000FF"/>
              </a:solidFill>
              <a:latin typeface="Times New Roman" pitchFamily="18" charset="0"/>
              <a:cs typeface="Times New Roman" pitchFamily="18" charset="0"/>
            </a:endParaRPr>
          </a:p>
        </p:txBody>
      </p:sp>
      <p:sp>
        <p:nvSpPr>
          <p:cNvPr id="16" name="TextBox 15"/>
          <p:cNvSpPr txBox="1"/>
          <p:nvPr/>
        </p:nvSpPr>
        <p:spPr>
          <a:xfrm>
            <a:off x="1408225" y="543467"/>
            <a:ext cx="9144000" cy="646331"/>
          </a:xfrm>
          <a:prstGeom prst="rect">
            <a:avLst/>
          </a:prstGeom>
          <a:noFill/>
        </p:spPr>
        <p:txBody>
          <a:bodyPr wrap="square" lIns="91438" tIns="45720" rIns="91438" bIns="45720" rtlCol="0">
            <a:spAutoFit/>
          </a:bodyPr>
          <a:lstStyle/>
          <a:p>
            <a:pPr algn="ct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vi-VN" sz="3600" b="1" dirty="0">
              <a:solidFill>
                <a:srgbClr val="0000CC"/>
              </a:solidFill>
              <a:latin typeface="Times New Roman" pitchFamily="18" charset="0"/>
              <a:cs typeface="Times New Roman" pitchFamily="18" charset="0"/>
            </a:endParaRPr>
          </a:p>
        </p:txBody>
      </p:sp>
      <p:sp>
        <p:nvSpPr>
          <p:cNvPr id="17" name="TextBox 16"/>
          <p:cNvSpPr txBox="1"/>
          <p:nvPr/>
        </p:nvSpPr>
        <p:spPr>
          <a:xfrm>
            <a:off x="0" y="1065241"/>
            <a:ext cx="12192000"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Mở</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vốn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từ</a:t>
            </a:r>
            <a:r>
              <a:rPr lang="en-US" sz="3600" b="1" dirty="0" smtClean="0">
                <a:solidFill>
                  <a:srgbClr val="FF0000"/>
                </a:solidFill>
                <a:latin typeface="Times New Roman" panose="02020603050405020304" pitchFamily="18" charset="0"/>
                <a:cs typeface="Times New Roman" panose="02020603050405020304" pitchFamily="18" charset="0"/>
              </a:rPr>
              <a:t>: Ng</a:t>
            </a:r>
            <a:r>
              <a:rPr lang="vi-VN" sz="3600" b="1" dirty="0" smtClean="0">
                <a:solidFill>
                  <a:srgbClr val="FF0000"/>
                </a:solidFill>
                <a:latin typeface="Times New Roman" panose="02020603050405020304" pitchFamily="18" charset="0"/>
                <a:cs typeface="Times New Roman" panose="02020603050405020304" pitchFamily="18" charset="0"/>
              </a:rPr>
              <a:t>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Dấu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chấm</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0" y="6061167"/>
            <a:ext cx="5590903" cy="584775"/>
          </a:xfrm>
          <a:prstGeom prst="rect">
            <a:avLst/>
          </a:prstGeom>
          <a:noFill/>
        </p:spPr>
        <p:txBody>
          <a:bodyPr wrap="square" rtlCol="0">
            <a:spAutoFit/>
          </a:bodyPr>
          <a:lstStyle/>
          <a:p>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Anh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chị</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em</a:t>
            </a:r>
            <a:endParaRPr lang="vi-VN" sz="3200" b="1" dirty="0">
              <a:solidFill>
                <a:srgbClr val="0000FF"/>
              </a:solidFill>
              <a:latin typeface="Times New Roman" pitchFamily="18" charset="0"/>
              <a:cs typeface="Times New Roman" pitchFamily="18" charset="0"/>
            </a:endParaRPr>
          </a:p>
        </p:txBody>
      </p:sp>
      <p:sp>
        <p:nvSpPr>
          <p:cNvPr id="19" name="TextBox 18"/>
          <p:cNvSpPr txBox="1"/>
          <p:nvPr/>
        </p:nvSpPr>
        <p:spPr>
          <a:xfrm>
            <a:off x="5625737" y="6043749"/>
            <a:ext cx="5590903" cy="584775"/>
          </a:xfrm>
          <a:prstGeom prst="rect">
            <a:avLst/>
          </a:prstGeom>
          <a:noFill/>
        </p:spPr>
        <p:txBody>
          <a:bodyPr wrap="square" rtlCol="0">
            <a:spAutoFit/>
          </a:bodyPr>
          <a:lstStyle/>
          <a:p>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Anh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chị</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em</a:t>
            </a:r>
            <a:endParaRPr lang="vi-VN"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512254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6181"/>
            <a:ext cx="11996382" cy="646331"/>
          </a:xfrm>
          <a:prstGeom prst="rect">
            <a:avLst/>
          </a:prstGeom>
        </p:spPr>
        <p:txBody>
          <a:bodyPr wrap="square">
            <a:spAutoFit/>
          </a:bodyPr>
          <a:lstStyle/>
          <a:p>
            <a:r>
              <a:rPr lang="vi-VN" sz="3600" b="1" dirty="0" smtClean="0">
                <a:solidFill>
                  <a:srgbClr val="008000"/>
                </a:solidFill>
                <a:latin typeface="Times New Roman" pitchFamily="18" charset="0"/>
                <a:cs typeface="Times New Roman" pitchFamily="18" charset="0"/>
              </a:rPr>
              <a:t>3</a:t>
            </a:r>
            <a:r>
              <a:rPr lang="en-US" sz="3600" b="1" dirty="0" smtClean="0">
                <a:solidFill>
                  <a:srgbClr val="008000"/>
                </a:solidFill>
                <a:latin typeface="Times New Roman" pitchFamily="18" charset="0"/>
                <a:cs typeface="Times New Roman" pitchFamily="18" charset="0"/>
              </a:rPr>
              <a:t>. </a:t>
            </a:r>
            <a:r>
              <a:rPr lang="vi-VN" sz="3600" b="1" dirty="0" smtClean="0">
                <a:solidFill>
                  <a:srgbClr val="008000"/>
                </a:solidFill>
                <a:latin typeface="Times New Roman" pitchFamily="18" charset="0"/>
                <a:cs typeface="Times New Roman" pitchFamily="18" charset="0"/>
              </a:rPr>
              <a:t>Dấu </a:t>
            </a:r>
            <a:r>
              <a:rPr lang="vi-VN" sz="3600" b="1" dirty="0">
                <a:solidFill>
                  <a:srgbClr val="008000"/>
                </a:solidFill>
                <a:latin typeface="Times New Roman" pitchFamily="18" charset="0"/>
                <a:cs typeface="Times New Roman" pitchFamily="18" charset="0"/>
              </a:rPr>
              <a:t>hai chấm trong câu sau dùng để làm gì? </a:t>
            </a:r>
            <a:endParaRPr lang="en-US" sz="3600" b="1" dirty="0">
              <a:solidFill>
                <a:srgbClr val="008000"/>
              </a:solidFill>
              <a:latin typeface="Times New Roman" pitchFamily="18" charset="0"/>
              <a:cs typeface="Times New Roman" pitchFamily="18" charset="0"/>
            </a:endParaRPr>
          </a:p>
        </p:txBody>
      </p:sp>
      <p:sp>
        <p:nvSpPr>
          <p:cNvPr id="3" name="Rectangle 2"/>
          <p:cNvSpPr/>
          <p:nvPr/>
        </p:nvSpPr>
        <p:spPr>
          <a:xfrm>
            <a:off x="354842" y="2816233"/>
            <a:ext cx="11837158" cy="3416320"/>
          </a:xfrm>
          <a:prstGeom prst="rect">
            <a:avLst/>
          </a:prstGeom>
        </p:spPr>
        <p:txBody>
          <a:bodyPr wrap="square">
            <a:spAutoFit/>
          </a:bodyPr>
          <a:lstStyle/>
          <a:p>
            <a:pPr algn="just"/>
            <a:r>
              <a:rPr lang="en-US" sz="3600" b="1" dirty="0" smtClean="0">
                <a:solidFill>
                  <a:srgbClr val="0000FF"/>
                </a:solidFill>
                <a:latin typeface="Times New Roman" pitchFamily="18" charset="0"/>
                <a:cs typeface="Times New Roman" pitchFamily="18" charset="0"/>
              </a:rPr>
              <a:t>    </a:t>
            </a:r>
            <a:r>
              <a:rPr lang="vi-VN" sz="3600" b="1" dirty="0" smtClean="0">
                <a:solidFill>
                  <a:srgbClr val="0000FF"/>
                </a:solidFill>
                <a:latin typeface="Times New Roman" pitchFamily="18" charset="0"/>
                <a:cs typeface="Times New Roman" pitchFamily="18" charset="0"/>
              </a:rPr>
              <a:t>Cảnh </a:t>
            </a:r>
            <a:r>
              <a:rPr lang="vi-VN" sz="3600" b="1" dirty="0">
                <a:solidFill>
                  <a:srgbClr val="0000FF"/>
                </a:solidFill>
                <a:latin typeface="Times New Roman" pitchFamily="18" charset="0"/>
                <a:cs typeface="Times New Roman" pitchFamily="18" charset="0"/>
              </a:rPr>
              <a:t>vật xung quanh tôi đều thay đổi, vì chính lòng tôi đang có sự thay đổi lớn: hôm nay tôi đi học.</a:t>
            </a:r>
            <a:endParaRPr lang="en-US" sz="3600" b="1" dirty="0">
              <a:solidFill>
                <a:srgbClr val="0000FF"/>
              </a:solidFill>
              <a:latin typeface="Times New Roman" pitchFamily="18" charset="0"/>
              <a:cs typeface="Times New Roman" pitchFamily="18" charset="0"/>
            </a:endParaRPr>
          </a:p>
          <a:p>
            <a:r>
              <a:rPr lang="en-US" sz="3600" b="1" dirty="0" smtClean="0">
                <a:solidFill>
                  <a:srgbClr val="0000FF"/>
                </a:solidFill>
                <a:latin typeface="Times New Roman" pitchFamily="18" charset="0"/>
                <a:cs typeface="Times New Roman" pitchFamily="18" charset="0"/>
              </a:rPr>
              <a:t>                                                               </a:t>
            </a:r>
            <a:r>
              <a:rPr lang="vi-VN" sz="3600" b="1" dirty="0" smtClean="0">
                <a:solidFill>
                  <a:srgbClr val="0000FF"/>
                </a:solidFill>
                <a:latin typeface="Times New Roman" pitchFamily="18" charset="0"/>
                <a:cs typeface="Times New Roman" pitchFamily="18" charset="0"/>
              </a:rPr>
              <a:t>(</a:t>
            </a:r>
            <a:r>
              <a:rPr lang="vi-VN" sz="3600" b="1" dirty="0">
                <a:solidFill>
                  <a:srgbClr val="0000FF"/>
                </a:solidFill>
                <a:latin typeface="Times New Roman" pitchFamily="18" charset="0"/>
                <a:cs typeface="Times New Roman" pitchFamily="18" charset="0"/>
              </a:rPr>
              <a:t>Theo Thanh Tịnh)</a:t>
            </a:r>
            <a:endParaRPr lang="en-US" sz="3600" b="1" dirty="0">
              <a:solidFill>
                <a:srgbClr val="0000FF"/>
              </a:solidFill>
              <a:latin typeface="Times New Roman" pitchFamily="18" charset="0"/>
              <a:cs typeface="Times New Roman" pitchFamily="18" charset="0"/>
            </a:endParaRPr>
          </a:p>
          <a:p>
            <a:pPr lvl="0"/>
            <a:r>
              <a:rPr lang="en-US" sz="3600" b="1" dirty="0" smtClean="0">
                <a:solidFill>
                  <a:srgbClr val="0000FF"/>
                </a:solidFill>
                <a:latin typeface="Times New Roman" pitchFamily="18" charset="0"/>
                <a:cs typeface="Times New Roman" pitchFamily="18" charset="0"/>
              </a:rPr>
              <a:t>a. </a:t>
            </a:r>
            <a:r>
              <a:rPr lang="vi-VN" sz="3600" b="1" dirty="0" smtClean="0">
                <a:solidFill>
                  <a:srgbClr val="0000FF"/>
                </a:solidFill>
                <a:latin typeface="Times New Roman" pitchFamily="18" charset="0"/>
                <a:cs typeface="Times New Roman" pitchFamily="18" charset="0"/>
              </a:rPr>
              <a:t>Để </a:t>
            </a:r>
            <a:r>
              <a:rPr lang="vi-VN" sz="3600" b="1" dirty="0">
                <a:solidFill>
                  <a:srgbClr val="0000FF"/>
                </a:solidFill>
                <a:latin typeface="Times New Roman" pitchFamily="18" charset="0"/>
                <a:cs typeface="Times New Roman" pitchFamily="18" charset="0"/>
              </a:rPr>
              <a:t>báo hiệu lời nói trực </a:t>
            </a:r>
            <a:r>
              <a:rPr lang="vi-VN" sz="3600" b="1" dirty="0" smtClean="0">
                <a:solidFill>
                  <a:srgbClr val="0000FF"/>
                </a:solidFill>
                <a:latin typeface="Times New Roman" pitchFamily="18" charset="0"/>
                <a:cs typeface="Times New Roman" pitchFamily="18" charset="0"/>
              </a:rPr>
              <a:t>tiếp.</a:t>
            </a:r>
            <a:endParaRPr lang="en-US" sz="3600" b="1" dirty="0">
              <a:solidFill>
                <a:srgbClr val="0000FF"/>
              </a:solidFill>
              <a:latin typeface="Times New Roman" pitchFamily="18" charset="0"/>
              <a:cs typeface="Times New Roman" pitchFamily="18" charset="0"/>
            </a:endParaRPr>
          </a:p>
          <a:p>
            <a:pPr lvl="0"/>
            <a:r>
              <a:rPr lang="en-US" sz="3600" b="1" dirty="0" smtClean="0">
                <a:solidFill>
                  <a:srgbClr val="0000FF"/>
                </a:solidFill>
                <a:latin typeface="Times New Roman" pitchFamily="18" charset="0"/>
                <a:cs typeface="Times New Roman" pitchFamily="18" charset="0"/>
              </a:rPr>
              <a:t>b. </a:t>
            </a:r>
            <a:r>
              <a:rPr lang="vi-VN" sz="3600" b="1" dirty="0" smtClean="0">
                <a:solidFill>
                  <a:srgbClr val="0000FF"/>
                </a:solidFill>
                <a:latin typeface="Times New Roman" pitchFamily="18" charset="0"/>
                <a:cs typeface="Times New Roman" pitchFamily="18" charset="0"/>
              </a:rPr>
              <a:t>Để </a:t>
            </a:r>
            <a:r>
              <a:rPr lang="vi-VN" sz="3600" b="1" dirty="0">
                <a:solidFill>
                  <a:srgbClr val="0000FF"/>
                </a:solidFill>
                <a:latin typeface="Times New Roman" pitchFamily="18" charset="0"/>
                <a:cs typeface="Times New Roman" pitchFamily="18" charset="0"/>
              </a:rPr>
              <a:t>báo hiệu phần giải </a:t>
            </a:r>
            <a:r>
              <a:rPr lang="vi-VN" sz="3600" b="1" dirty="0" smtClean="0">
                <a:solidFill>
                  <a:srgbClr val="0000FF"/>
                </a:solidFill>
                <a:latin typeface="Times New Roman" pitchFamily="18" charset="0"/>
                <a:cs typeface="Times New Roman" pitchFamily="18" charset="0"/>
              </a:rPr>
              <a:t>thích.</a:t>
            </a:r>
            <a:endParaRPr lang="en-US" sz="3600" b="1" dirty="0">
              <a:solidFill>
                <a:srgbClr val="0000FF"/>
              </a:solidFill>
              <a:latin typeface="Times New Roman" pitchFamily="18" charset="0"/>
              <a:cs typeface="Times New Roman" pitchFamily="18" charset="0"/>
            </a:endParaRPr>
          </a:p>
          <a:p>
            <a:pPr lvl="0"/>
            <a:r>
              <a:rPr lang="en-US" sz="3600" b="1" dirty="0" smtClean="0">
                <a:solidFill>
                  <a:srgbClr val="0000FF"/>
                </a:solidFill>
                <a:latin typeface="Times New Roman" pitchFamily="18" charset="0"/>
                <a:cs typeface="Times New Roman" pitchFamily="18" charset="0"/>
              </a:rPr>
              <a:t>c. </a:t>
            </a:r>
            <a:r>
              <a:rPr lang="vi-VN" sz="3600" b="1" dirty="0" smtClean="0">
                <a:solidFill>
                  <a:srgbClr val="0000FF"/>
                </a:solidFill>
                <a:latin typeface="Times New Roman" pitchFamily="18" charset="0"/>
                <a:cs typeface="Times New Roman" pitchFamily="18" charset="0"/>
              </a:rPr>
              <a:t>Để </a:t>
            </a:r>
            <a:r>
              <a:rPr lang="vi-VN" sz="3600" b="1" dirty="0">
                <a:solidFill>
                  <a:srgbClr val="0000FF"/>
                </a:solidFill>
                <a:latin typeface="Times New Roman" pitchFamily="18" charset="0"/>
                <a:cs typeface="Times New Roman" pitchFamily="18" charset="0"/>
              </a:rPr>
              <a:t>báo hiệu phần liệt </a:t>
            </a:r>
            <a:r>
              <a:rPr lang="vi-VN" sz="3600" b="1" dirty="0" smtClean="0">
                <a:solidFill>
                  <a:srgbClr val="0000FF"/>
                </a:solidFill>
                <a:latin typeface="Times New Roman" pitchFamily="18" charset="0"/>
                <a:cs typeface="Times New Roman" pitchFamily="18" charset="0"/>
              </a:rPr>
              <a:t>kê.</a:t>
            </a:r>
            <a:endParaRPr lang="en-US" sz="3600" b="1" dirty="0">
              <a:solidFill>
                <a:srgbClr val="0000FF"/>
              </a:solidFill>
              <a:latin typeface="Times New Roman" pitchFamily="18" charset="0"/>
              <a:cs typeface="Times New Roman" pitchFamily="18" charset="0"/>
            </a:endParaRPr>
          </a:p>
        </p:txBody>
      </p:sp>
      <p:sp>
        <p:nvSpPr>
          <p:cNvPr id="4" name="Oval 15"/>
          <p:cNvSpPr>
            <a:spLocks noChangeArrowheads="1"/>
          </p:cNvSpPr>
          <p:nvPr/>
        </p:nvSpPr>
        <p:spPr bwMode="auto">
          <a:xfrm>
            <a:off x="244090" y="5027858"/>
            <a:ext cx="636205" cy="64503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04" tIns="45703" rIns="91404" bIns="45703" anchor="ctr"/>
          <a:lstStyle/>
          <a:p>
            <a:pPr algn="ctr" defTabSz="914036" eaLnBrk="0" fontAlgn="base" hangingPunct="0">
              <a:spcBef>
                <a:spcPct val="0"/>
              </a:spcBef>
              <a:spcAft>
                <a:spcPct val="0"/>
              </a:spcAft>
            </a:pPr>
            <a:endParaRPr lang="en-US" sz="1800">
              <a:solidFill>
                <a:srgbClr val="0000CC"/>
              </a:solidFill>
            </a:endParaRPr>
          </a:p>
        </p:txBody>
      </p:sp>
      <p:sp>
        <p:nvSpPr>
          <p:cNvPr id="6" name="TextBox 5"/>
          <p:cNvSpPr txBox="1"/>
          <p:nvPr/>
        </p:nvSpPr>
        <p:spPr>
          <a:xfrm>
            <a:off x="1408225" y="543467"/>
            <a:ext cx="9144000" cy="646331"/>
          </a:xfrm>
          <a:prstGeom prst="rect">
            <a:avLst/>
          </a:prstGeom>
          <a:noFill/>
        </p:spPr>
        <p:txBody>
          <a:bodyPr wrap="square" lIns="91438" tIns="45720" rIns="91438" bIns="45720" rtlCol="0">
            <a:spAutoFit/>
          </a:bodyPr>
          <a:lstStyle/>
          <a:p>
            <a:pPr algn="ct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Việt</a:t>
            </a:r>
            <a:endParaRPr lang="vi-VN" sz="3600" b="1" dirty="0">
              <a:solidFill>
                <a:srgbClr val="0000CC"/>
              </a:solidFill>
              <a:latin typeface="Times New Roman" pitchFamily="18" charset="0"/>
              <a:cs typeface="Times New Roman" pitchFamily="18" charset="0"/>
            </a:endParaRPr>
          </a:p>
        </p:txBody>
      </p:sp>
      <p:sp>
        <p:nvSpPr>
          <p:cNvPr id="7" name="TextBox 6"/>
          <p:cNvSpPr txBox="1"/>
          <p:nvPr/>
        </p:nvSpPr>
        <p:spPr>
          <a:xfrm>
            <a:off x="0" y="1065241"/>
            <a:ext cx="12192000"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Mở</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vốn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từ</a:t>
            </a:r>
            <a:r>
              <a:rPr lang="en-US" sz="3600" b="1" dirty="0" smtClean="0">
                <a:solidFill>
                  <a:srgbClr val="FF0000"/>
                </a:solidFill>
                <a:latin typeface="Times New Roman" panose="02020603050405020304" pitchFamily="18" charset="0"/>
                <a:cs typeface="Times New Roman" panose="02020603050405020304" pitchFamily="18" charset="0"/>
              </a:rPr>
              <a:t>: Ng</a:t>
            </a:r>
            <a:r>
              <a:rPr lang="vi-VN" sz="3600" b="1" dirty="0" smtClean="0">
                <a:solidFill>
                  <a:srgbClr val="FF0000"/>
                </a:solidFill>
                <a:latin typeface="Times New Roman" panose="02020603050405020304" pitchFamily="18" charset="0"/>
                <a:cs typeface="Times New Roman" panose="02020603050405020304" pitchFamily="18" charset="0"/>
              </a:rPr>
              <a:t>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Dấu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chấm</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895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58621"/>
            <a:ext cx="12192000" cy="553998"/>
          </a:xfrm>
          <a:prstGeom prst="rect">
            <a:avLst/>
          </a:prstGeom>
        </p:spPr>
        <p:txBody>
          <a:bodyPr wrap="square">
            <a:spAutoFit/>
          </a:bodyPr>
          <a:lstStyle/>
          <a:p>
            <a:pPr algn="just"/>
            <a:r>
              <a:rPr lang="vi-VN" sz="3000" b="1" dirty="0" smtClean="0">
                <a:solidFill>
                  <a:srgbClr val="0000FF"/>
                </a:solidFill>
                <a:latin typeface="Times New Roman" pitchFamily="18" charset="0"/>
                <a:cs typeface="Times New Roman" pitchFamily="18" charset="0"/>
              </a:rPr>
              <a:t>4</a:t>
            </a:r>
            <a:r>
              <a:rPr lang="en-US" sz="3000" b="1" dirty="0" smtClean="0">
                <a:solidFill>
                  <a:srgbClr val="0000FF"/>
                </a:solidFill>
                <a:latin typeface="Times New Roman" pitchFamily="18" charset="0"/>
                <a:cs typeface="Times New Roman" pitchFamily="18" charset="0"/>
              </a:rPr>
              <a:t>. </a:t>
            </a:r>
            <a:r>
              <a:rPr lang="vi-VN" sz="3000" b="1" dirty="0" smtClean="0">
                <a:solidFill>
                  <a:srgbClr val="0000FF"/>
                </a:solidFill>
                <a:latin typeface="Times New Roman" pitchFamily="18" charset="0"/>
                <a:cs typeface="Times New Roman" pitchFamily="18" charset="0"/>
              </a:rPr>
              <a:t>Xác </a:t>
            </a:r>
            <a:r>
              <a:rPr lang="vi-VN" sz="3000" b="1" dirty="0">
                <a:solidFill>
                  <a:srgbClr val="0000FF"/>
                </a:solidFill>
                <a:latin typeface="Times New Roman" pitchFamily="18" charset="0"/>
                <a:cs typeface="Times New Roman" pitchFamily="18" charset="0"/>
              </a:rPr>
              <a:t>định công dụng của dấu hai chấm trong mỗi câu văn dưới đây:</a:t>
            </a:r>
            <a:endParaRPr lang="en-US" sz="3000" b="1" dirty="0">
              <a:solidFill>
                <a:srgbClr val="0000FF"/>
              </a:solidFill>
              <a:latin typeface="Times New Roman" pitchFamily="18" charset="0"/>
              <a:cs typeface="Times New Roman" pitchFamily="18" charset="0"/>
            </a:endParaRPr>
          </a:p>
        </p:txBody>
      </p:sp>
      <p:pic>
        <p:nvPicPr>
          <p:cNvPr id="3" name="image3.jpeg" descr="Giải bài 20 Trò chuyện cùng mẹ"/>
          <p:cNvPicPr/>
          <p:nvPr/>
        </p:nvPicPr>
        <p:blipFill>
          <a:blip r:embed="rId2" cstate="print"/>
          <a:stretch>
            <a:fillRect/>
          </a:stretch>
        </p:blipFill>
        <p:spPr>
          <a:xfrm>
            <a:off x="795363" y="2297246"/>
            <a:ext cx="10509162" cy="1444088"/>
          </a:xfrm>
          <a:prstGeom prst="rect">
            <a:avLst/>
          </a:prstGeom>
        </p:spPr>
      </p:pic>
      <p:cxnSp>
        <p:nvCxnSpPr>
          <p:cNvPr id="7" name="Straight Arrow Connector 6"/>
          <p:cNvCxnSpPr/>
          <p:nvPr/>
        </p:nvCxnSpPr>
        <p:spPr>
          <a:xfrm rot="10800000">
            <a:off x="3631475" y="3566160"/>
            <a:ext cx="1593669" cy="705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3143" y="3265714"/>
            <a:ext cx="6283234" cy="1007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5133704" y="3435531"/>
            <a:ext cx="5068391" cy="809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 y="4272677"/>
            <a:ext cx="4428309" cy="2585323"/>
          </a:xfrm>
          <a:prstGeom prst="rect">
            <a:avLst/>
          </a:prstGeom>
          <a:noFill/>
          <a:ln>
            <a:solidFill>
              <a:srgbClr val="00B0F0"/>
            </a:solidFill>
          </a:ln>
        </p:spPr>
        <p:txBody>
          <a:bodyPr wrap="square" rtlCol="0">
            <a:spAutoFit/>
          </a:bodyPr>
          <a:lstStyle/>
          <a:p>
            <a:pPr lvl="0" algn="just"/>
            <a:r>
              <a:rPr lang="en-US" sz="2700" b="1" dirty="0" smtClean="0">
                <a:solidFill>
                  <a:srgbClr val="00B050"/>
                </a:solidFill>
                <a:latin typeface="Times New Roman" pitchFamily="18" charset="0"/>
                <a:cs typeface="Times New Roman" pitchFamily="18" charset="0"/>
              </a:rPr>
              <a:t>a. </a:t>
            </a:r>
            <a:r>
              <a:rPr lang="vi-VN" sz="2700" b="1" dirty="0" smtClean="0">
                <a:solidFill>
                  <a:srgbClr val="00B050"/>
                </a:solidFill>
                <a:latin typeface="Times New Roman" pitchFamily="18" charset="0"/>
                <a:cs typeface="Times New Roman" pitchFamily="18" charset="0"/>
              </a:rPr>
              <a:t>Trong cái túi vải thô của bà có đủ thứ quà, mùa nào thức nấy: nhãn tháng Sáu, na tháng Bảy, roi mùa hạ, gương sen mùa thu.</a:t>
            </a:r>
            <a:endParaRPr lang="en-US" sz="2700" b="1" dirty="0" smtClean="0">
              <a:solidFill>
                <a:srgbClr val="00B050"/>
              </a:solidFill>
              <a:latin typeface="Times New Roman" pitchFamily="18" charset="0"/>
              <a:cs typeface="Times New Roman" pitchFamily="18" charset="0"/>
            </a:endParaRPr>
          </a:p>
          <a:p>
            <a:r>
              <a:rPr lang="en-US" sz="2700" b="1" dirty="0" smtClean="0">
                <a:solidFill>
                  <a:srgbClr val="00B050"/>
                </a:solidFill>
                <a:latin typeface="Times New Roman" pitchFamily="18" charset="0"/>
                <a:cs typeface="Times New Roman" pitchFamily="18" charset="0"/>
              </a:rPr>
              <a:t>     (</a:t>
            </a:r>
            <a:r>
              <a:rPr lang="vi-VN" sz="2700" b="1" dirty="0" smtClean="0">
                <a:solidFill>
                  <a:srgbClr val="00B050"/>
                </a:solidFill>
                <a:latin typeface="Times New Roman" pitchFamily="18" charset="0"/>
                <a:cs typeface="Times New Roman" pitchFamily="18" charset="0"/>
              </a:rPr>
              <a:t>Theo Ma Văn Kháng)</a:t>
            </a:r>
            <a:endParaRPr lang="en-US" sz="2700" b="1" dirty="0" smtClean="0">
              <a:solidFill>
                <a:srgbClr val="00B050"/>
              </a:solidFill>
              <a:latin typeface="Times New Roman" pitchFamily="18" charset="0"/>
              <a:cs typeface="Times New Roman" pitchFamily="18" charset="0"/>
            </a:endParaRPr>
          </a:p>
        </p:txBody>
      </p:sp>
      <p:sp>
        <p:nvSpPr>
          <p:cNvPr id="11" name="TextBox 10"/>
          <p:cNvSpPr txBox="1"/>
          <p:nvPr/>
        </p:nvSpPr>
        <p:spPr>
          <a:xfrm>
            <a:off x="4571998" y="4283227"/>
            <a:ext cx="4023361" cy="2169825"/>
          </a:xfrm>
          <a:prstGeom prst="rect">
            <a:avLst/>
          </a:prstGeom>
          <a:noFill/>
          <a:ln>
            <a:solidFill>
              <a:srgbClr val="00B0F0"/>
            </a:solidFill>
          </a:ln>
        </p:spPr>
        <p:txBody>
          <a:bodyPr wrap="square" rtlCol="0">
            <a:spAutoFit/>
          </a:bodyPr>
          <a:lstStyle/>
          <a:p>
            <a:pPr lvl="0" algn="just"/>
            <a:r>
              <a:rPr lang="en-US" sz="2700" b="1" dirty="0" smtClean="0">
                <a:solidFill>
                  <a:srgbClr val="0000FF"/>
                </a:solidFill>
                <a:latin typeface="Times New Roman" pitchFamily="18" charset="0"/>
                <a:cs typeface="Times New Roman" pitchFamily="18" charset="0"/>
              </a:rPr>
              <a:t>b. </a:t>
            </a:r>
            <a:r>
              <a:rPr lang="vi-VN" sz="2700" b="1" dirty="0" smtClean="0">
                <a:solidFill>
                  <a:srgbClr val="0000FF"/>
                </a:solidFill>
                <a:latin typeface="Times New Roman" pitchFamily="18" charset="0"/>
                <a:cs typeface="Times New Roman" pitchFamily="18" charset="0"/>
              </a:rPr>
              <a:t>Hoa giấy có một đặc điểm khác với nhiều loài hoa: hoa rụng mà vẫn còn tươi nguyên. </a:t>
            </a:r>
            <a:r>
              <a:rPr lang="en-US" sz="2700" b="1" dirty="0" smtClean="0">
                <a:solidFill>
                  <a:srgbClr val="0000FF"/>
                </a:solidFill>
                <a:latin typeface="Times New Roman" pitchFamily="18" charset="0"/>
                <a:cs typeface="Times New Roman" pitchFamily="18" charset="0"/>
              </a:rPr>
              <a:t>	       </a:t>
            </a:r>
            <a:r>
              <a:rPr lang="vi-VN" sz="2700" b="1" dirty="0" smtClean="0">
                <a:solidFill>
                  <a:srgbClr val="0000FF"/>
                </a:solidFill>
                <a:latin typeface="Times New Roman" pitchFamily="18" charset="0"/>
                <a:cs typeface="Times New Roman" pitchFamily="18" charset="0"/>
              </a:rPr>
              <a:t>   </a:t>
            </a:r>
          </a:p>
          <a:p>
            <a:pPr lvl="0"/>
            <a:r>
              <a:rPr lang="vi-VN" sz="2700" b="1" dirty="0" smtClean="0">
                <a:solidFill>
                  <a:srgbClr val="0000FF"/>
                </a:solidFill>
                <a:latin typeface="Times New Roman" pitchFamily="18" charset="0"/>
                <a:cs typeface="Times New Roman" pitchFamily="18" charset="0"/>
              </a:rPr>
              <a:t>  (Theo Trần Hoài Dương)</a:t>
            </a:r>
            <a:endParaRPr lang="en-US" sz="27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8725989" y="4272677"/>
            <a:ext cx="3466011" cy="2585323"/>
          </a:xfrm>
          <a:prstGeom prst="rect">
            <a:avLst/>
          </a:prstGeom>
          <a:noFill/>
          <a:ln>
            <a:solidFill>
              <a:srgbClr val="00B0F0"/>
            </a:solidFill>
          </a:ln>
        </p:spPr>
        <p:txBody>
          <a:bodyPr wrap="square" rtlCol="0">
            <a:spAutoFit/>
          </a:bodyPr>
          <a:lstStyle/>
          <a:p>
            <a:pPr lvl="0"/>
            <a:r>
              <a:rPr lang="en-US" sz="2700" b="1" dirty="0" smtClean="0">
                <a:solidFill>
                  <a:srgbClr val="D60093"/>
                </a:solidFill>
                <a:latin typeface="Times New Roman" pitchFamily="18" charset="0"/>
                <a:cs typeface="Times New Roman" pitchFamily="18" charset="0"/>
              </a:rPr>
              <a:t>c. </a:t>
            </a:r>
            <a:r>
              <a:rPr lang="vi-VN" sz="2700" b="1" dirty="0" smtClean="0">
                <a:solidFill>
                  <a:srgbClr val="D60093"/>
                </a:solidFill>
                <a:latin typeface="Times New Roman" pitchFamily="18" charset="0"/>
                <a:cs typeface="Times New Roman" pitchFamily="18" charset="0"/>
              </a:rPr>
              <a:t>Chú sóc có bộ lông khá đẹp: lưng xám nhưng bụng và chóp đuôi lại đỏ rực.</a:t>
            </a:r>
          </a:p>
          <a:p>
            <a:pPr lvl="0"/>
            <a:r>
              <a:rPr lang="vi-VN" sz="2700" b="1" dirty="0" smtClean="0">
                <a:solidFill>
                  <a:srgbClr val="D60093"/>
                </a:solidFill>
                <a:latin typeface="Times New Roman" pitchFamily="18" charset="0"/>
                <a:cs typeface="Times New Roman" pitchFamily="18" charset="0"/>
              </a:rPr>
              <a:t>      (Theo Ngô Quân Miện)</a:t>
            </a:r>
            <a:endParaRPr lang="en-US" sz="2700" b="1" dirty="0" smtClean="0">
              <a:solidFill>
                <a:srgbClr val="D60093"/>
              </a:solidFill>
              <a:latin typeface="Times New Roman" pitchFamily="18" charset="0"/>
              <a:cs typeface="Times New Roman" pitchFamily="18" charset="0"/>
            </a:endParaRPr>
          </a:p>
        </p:txBody>
      </p:sp>
      <p:sp>
        <p:nvSpPr>
          <p:cNvPr id="19" name="TextBox 18"/>
          <p:cNvSpPr txBox="1"/>
          <p:nvPr/>
        </p:nvSpPr>
        <p:spPr>
          <a:xfrm>
            <a:off x="1434350" y="478152"/>
            <a:ext cx="9144000" cy="553998"/>
          </a:xfrm>
          <a:prstGeom prst="rect">
            <a:avLst/>
          </a:prstGeom>
          <a:noFill/>
        </p:spPr>
        <p:txBody>
          <a:bodyPr wrap="square" lIns="91438" tIns="45720" rIns="91438" bIns="45720" rtlCol="0">
            <a:spAutoFit/>
          </a:bodyPr>
          <a:lstStyle/>
          <a:p>
            <a:pPr algn="ctr"/>
            <a:r>
              <a:rPr lang="en-US" sz="3000" b="1" dirty="0" err="1">
                <a:solidFill>
                  <a:srgbClr val="0000CC"/>
                </a:solidFill>
                <a:latin typeface="Times New Roman" pitchFamily="18" charset="0"/>
                <a:cs typeface="Times New Roman" pitchFamily="18" charset="0"/>
              </a:rPr>
              <a:t>Tiếng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Việt</a:t>
            </a:r>
            <a:endParaRPr lang="vi-VN" sz="3000" b="1" dirty="0">
              <a:solidFill>
                <a:srgbClr val="0000CC"/>
              </a:solidFill>
              <a:latin typeface="Times New Roman" pitchFamily="18" charset="0"/>
              <a:cs typeface="Times New Roman" pitchFamily="18" charset="0"/>
            </a:endParaRPr>
          </a:p>
        </p:txBody>
      </p:sp>
      <p:sp>
        <p:nvSpPr>
          <p:cNvPr id="20" name="TextBox 19"/>
          <p:cNvSpPr txBox="1"/>
          <p:nvPr/>
        </p:nvSpPr>
        <p:spPr>
          <a:xfrm>
            <a:off x="0" y="934613"/>
            <a:ext cx="12192000" cy="553998"/>
          </a:xfrm>
          <a:prstGeom prst="rect">
            <a:avLst/>
          </a:prstGeom>
          <a:noFill/>
        </p:spPr>
        <p:txBody>
          <a:bodyPr wrap="square" rtlCol="0">
            <a:spAutoFit/>
          </a:bodyP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Mở</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rộng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vốn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từ</a:t>
            </a:r>
            <a:r>
              <a:rPr lang="en-US" sz="3000" b="1" dirty="0" smtClean="0">
                <a:solidFill>
                  <a:srgbClr val="FF0000"/>
                </a:solidFill>
                <a:latin typeface="Times New Roman" panose="02020603050405020304" pitchFamily="18" charset="0"/>
                <a:cs typeface="Times New Roman" panose="02020603050405020304" pitchFamily="18" charset="0"/>
              </a:rPr>
              <a:t>: Ng</a:t>
            </a:r>
            <a:r>
              <a:rPr lang="vi-VN" sz="3000" b="1" dirty="0" smtClean="0">
                <a:solidFill>
                  <a:srgbClr val="FF0000"/>
                </a:solidFill>
                <a:latin typeface="Times New Roman" panose="02020603050405020304" pitchFamily="18" charset="0"/>
                <a:cs typeface="Times New Roman" panose="02020603050405020304" pitchFamily="18" charset="0"/>
              </a:rPr>
              <a:t>ười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thân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Dấu</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hai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chấm</a:t>
            </a:r>
            <a:r>
              <a:rPr lang="en-US" sz="3000" b="1" dirty="0" smtClean="0">
                <a:solidFill>
                  <a:srgbClr val="FF0000"/>
                </a:solidFill>
                <a:latin typeface="Times New Roman" panose="02020603050405020304" pitchFamily="18" charset="0"/>
                <a:cs typeface="Times New Roman" panose="02020603050405020304" pitchFamily="18" charset="0"/>
              </a:rPr>
              <a:t>.</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0234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453</Words>
  <Application>Microsoft Office PowerPoint</Application>
  <PresentationFormat>Widescreen</PresentationFormat>
  <Paragraphs>46</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等线</vt:lpstr>
      <vt:lpstr>DFPOP1-W9</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MAIHUNG</cp:lastModifiedBy>
  <cp:revision>21</cp:revision>
  <dcterms:created xsi:type="dcterms:W3CDTF">2023-11-14T01:27:14Z</dcterms:created>
  <dcterms:modified xsi:type="dcterms:W3CDTF">2025-05-21T08:46:56Z</dcterms:modified>
</cp:coreProperties>
</file>