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1" r:id="rId2"/>
    <p:sldId id="284" r:id="rId3"/>
    <p:sldId id="291" r:id="rId4"/>
    <p:sldId id="292" r:id="rId5"/>
    <p:sldId id="30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78C59-0464-404C-8724-FC5434881C27}"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B9B64-8D24-45A0-AF1C-D13905CE1AF9}" type="slidenum">
              <a:rPr lang="en-US" smtClean="0"/>
              <a:pPr/>
              <a:t>‹#›</a:t>
            </a:fld>
            <a:endParaRPr lang="en-US"/>
          </a:p>
        </p:txBody>
      </p:sp>
    </p:spTree>
    <p:extLst>
      <p:ext uri="{BB962C8B-B14F-4D97-AF65-F5344CB8AC3E}">
        <p14:creationId xmlns:p14="http://schemas.microsoft.com/office/powerpoint/2010/main" val="344358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13407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6926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415956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64183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0" cy="365125"/>
          </a:xfrm>
          <a:prstGeom prst="rect">
            <a:avLst/>
          </a:prstGeom>
        </p:spPr>
        <p:txBody>
          <a:bodyPr/>
          <a:lstStyle/>
          <a:p>
            <a:fld id="{44E5CC29-D4C1-43AF-92DE-EAC9F1236EA8}" type="datetime1">
              <a:rPr lang="zh-CN" altLang="en-US" smtClean="0"/>
              <a:pPr/>
              <a:t>2025/5/21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976320" y="311283"/>
            <a:ext cx="2844800" cy="365125"/>
          </a:xfrm>
          <a:prstGeom prst="rect">
            <a:avLst/>
          </a:prstGeom>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4496168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28679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7F212E-AC13-43FE-A68B-040BADB20335}"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85449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78305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F212E-AC13-43FE-A68B-040BADB20335}"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37251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F212E-AC13-43FE-A68B-040BADB20335}"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70954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F212E-AC13-43FE-A68B-040BADB20335}"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310875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167690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7F212E-AC13-43FE-A68B-040BADB20335}"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85000-63AC-40D8-8007-64334D97EC91}" type="slidenum">
              <a:rPr lang="en-US" smtClean="0"/>
              <a:pPr/>
              <a:t>‹#›</a:t>
            </a:fld>
            <a:endParaRPr lang="en-US"/>
          </a:p>
        </p:txBody>
      </p:sp>
    </p:spTree>
    <p:extLst>
      <p:ext uri="{BB962C8B-B14F-4D97-AF65-F5344CB8AC3E}">
        <p14:creationId xmlns:p14="http://schemas.microsoft.com/office/powerpoint/2010/main" val="215101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F212E-AC13-43FE-A68B-040BADB20335}" type="datetimeFigureOut">
              <a:rPr lang="en-US" smtClean="0"/>
              <a:pPr/>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85000-63AC-40D8-8007-64334D97EC91}" type="slidenum">
              <a:rPr lang="en-US" smtClean="0"/>
              <a:pPr/>
              <a:t>‹#›</a:t>
            </a:fld>
            <a:endParaRPr lang="en-US"/>
          </a:p>
        </p:txBody>
      </p:sp>
    </p:spTree>
    <p:extLst>
      <p:ext uri="{BB962C8B-B14F-4D97-AF65-F5344CB8AC3E}">
        <p14:creationId xmlns:p14="http://schemas.microsoft.com/office/powerpoint/2010/main" val="269785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5434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2013" y="42244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0" y="871781"/>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ngôi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0" y="1366179"/>
            <a:ext cx="11588544" cy="500072"/>
          </a:xfrm>
          <a:prstGeom prst="rect">
            <a:avLst/>
          </a:prstGeom>
        </p:spPr>
        <p:txBody>
          <a:bodyPr wrap="square" lIns="68516" tIns="34258" rIns="68516" bIns="34258">
            <a:spAutoFit/>
          </a:bodyPr>
          <a:lstStyle/>
          <a:p>
            <a:pPr algn="just"/>
            <a:r>
              <a:rPr lang="vi-VN" sz="2800" b="1" dirty="0" smtClean="0">
                <a:solidFill>
                  <a:srgbClr val="0000FF"/>
                </a:solidFill>
                <a:latin typeface="Times New Roman" pitchFamily="18" charset="0"/>
                <a:cs typeface="Times New Roman" pitchFamily="18" charset="0"/>
              </a:rPr>
              <a:t>1. Quan sát tranh, nêu đặc điểm của sự vật trong mỗi tranh</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0" name="Picture 9"/>
          <p:cNvPicPr/>
          <p:nvPr/>
        </p:nvPicPr>
        <p:blipFill rotWithShape="1">
          <a:blip r:embed="rId2"/>
          <a:srcRect l="45746" t="48434" r="29721" b="39277"/>
          <a:stretch/>
        </p:blipFill>
        <p:spPr bwMode="auto">
          <a:xfrm>
            <a:off x="0" y="1801906"/>
            <a:ext cx="12192000" cy="5056093"/>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0" y="5065266"/>
            <a:ext cx="12192000" cy="1792734"/>
          </a:xfrm>
          <a:prstGeom prst="rect">
            <a:avLst/>
          </a:prstGeom>
        </p:spPr>
        <p:txBody>
          <a:bodyPr wrap="square" lIns="68516" tIns="34258" rIns="68516" bIns="34258">
            <a:spAutoFit/>
          </a:bodyPr>
          <a:lstStyle/>
          <a:p>
            <a:pPr algn="just"/>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Ngôi nhà thuộc loại nhà gì?</a:t>
            </a:r>
            <a:endParaRPr lang="en-US" sz="2800" b="1" dirty="0" smtClean="0">
              <a:solidFill>
                <a:srgbClr val="0000FF"/>
              </a:solidFill>
              <a:latin typeface="Times New Roman" pitchFamily="18" charset="0"/>
              <a:cs typeface="Times New Roman" pitchFamily="18" charset="0"/>
            </a:endParaRPr>
          </a:p>
          <a:p>
            <a:pPr algn="just"/>
            <a:r>
              <a:rPr lang="vi-VN" sz="2800" b="1" dirty="0" smtClean="0">
                <a:solidFill>
                  <a:srgbClr val="0000FF"/>
                </a:solidFill>
                <a:latin typeface="Times New Roman" pitchFamily="18" charset="0"/>
                <a:cs typeface="Times New Roman" pitchFamily="18" charset="0"/>
              </a:rPr>
              <a:t>- Ngôi nhà đó có đặc điểm gì nổi bật? ( hình dáng, màu sắc, cảnh vật xung quanh, ...</a:t>
            </a:r>
            <a:r>
              <a:rPr lang="en-US" sz="2800" b="1" dirty="0" smtClean="0">
                <a:solidFill>
                  <a:srgbClr val="0000FF"/>
                </a:solidFill>
                <a:latin typeface="Times New Roman" pitchFamily="18" charset="0"/>
                <a:cs typeface="Times New Roman" pitchFamily="18" charset="0"/>
              </a:rPr>
              <a:t>.</a:t>
            </a:r>
            <a:r>
              <a:rPr lang="vi-VN" sz="2800" b="1" dirty="0" smtClean="0">
                <a:solidFill>
                  <a:srgbClr val="0000FF"/>
                </a:solidFill>
                <a:latin typeface="Times New Roman" pitchFamily="18" charset="0"/>
                <a:cs typeface="Times New Roman" pitchFamily="18" charset="0"/>
              </a:rPr>
              <a:t>)</a:t>
            </a:r>
            <a:r>
              <a:rPr lang="en-US" sz="2800" b="1" dirty="0" smtClean="0">
                <a:solidFill>
                  <a:srgbClr val="0000FF"/>
                </a:solidFill>
                <a:latin typeface="Times New Roman" pitchFamily="18" charset="0"/>
                <a:cs typeface="Times New Roman" pitchFamily="18" charset="0"/>
              </a:rPr>
              <a:t> </a:t>
            </a:r>
            <a:endParaRPr lang="vi-VN" sz="2800" b="1" dirty="0" smtClean="0">
              <a:solidFill>
                <a:srgbClr val="0000FF"/>
              </a:solidFill>
              <a:latin typeface="Times New Roman" pitchFamily="18" charset="0"/>
              <a:cs typeface="Times New Roman" pitchFamily="18" charset="0"/>
            </a:endParaRPr>
          </a:p>
          <a:p>
            <a:pPr algn="just"/>
            <a:r>
              <a:rPr lang="vi-VN" sz="2800" b="1" dirty="0" smtClean="0">
                <a:solidFill>
                  <a:srgbClr val="0000FF"/>
                </a:solidFill>
                <a:latin typeface="Times New Roman" pitchFamily="18" charset="0"/>
                <a:cs typeface="Times New Roman" pitchFamily="18" charset="0"/>
              </a:rPr>
              <a:t>- Em có cảm nghĩ gì khi quan sát ngôi nhà đó ?</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016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par>
                          <p:cTn id="17" fill="hold">
                            <p:stCondLst>
                              <p:cond delay="192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6"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1">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33" dur="8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11">
                                            <p:txEl>
                                              <p:pRg st="1" end="1"/>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1">
                                            <p:txEl>
                                              <p:pRg st="2" end="2"/>
                                            </p:txEl>
                                          </p:spTgt>
                                        </p:tgtEl>
                                        <p:attrNameLst>
                                          <p:attrName>style.visibility</p:attrName>
                                        </p:attrNameLst>
                                      </p:cBhvr>
                                      <p:to>
                                        <p:strVal val="visible"/>
                                      </p:to>
                                    </p:set>
                                    <p:anim calcmode="discrete" valueType="clr">
                                      <p:cBhvr override="childStyle">
                                        <p:cTn id="40" dur="80"/>
                                        <p:tgtEl>
                                          <p:spTgt spid="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8375"/>
            <a:ext cx="9614816" cy="500072"/>
          </a:xfrm>
          <a:prstGeom prst="rect">
            <a:avLst/>
          </a:prstGeom>
        </p:spPr>
        <p:txBody>
          <a:bodyPr wrap="square" lIns="68516" tIns="34258" rIns="68516" bIns="34258">
            <a:spAutoFit/>
          </a:bodyPr>
          <a:lstStyle/>
          <a:p>
            <a:pPr algn="just"/>
            <a:r>
              <a:rPr lang="vi-VN" sz="2800" b="1" dirty="0" smtClean="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 Viết đoạn văn tả ngôi nhà của em (Theo gợi ý )</a:t>
            </a:r>
            <a:endParaRPr lang="en-US" sz="2800" b="1" dirty="0">
              <a:solidFill>
                <a:srgbClr val="0000FF"/>
              </a:solidFill>
              <a:latin typeface="Times New Roman" pitchFamily="18" charset="0"/>
              <a:cs typeface="Times New Roman" pitchFamily="18" charset="0"/>
            </a:endParaRPr>
          </a:p>
        </p:txBody>
      </p:sp>
      <p:sp>
        <p:nvSpPr>
          <p:cNvPr id="14" name="Rectangle 13"/>
          <p:cNvSpPr/>
          <p:nvPr/>
        </p:nvSpPr>
        <p:spPr>
          <a:xfrm>
            <a:off x="0" y="2240268"/>
            <a:ext cx="10367083" cy="930959"/>
          </a:xfrm>
          <a:prstGeom prst="rect">
            <a:avLst/>
          </a:prstGeom>
        </p:spPr>
        <p:txBody>
          <a:bodyPr wrap="square" lIns="68516" tIns="34258" rIns="68516" bIns="34258">
            <a:spAutoFit/>
          </a:bodyPr>
          <a:lstStyle/>
          <a:p>
            <a:pPr lvl="0" algn="just"/>
            <a:r>
              <a:rPr lang="vi-VN" sz="2800" b="1" dirty="0" smtClean="0">
                <a:solidFill>
                  <a:srgbClr val="FF3399"/>
                </a:solidFill>
                <a:latin typeface="Times New Roman" pitchFamily="18" charset="0"/>
                <a:cs typeface="Times New Roman" pitchFamily="18" charset="0"/>
              </a:rPr>
              <a:t>a. Giới thiệu ngôi nhà: </a:t>
            </a:r>
            <a:r>
              <a:rPr lang="vi-VN" sz="2800" b="1" dirty="0" smtClean="0">
                <a:solidFill>
                  <a:srgbClr val="008000"/>
                </a:solidFill>
                <a:latin typeface="Times New Roman" pitchFamily="18" charset="0"/>
                <a:cs typeface="Times New Roman" pitchFamily="18" charset="0"/>
              </a:rPr>
              <a:t>- Nhà em ở đâu?</a:t>
            </a:r>
          </a:p>
          <a:p>
            <a:pPr lvl="0" algn="just"/>
            <a:r>
              <a:rPr lang="vi-VN" sz="2800" b="1" dirty="0">
                <a:solidFill>
                  <a:srgbClr val="008000"/>
                </a:solidFill>
                <a:latin typeface="Times New Roman" pitchFamily="18" charset="0"/>
                <a:cs typeface="Times New Roman" pitchFamily="18" charset="0"/>
              </a:rPr>
              <a:t> </a:t>
            </a:r>
            <a:r>
              <a:rPr lang="vi-VN" sz="2800" b="1" dirty="0" smtClean="0">
                <a:solidFill>
                  <a:srgbClr val="008000"/>
                </a:solidFill>
                <a:latin typeface="Times New Roman" pitchFamily="18" charset="0"/>
                <a:cs typeface="Times New Roman" pitchFamily="18" charset="0"/>
              </a:rPr>
              <a:t>                                      - Gia đình em ở đó từ khi nào?</a:t>
            </a:r>
            <a:endParaRPr lang="en-US" sz="2800" b="1" dirty="0">
              <a:solidFill>
                <a:srgbClr val="008000"/>
              </a:solidFill>
              <a:latin typeface="Times New Roman" pitchFamily="18" charset="0"/>
              <a:cs typeface="Times New Roman" pitchFamily="18" charset="0"/>
            </a:endParaRPr>
          </a:p>
        </p:txBody>
      </p:sp>
      <p:sp>
        <p:nvSpPr>
          <p:cNvPr id="15" name="Rectangle 14"/>
          <p:cNvSpPr/>
          <p:nvPr/>
        </p:nvSpPr>
        <p:spPr>
          <a:xfrm>
            <a:off x="0" y="4171606"/>
            <a:ext cx="11596102" cy="1361847"/>
          </a:xfrm>
          <a:prstGeom prst="rect">
            <a:avLst/>
          </a:prstGeom>
        </p:spPr>
        <p:txBody>
          <a:bodyPr wrap="square" lIns="68516" tIns="34258" rIns="68516" bIns="34258">
            <a:spAutoFit/>
          </a:bodyPr>
          <a:lstStyle/>
          <a:p>
            <a:pPr lvl="0" algn="just"/>
            <a:r>
              <a:rPr lang="en-US" sz="2800" b="1" dirty="0" smtClean="0">
                <a:solidFill>
                  <a:srgbClr val="FF3399"/>
                </a:solidFill>
                <a:latin typeface="Times New Roman" pitchFamily="18" charset="0"/>
                <a:cs typeface="Times New Roman" pitchFamily="18" charset="0"/>
              </a:rPr>
              <a:t>c. </a:t>
            </a:r>
            <a:r>
              <a:rPr lang="vi-VN" sz="2800" b="1" dirty="0" smtClean="0">
                <a:solidFill>
                  <a:srgbClr val="FF3399"/>
                </a:solidFill>
                <a:latin typeface="Times New Roman" pitchFamily="18" charset="0"/>
                <a:cs typeface="Times New Roman" pitchFamily="18" charset="0"/>
              </a:rPr>
              <a:t>Đặc điểm nổi bật của ngôi nhà:</a:t>
            </a:r>
          </a:p>
          <a:p>
            <a:pPr lvl="0" algn="just"/>
            <a:r>
              <a:rPr lang="vi-VN" sz="2800" b="1" dirty="0">
                <a:solidFill>
                  <a:srgbClr val="0000CC"/>
                </a:solidFill>
                <a:latin typeface="Times New Roman" pitchFamily="18" charset="0"/>
                <a:cs typeface="Times New Roman" pitchFamily="18" charset="0"/>
              </a:rPr>
              <a:t> </a:t>
            </a:r>
            <a:r>
              <a:rPr lang="vi-VN" sz="2800" b="1" dirty="0" smtClean="0">
                <a:solidFill>
                  <a:srgbClr val="0000CC"/>
                </a:solidFill>
                <a:latin typeface="Times New Roman" pitchFamily="18" charset="0"/>
                <a:cs typeface="Times New Roman" pitchFamily="18" charset="0"/>
              </a:rPr>
              <a:t>  </a:t>
            </a:r>
            <a:r>
              <a:rPr lang="vi-VN" sz="2800" b="1" dirty="0" smtClean="0">
                <a:solidFill>
                  <a:srgbClr val="008000"/>
                </a:solidFill>
                <a:latin typeface="Times New Roman" pitchFamily="18" charset="0"/>
                <a:cs typeface="Times New Roman" pitchFamily="18" charset="0"/>
              </a:rPr>
              <a:t>- Bên ngoài (mái, tường, vách, cửa sổ, cửa ra vào,...)</a:t>
            </a:r>
          </a:p>
          <a:p>
            <a:pPr lvl="0" algn="just"/>
            <a:r>
              <a:rPr lang="vi-VN" sz="2800" b="1" dirty="0">
                <a:solidFill>
                  <a:srgbClr val="008000"/>
                </a:solidFill>
                <a:latin typeface="Times New Roman" pitchFamily="18" charset="0"/>
                <a:cs typeface="Times New Roman" pitchFamily="18" charset="0"/>
              </a:rPr>
              <a:t> </a:t>
            </a:r>
            <a:r>
              <a:rPr lang="vi-VN" sz="2800" b="1" dirty="0" smtClean="0">
                <a:solidFill>
                  <a:srgbClr val="008000"/>
                </a:solidFill>
                <a:latin typeface="Times New Roman" pitchFamily="18" charset="0"/>
                <a:cs typeface="Times New Roman" pitchFamily="18" charset="0"/>
              </a:rPr>
              <a:t>  - Bên trong (phòng bếp, phòng khách, đồ đạc, ....)</a:t>
            </a:r>
            <a:endParaRPr lang="en-US" sz="2800" b="1" dirty="0">
              <a:solidFill>
                <a:srgbClr val="008000"/>
              </a:solidFill>
              <a:latin typeface="Times New Roman" pitchFamily="18" charset="0"/>
              <a:cs typeface="Times New Roman" pitchFamily="18" charset="0"/>
            </a:endParaRPr>
          </a:p>
        </p:txBody>
      </p:sp>
      <p:sp>
        <p:nvSpPr>
          <p:cNvPr id="17" name="Rectangle 16"/>
          <p:cNvSpPr/>
          <p:nvPr/>
        </p:nvSpPr>
        <p:spPr>
          <a:xfrm>
            <a:off x="0" y="3210185"/>
            <a:ext cx="11563766" cy="930959"/>
          </a:xfrm>
          <a:prstGeom prst="rect">
            <a:avLst/>
          </a:prstGeom>
        </p:spPr>
        <p:txBody>
          <a:bodyPr wrap="square" lIns="68516" tIns="34258" rIns="68516" bIns="34258">
            <a:spAutoFit/>
          </a:bodyPr>
          <a:lstStyle/>
          <a:p>
            <a:pPr lvl="0"/>
            <a:r>
              <a:rPr lang="vi-VN" sz="2800" b="1" dirty="0" smtClean="0">
                <a:solidFill>
                  <a:srgbClr val="FF3399"/>
                </a:solidFill>
                <a:latin typeface="Times New Roman" pitchFamily="18" charset="0"/>
                <a:cs typeface="Times New Roman" pitchFamily="18" charset="0"/>
              </a:rPr>
              <a:t>b. Tả bao quát ngôi nhà:</a:t>
            </a:r>
            <a:r>
              <a:rPr lang="vi-VN" sz="2800" b="1" dirty="0" smtClean="0">
                <a:solidFill>
                  <a:srgbClr val="0000CC"/>
                </a:solidFill>
                <a:latin typeface="Times New Roman" pitchFamily="18" charset="0"/>
                <a:cs typeface="Times New Roman" pitchFamily="18" charset="0"/>
              </a:rPr>
              <a:t> </a:t>
            </a:r>
            <a:r>
              <a:rPr lang="vi-VN" sz="2800" b="1" dirty="0" smtClean="0">
                <a:solidFill>
                  <a:srgbClr val="008000"/>
                </a:solidFill>
                <a:latin typeface="Times New Roman" pitchFamily="18" charset="0"/>
                <a:cs typeface="Times New Roman" pitchFamily="18" charset="0"/>
              </a:rPr>
              <a:t>- Hình dạng</a:t>
            </a:r>
          </a:p>
          <a:p>
            <a:pPr lvl="0" algn="just"/>
            <a:r>
              <a:rPr lang="vi-VN" sz="2800" b="1" dirty="0" smtClean="0">
                <a:solidFill>
                  <a:srgbClr val="008000"/>
                </a:solidFill>
                <a:latin typeface="Times New Roman" pitchFamily="18" charset="0"/>
                <a:cs typeface="Times New Roman" pitchFamily="18" charset="0"/>
              </a:rPr>
              <a:t>                                           - Cảnh vật xung quanh  </a:t>
            </a:r>
            <a:endParaRPr lang="en-US" sz="2800" b="1" dirty="0">
              <a:solidFill>
                <a:srgbClr val="008000"/>
              </a:solidFill>
              <a:latin typeface="Times New Roman" pitchFamily="18" charset="0"/>
              <a:cs typeface="Times New Roman" pitchFamily="18" charset="0"/>
            </a:endParaRPr>
          </a:p>
        </p:txBody>
      </p:sp>
      <p:sp>
        <p:nvSpPr>
          <p:cNvPr id="20" name="Rectangle 19"/>
          <p:cNvSpPr/>
          <p:nvPr/>
        </p:nvSpPr>
        <p:spPr>
          <a:xfrm>
            <a:off x="0" y="5592523"/>
            <a:ext cx="12148451" cy="507831"/>
          </a:xfrm>
          <a:prstGeom prst="rect">
            <a:avLst/>
          </a:prstGeom>
        </p:spPr>
        <p:txBody>
          <a:bodyPr wrap="square" lIns="68516" tIns="34258" rIns="68516" bIns="34258">
            <a:spAutoFit/>
          </a:bodyPr>
          <a:lstStyle/>
          <a:p>
            <a:pPr lvl="0" algn="just"/>
            <a:r>
              <a:rPr lang="vi-VN" sz="2800" b="1" dirty="0" smtClean="0">
                <a:solidFill>
                  <a:srgbClr val="FF3399"/>
                </a:solidFill>
                <a:latin typeface="Times New Roman" pitchFamily="18" charset="0"/>
                <a:cs typeface="Times New Roman" pitchFamily="18" charset="0"/>
              </a:rPr>
              <a:t>d. Nêu cảm tình của em với ngôi nhà.</a:t>
            </a:r>
            <a:endParaRPr lang="en-US" sz="2800" b="1" dirty="0">
              <a:solidFill>
                <a:srgbClr val="FF3399"/>
              </a:solidFill>
              <a:latin typeface="Times New Roman" pitchFamily="18" charset="0"/>
              <a:cs typeface="Times New Roman" pitchFamily="18" charset="0"/>
            </a:endParaRPr>
          </a:p>
        </p:txBody>
      </p:sp>
      <p:sp>
        <p:nvSpPr>
          <p:cNvPr id="24" name="TextBox 23"/>
          <p:cNvSpPr txBox="1"/>
          <p:nvPr/>
        </p:nvSpPr>
        <p:spPr>
          <a:xfrm>
            <a:off x="1408225" y="543467"/>
            <a:ext cx="9144000" cy="584775"/>
          </a:xfrm>
          <a:prstGeom prst="rect">
            <a:avLst/>
          </a:prstGeom>
          <a:noFill/>
        </p:spPr>
        <p:txBody>
          <a:bodyPr wrap="square" lIns="91438" tIns="45720" rIns="91438" bIns="45720" rtlCol="0">
            <a:spAutoFit/>
          </a:bodyPr>
          <a:lstStyle/>
          <a:p>
            <a:pPr algn="ct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Việt</a:t>
            </a:r>
            <a:endParaRPr lang="vi-VN" sz="3200" b="1" dirty="0">
              <a:solidFill>
                <a:srgbClr val="0000CC"/>
              </a:solidFill>
              <a:latin typeface="Times New Roman" pitchFamily="18" charset="0"/>
              <a:cs typeface="Times New Roman" pitchFamily="18" charset="0"/>
            </a:endParaRPr>
          </a:p>
        </p:txBody>
      </p:sp>
      <p:sp>
        <p:nvSpPr>
          <p:cNvPr id="25" name="TextBox 24"/>
          <p:cNvSpPr txBox="1"/>
          <p:nvPr/>
        </p:nvSpPr>
        <p:spPr>
          <a:xfrm>
            <a:off x="0" y="1086934"/>
            <a:ext cx="12192000"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Viết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đoạn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ngôi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nhà</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4347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5"/>
                                        </p:tgtEl>
                                        <p:attrNameLst>
                                          <p:attrName>style.visibility</p:attrName>
                                        </p:attrNameLst>
                                      </p:cBhvr>
                                      <p:to>
                                        <p:strVal val="visible"/>
                                      </p:to>
                                    </p:set>
                                    <p:anim calcmode="discrete" valueType="clr">
                                      <p:cBhvr override="childStyle">
                                        <p:cTn id="2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5"/>
                                        </p:tgtEl>
                                        <p:attrNameLst>
                                          <p:attrName>fillcolor</p:attrName>
                                        </p:attrNameLst>
                                      </p:cBhvr>
                                      <p:tavLst>
                                        <p:tav tm="0">
                                          <p:val>
                                            <p:clrVal>
                                              <a:schemeClr val="accent2"/>
                                            </p:clrVal>
                                          </p:val>
                                        </p:tav>
                                        <p:tav tm="50000">
                                          <p:val>
                                            <p:clrVal>
                                              <a:schemeClr val="hlink"/>
                                            </p:clrVal>
                                          </p:val>
                                        </p:tav>
                                      </p:tavLst>
                                    </p:anim>
                                    <p:set>
                                      <p:cBhvr>
                                        <p:cTn id="23" dur="80"/>
                                        <p:tgtEl>
                                          <p:spTgt spid="15"/>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0"/>
                                        </p:tgtEl>
                                        <p:attrNameLst>
                                          <p:attrName>style.visibility</p:attrName>
                                        </p:attrNameLst>
                                      </p:cBhvr>
                                      <p:to>
                                        <p:strVal val="visible"/>
                                      </p:to>
                                    </p:set>
                                    <p:anim calcmode="discrete" valueType="clr">
                                      <p:cBhvr override="childStyle">
                                        <p:cTn id="28"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0"/>
                                        </p:tgtEl>
                                        <p:attrNameLst>
                                          <p:attrName>fillcolor</p:attrName>
                                        </p:attrNameLst>
                                      </p:cBhvr>
                                      <p:tavLst>
                                        <p:tav tm="0">
                                          <p:val>
                                            <p:clrVal>
                                              <a:schemeClr val="accent2"/>
                                            </p:clrVal>
                                          </p:val>
                                        </p:tav>
                                        <p:tav tm="50000">
                                          <p:val>
                                            <p:clrVal>
                                              <a:schemeClr val="hlink"/>
                                            </p:clrVal>
                                          </p:val>
                                        </p:tav>
                                      </p:tavLst>
                                    </p:anim>
                                    <p:set>
                                      <p:cBhvr>
                                        <p:cTn id="30"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350289"/>
            <a:ext cx="9863117" cy="500072"/>
          </a:xfrm>
          <a:prstGeom prst="rect">
            <a:avLst/>
          </a:prstGeom>
        </p:spPr>
        <p:txBody>
          <a:bodyPr wrap="square" lIns="68516" tIns="34258" rIns="68516" bIns="34258">
            <a:spAutoFit/>
          </a:bodyPr>
          <a:lstStyle/>
          <a:p>
            <a:pPr algn="just"/>
            <a:r>
              <a:rPr lang="vi-VN" sz="2800" b="1" dirty="0" smtClean="0">
                <a:solidFill>
                  <a:srgbClr val="008000"/>
                </a:solidFill>
                <a:latin typeface="Times New Roman" pitchFamily="18" charset="0"/>
                <a:cs typeface="Times New Roman" pitchFamily="18" charset="0"/>
              </a:rPr>
              <a:t>2</a:t>
            </a:r>
            <a:r>
              <a:rPr lang="en-US" sz="2800" b="1" dirty="0" smtClean="0">
                <a:solidFill>
                  <a:srgbClr val="008000"/>
                </a:solidFill>
                <a:latin typeface="Times New Roman" pitchFamily="18" charset="0"/>
                <a:cs typeface="Times New Roman" pitchFamily="18" charset="0"/>
              </a:rPr>
              <a:t>. </a:t>
            </a:r>
            <a:r>
              <a:rPr lang="vi-VN" sz="2800" b="1" dirty="0" smtClean="0">
                <a:solidFill>
                  <a:srgbClr val="008000"/>
                </a:solidFill>
                <a:latin typeface="Times New Roman" pitchFamily="18" charset="0"/>
                <a:cs typeface="Times New Roman" pitchFamily="18" charset="0"/>
              </a:rPr>
              <a:t> Viết đoạn văn tả ngôi nhà của em.</a:t>
            </a:r>
            <a:endParaRPr lang="en-US" sz="2800" b="1" dirty="0">
              <a:solidFill>
                <a:srgbClr val="008000"/>
              </a:solidFill>
              <a:latin typeface="Times New Roman" pitchFamily="18" charset="0"/>
              <a:cs typeface="Times New Roman" pitchFamily="18" charset="0"/>
            </a:endParaRPr>
          </a:p>
        </p:txBody>
      </p:sp>
      <p:sp>
        <p:nvSpPr>
          <p:cNvPr id="16" name="Rectangle 15"/>
          <p:cNvSpPr/>
          <p:nvPr/>
        </p:nvSpPr>
        <p:spPr>
          <a:xfrm>
            <a:off x="1" y="1830458"/>
            <a:ext cx="12191999" cy="4168897"/>
          </a:xfrm>
          <a:prstGeom prst="rect">
            <a:avLst/>
          </a:prstGeom>
        </p:spPr>
        <p:txBody>
          <a:bodyPr wrap="square" lIns="68516" tIns="34258" rIns="68516" bIns="34258">
            <a:spAutoFit/>
          </a:bodyPr>
          <a:lstStyle/>
          <a:p>
            <a:pPr indent="342580" algn="just">
              <a:lnSpc>
                <a:spcPct val="120000"/>
              </a:lnSpc>
            </a:pPr>
            <a:r>
              <a:rPr lang="vi-VN" sz="2800" b="1" dirty="0" smtClean="0">
                <a:solidFill>
                  <a:srgbClr val="0000FF"/>
                </a:solidFill>
                <a:latin typeface="+mj-lt"/>
                <a:cs typeface="Times New Roman" pitchFamily="18" charset="0"/>
              </a:rPr>
              <a:t> VD: </a:t>
            </a:r>
            <a:r>
              <a:rPr lang="vi-VN" sz="2800" b="1" dirty="0" smtClean="0">
                <a:solidFill>
                  <a:srgbClr val="0000FF"/>
                </a:solidFill>
                <a:latin typeface="+mj-lt"/>
              </a:rPr>
              <a:t>Ngôi nhà nhỏ bé của gia đình em nằm núp sau những tán lá râm mát của cây sấu, cây bàng. Ngôi nhà một tầng giản đơn nhưng khá đầy đủ, tiện nghi. Nó hãnh diện khoác lên mình chiếc áo màu xanh da trời mát mẻ. Ngôi nhà lặng yên nằm đó, trải qua bao nắng mưa nhưng nó vẫn đẹp nguyên như ngày nào bởi mỗi thành viên trong gia đình em đều gìn giữ nó. Bên trái nhà, giàn hoa thiên lý xanh tốt tỏa hương thơm dìu dịu làm ngôi nhà có vẻ đẹp quyến rũ hơn. Những ô cửa sổ như những đôi mắt duyên dáng của căn nhà. Đó như cửa sổ tâm hồn, đón nhận ánh sáng, cơn gió mát mẻ vào từng căn phòng.</a:t>
            </a:r>
            <a:endParaRPr lang="en-US" sz="2800" b="1" dirty="0">
              <a:solidFill>
                <a:srgbClr val="0000FF"/>
              </a:solidFill>
              <a:latin typeface="+mj-lt"/>
              <a:cs typeface="Times New Roman" pitchFamily="18" charset="0"/>
            </a:endParaRPr>
          </a:p>
        </p:txBody>
      </p:sp>
      <p:sp>
        <p:nvSpPr>
          <p:cNvPr id="18" name="Rectangle 17"/>
          <p:cNvSpPr/>
          <p:nvPr/>
        </p:nvSpPr>
        <p:spPr>
          <a:xfrm>
            <a:off x="0" y="6120152"/>
            <a:ext cx="12192000" cy="500072"/>
          </a:xfrm>
          <a:prstGeom prst="rect">
            <a:avLst/>
          </a:prstGeom>
        </p:spPr>
        <p:txBody>
          <a:bodyPr wrap="square" lIns="68516" tIns="34258" rIns="68516" bIns="34258">
            <a:spAutoFit/>
          </a:bodyPr>
          <a:lstStyle/>
          <a:p>
            <a:pPr algn="just"/>
            <a:r>
              <a:rPr lang="vi-VN" sz="2800" b="1" dirty="0">
                <a:solidFill>
                  <a:srgbClr val="008000"/>
                </a:solidFill>
                <a:latin typeface="Times New Roman" pitchFamily="18" charset="0"/>
                <a:cs typeface="Times New Roman" pitchFamily="18" charset="0"/>
              </a:rPr>
              <a:t>3</a:t>
            </a:r>
            <a:r>
              <a:rPr lang="en-US" sz="2800" b="1" dirty="0" smtClean="0">
                <a:solidFill>
                  <a:srgbClr val="008000"/>
                </a:solidFill>
                <a:latin typeface="Times New Roman" pitchFamily="18" charset="0"/>
                <a:cs typeface="Times New Roman" pitchFamily="18" charset="0"/>
              </a:rPr>
              <a:t>. </a:t>
            </a:r>
            <a:r>
              <a:rPr lang="vi-VN" sz="2800" b="1" dirty="0" smtClean="0">
                <a:solidFill>
                  <a:srgbClr val="008000"/>
                </a:solidFill>
                <a:latin typeface="Times New Roman" pitchFamily="18" charset="0"/>
                <a:cs typeface="Times New Roman" pitchFamily="18" charset="0"/>
              </a:rPr>
              <a:t> Trao đổi đoạn văn của em với bạn, chỉnh sửa và bổ sung ý hay. </a:t>
            </a:r>
            <a:endParaRPr lang="en-US" sz="2800" b="1" dirty="0">
              <a:solidFill>
                <a:srgbClr val="008000"/>
              </a:solidFill>
              <a:latin typeface="Times New Roman" pitchFamily="18" charset="0"/>
              <a:cs typeface="Times New Roman" pitchFamily="18" charset="0"/>
            </a:endParaRPr>
          </a:p>
        </p:txBody>
      </p:sp>
      <p:sp>
        <p:nvSpPr>
          <p:cNvPr id="23" name="TextBox 22"/>
          <p:cNvSpPr txBox="1"/>
          <p:nvPr/>
        </p:nvSpPr>
        <p:spPr>
          <a:xfrm>
            <a:off x="1421672" y="43589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0" y="871781"/>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ngôi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
                                        </p:tgtEl>
                                        <p:attrNameLst>
                                          <p:attrName>style.visibility</p:attrName>
                                        </p:attrNameLst>
                                      </p:cBhvr>
                                      <p:to>
                                        <p:strVal val="visible"/>
                                      </p:to>
                                    </p:set>
                                    <p:anim calcmode="discrete" valueType="clr">
                                      <p:cBhvr override="childStyle">
                                        <p:cTn id="2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
                                        </p:tgtEl>
                                        <p:attrNameLst>
                                          <p:attrName>fillcolor</p:attrName>
                                        </p:attrNameLst>
                                      </p:cBhvr>
                                      <p:tavLst>
                                        <p:tav tm="0">
                                          <p:val>
                                            <p:clrVal>
                                              <a:schemeClr val="accent2"/>
                                            </p:clrVal>
                                          </p:val>
                                        </p:tav>
                                        <p:tav tm="50000">
                                          <p:val>
                                            <p:clrVal>
                                              <a:schemeClr val="hlink"/>
                                            </p:clrVal>
                                          </p:val>
                                        </p:tav>
                                      </p:tavLst>
                                    </p:anim>
                                    <p:set>
                                      <p:cBhvr>
                                        <p:cTn id="23"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jpeg" descr="Lập dàn ý tả ngôi nhà lớp 5 siêu hay (6 mẫu)"/>
          <p:cNvPicPr/>
          <p:nvPr/>
        </p:nvPicPr>
        <p:blipFill>
          <a:blip r:embed="rId2" cstate="print"/>
          <a:stretch>
            <a:fillRect/>
          </a:stretch>
        </p:blipFill>
        <p:spPr>
          <a:xfrm>
            <a:off x="6925235" y="1613646"/>
            <a:ext cx="5266765" cy="3948133"/>
          </a:xfrm>
          <a:prstGeom prst="rect">
            <a:avLst/>
          </a:prstGeom>
        </p:spPr>
      </p:pic>
      <p:sp>
        <p:nvSpPr>
          <p:cNvPr id="3" name="Rectangle 2"/>
          <p:cNvSpPr/>
          <p:nvPr/>
        </p:nvSpPr>
        <p:spPr>
          <a:xfrm>
            <a:off x="0" y="2330718"/>
            <a:ext cx="6925235" cy="3293209"/>
          </a:xfrm>
          <a:prstGeom prst="rect">
            <a:avLst/>
          </a:prstGeom>
        </p:spPr>
        <p:txBody>
          <a:bodyPr wrap="square">
            <a:spAutoFit/>
          </a:bodyPr>
          <a:lstStyle/>
          <a:p>
            <a:pPr algn="just"/>
            <a:r>
              <a:rPr lang="en-US" sz="2600" b="1" dirty="0" smtClean="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Ngôi </a:t>
            </a:r>
            <a:r>
              <a:rPr lang="vi-VN" sz="2600" b="1" dirty="0">
                <a:solidFill>
                  <a:srgbClr val="0000FF"/>
                </a:solidFill>
                <a:latin typeface="Times New Roman" pitchFamily="18" charset="0"/>
                <a:cs typeface="Times New Roman" pitchFamily="18" charset="0"/>
              </a:rPr>
              <a:t>nhà nhỏ bé của gia đình em nằm núp sau những tán lá râm mát của cây sấu, cây bàng. Ngôi nhà một tầng giản đơn nhưng khá đầy đủ, tiện nghi. Nó hãnh diện khoác lên mình chiếc áo màu xanh da trời mát mẻ. Ngôi nhà lặng yên nằm đó, trải qua bao nắng mưa nhưng nó vẫn đẹp nguyên như ngày nào bởi mỗi thành viên trong gia đình em đều gìn giữ nó. </a:t>
            </a:r>
            <a:endParaRPr lang="en-US" sz="2600" b="1" dirty="0">
              <a:solidFill>
                <a:srgbClr val="0000FF"/>
              </a:solidFill>
              <a:latin typeface="Times New Roman" pitchFamily="18" charset="0"/>
              <a:cs typeface="Times New Roman" pitchFamily="18" charset="0"/>
            </a:endParaRPr>
          </a:p>
        </p:txBody>
      </p:sp>
      <p:sp>
        <p:nvSpPr>
          <p:cNvPr id="4" name="Rectangle 3"/>
          <p:cNvSpPr/>
          <p:nvPr/>
        </p:nvSpPr>
        <p:spPr>
          <a:xfrm>
            <a:off x="0" y="5565338"/>
            <a:ext cx="12192000" cy="1292662"/>
          </a:xfrm>
          <a:prstGeom prst="rect">
            <a:avLst/>
          </a:prstGeom>
        </p:spPr>
        <p:txBody>
          <a:bodyPr wrap="square">
            <a:spAutoFit/>
          </a:bodyPr>
          <a:lstStyle/>
          <a:p>
            <a:r>
              <a:rPr lang="vi-VN" sz="2600" b="1" dirty="0" smtClean="0">
                <a:solidFill>
                  <a:srgbClr val="0000FF"/>
                </a:solidFill>
                <a:latin typeface="Times New Roman" pitchFamily="18" charset="0"/>
                <a:cs typeface="Times New Roman" pitchFamily="18" charset="0"/>
              </a:rPr>
              <a:t>      Bên </a:t>
            </a:r>
            <a:r>
              <a:rPr lang="vi-VN" sz="2600" b="1" dirty="0">
                <a:solidFill>
                  <a:srgbClr val="0000FF"/>
                </a:solidFill>
                <a:latin typeface="Times New Roman" pitchFamily="18" charset="0"/>
                <a:cs typeface="Times New Roman" pitchFamily="18" charset="0"/>
              </a:rPr>
              <a:t>trái nhà, giàn hoa thiên lý xanh tốt tỏa hương thơm dìu dịu làm ngôi nhà có vẻ đẹp quyến rũ hơn. Những ô cửa sổ như những đôi mắt duyên dáng của căn nhà. Đó như cửa sổ tâm hồn, đón nhận ánh sáng, cơn gió mát mẻ vào từng căn phòng.</a:t>
            </a:r>
            <a:endParaRPr lang="en-US" sz="2600" b="1" dirty="0">
              <a:solidFill>
                <a:srgbClr val="0000FF"/>
              </a:solidFill>
              <a:latin typeface="Times New Roman" pitchFamily="18" charset="0"/>
              <a:cs typeface="Times New Roman" pitchFamily="18" charset="0"/>
            </a:endParaRPr>
          </a:p>
        </p:txBody>
      </p:sp>
      <p:sp>
        <p:nvSpPr>
          <p:cNvPr id="6" name="TextBox 5"/>
          <p:cNvSpPr txBox="1"/>
          <p:nvPr/>
        </p:nvSpPr>
        <p:spPr>
          <a:xfrm>
            <a:off x="1421672" y="435890"/>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0" y="871781"/>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Viết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ngôi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em</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1425388"/>
            <a:ext cx="6979024" cy="954107"/>
          </a:xfrm>
          <a:prstGeom prst="rect">
            <a:avLst/>
          </a:prstGeom>
          <a:noFill/>
        </p:spPr>
        <p:txBody>
          <a:bodyPr wrap="square" rtlCol="0">
            <a:spAutoFit/>
          </a:bodyPr>
          <a:lstStyle/>
          <a:p>
            <a:r>
              <a:rPr lang="vi-VN" sz="2800" b="1" dirty="0" smtClean="0">
                <a:solidFill>
                  <a:srgbClr val="D60093"/>
                </a:solidFill>
                <a:latin typeface="Times New Roman" pitchFamily="18" charset="0"/>
                <a:cs typeface="Times New Roman" pitchFamily="18" charset="0"/>
              </a:rPr>
              <a:t>** Vận dụng: Vẽ ngôi nhà em yêu thích. Viết đoạn văn giới thiệu bức tranh của em.</a:t>
            </a:r>
            <a:endParaRPr lang="vi-VN" sz="2800" b="1" dirty="0">
              <a:solidFill>
                <a:srgbClr val="D60093"/>
              </a:solidFill>
              <a:latin typeface="Times New Roman" pitchFamily="18" charset="0"/>
              <a:cs typeface="Times New Roman" pitchFamily="18" charset="0"/>
            </a:endParaRPr>
          </a:p>
        </p:txBody>
      </p:sp>
    </p:spTree>
    <p:extLst>
      <p:ext uri="{BB962C8B-B14F-4D97-AF65-F5344CB8AC3E}">
        <p14:creationId xmlns:p14="http://schemas.microsoft.com/office/powerpoint/2010/main" val="42451966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3"/>
                                        </p:tgtEl>
                                        <p:attrNameLst>
                                          <p:attrName>style.visibility</p:attrName>
                                        </p:attrNameLst>
                                      </p:cBhvr>
                                      <p:to>
                                        <p:strVal val="visible"/>
                                      </p:to>
                                    </p:set>
                                    <p:anim calcmode="discrete" valueType="clr">
                                      <p:cBhvr override="childStyle">
                                        <p:cTn id="20"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gtEl>
                                        <p:attrNameLst>
                                          <p:attrName>fillcolor</p:attrName>
                                        </p:attrNameLst>
                                      </p:cBhvr>
                                      <p:tavLst>
                                        <p:tav tm="0">
                                          <p:val>
                                            <p:clrVal>
                                              <a:schemeClr val="accent2"/>
                                            </p:clrVal>
                                          </p:val>
                                        </p:tav>
                                        <p:tav tm="50000">
                                          <p:val>
                                            <p:clrVal>
                                              <a:schemeClr val="hlink"/>
                                            </p:clrVal>
                                          </p:val>
                                        </p:tav>
                                      </p:tavLst>
                                    </p:anim>
                                    <p:set>
                                      <p:cBhvr>
                                        <p:cTn id="22" dur="80"/>
                                        <p:tgtEl>
                                          <p:spTgt spid="3"/>
                                        </p:tgtEl>
                                        <p:attrNameLst>
                                          <p:attrName>fill.type</p:attrName>
                                        </p:attrNameLst>
                                      </p:cBhvr>
                                      <p:to>
                                        <p:strVal val="solid"/>
                                      </p:to>
                                    </p:set>
                                  </p:childTnLst>
                                </p:cTn>
                              </p:par>
                            </p:childTnLst>
                          </p:cTn>
                        </p:par>
                        <p:par>
                          <p:cTn id="23" fill="hold">
                            <p:stCondLst>
                              <p:cond delay="1068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4"/>
                                        </p:tgtEl>
                                        <p:attrNameLst>
                                          <p:attrName>style.visibility</p:attrName>
                                        </p:attrNameLst>
                                      </p:cBhvr>
                                      <p:to>
                                        <p:strVal val="visible"/>
                                      </p:to>
                                    </p:set>
                                    <p:anim calcmode="discrete" valueType="clr">
                                      <p:cBhvr override="childStyle">
                                        <p:cTn id="2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
                                        </p:tgtEl>
                                        <p:attrNameLst>
                                          <p:attrName>fillcolor</p:attrName>
                                        </p:attrNameLst>
                                      </p:cBhvr>
                                      <p:tavLst>
                                        <p:tav tm="0">
                                          <p:val>
                                            <p:clrVal>
                                              <a:schemeClr val="accent2"/>
                                            </p:clrVal>
                                          </p:val>
                                        </p:tav>
                                        <p:tav tm="50000">
                                          <p:val>
                                            <p:clrVal>
                                              <a:schemeClr val="hlink"/>
                                            </p:clrVal>
                                          </p:val>
                                        </p:tav>
                                      </p:tavLst>
                                    </p:anim>
                                    <p:set>
                                      <p:cBhvr>
                                        <p:cTn id="28"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595</Words>
  <Application>Microsoft Office PowerPoint</Application>
  <PresentationFormat>Widescreen</PresentationFormat>
  <Paragraphs>33</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等线</vt:lpstr>
      <vt:lpstr>DFPOP1-W9</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MAIHUNG</cp:lastModifiedBy>
  <cp:revision>21</cp:revision>
  <dcterms:created xsi:type="dcterms:W3CDTF">2023-11-14T01:27:14Z</dcterms:created>
  <dcterms:modified xsi:type="dcterms:W3CDTF">2025-05-21T08:48:12Z</dcterms:modified>
</cp:coreProperties>
</file>