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321" r:id="rId2"/>
    <p:sldId id="320" r:id="rId3"/>
    <p:sldId id="293" r:id="rId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BEE97-5EC4-4AA8-B84B-9C146CA54AAB}" type="datetimeFigureOut">
              <a:rPr lang="en-GB" smtClean="0"/>
              <a:t>21/05/2025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A10D5-3098-41B6-82EE-EECD344A0FB6}" type="slidenum">
              <a:rPr lang="en-GB" smtClean="0"/>
              <a:t>‹#›</a:t>
            </a:fld>
            <a:endParaRPr lang="en-GB"/>
          </a:p>
        </p:txBody>
      </p:sp>
    </p:spTree>
    <p:extLst>
      <p:ext uri="{BB962C8B-B14F-4D97-AF65-F5344CB8AC3E}">
        <p14:creationId xmlns:p14="http://schemas.microsoft.com/office/powerpoint/2010/main" val="78443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7819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1A079-F5B1-438B-8876-52A0FCA250B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C4EBFA6-239C-49B1-BBD0-741F8AD18908}"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A079-F5B1-438B-8876-52A0FCA250BB}" type="datetimeFigureOut">
              <a:rPr lang="vi-VN" smtClean="0"/>
              <a:pPr/>
              <a:t>21/05/2025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BFA6-239C-49B1-BBD0-741F8AD18908}"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svg"/><Relationship Id="rId10"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99" y="1943476"/>
            <a:ext cx="9189777" cy="1077218"/>
          </a:xfrm>
          <a:prstGeom prst="rect">
            <a:avLst/>
          </a:prstGeom>
          <a:noFill/>
        </p:spPr>
        <p:txBody>
          <a:bodyPr wrap="square">
            <a:spAutoFit/>
          </a:bodyPr>
          <a:lstStyle/>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CHÀO MỪNG </a:t>
            </a:r>
          </a:p>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3200" b="1" dirty="0">
              <a:solidFill>
                <a:srgbClr val="FF0000"/>
              </a:solidFill>
              <a:latin typeface="+mj-lt"/>
              <a:cs typeface="Times New Roman" panose="02020603050405020304" pitchFamily="18" charset="0"/>
            </a:endParaRPr>
          </a:p>
        </p:txBody>
      </p:sp>
      <p:sp>
        <p:nvSpPr>
          <p:cNvPr id="6" name="TextBox 5"/>
          <p:cNvSpPr txBox="1"/>
          <p:nvPr/>
        </p:nvSpPr>
        <p:spPr>
          <a:xfrm>
            <a:off x="2752996" y="1141369"/>
            <a:ext cx="5303216" cy="415498"/>
          </a:xfrm>
          <a:prstGeom prst="rect">
            <a:avLst/>
          </a:prstGeom>
          <a:noFill/>
        </p:spPr>
        <p:txBody>
          <a:bodyPr wrap="square">
            <a:spAutoFit/>
          </a:bodyPr>
          <a:lstStyle/>
          <a:p>
            <a:pPr defTabSz="514337">
              <a:defRPr/>
            </a:pPr>
            <a:r>
              <a:rPr lang="en-US" sz="21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219202" y="3210075"/>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a:solidFill>
                  <a:srgbClr val="FF0000"/>
                </a:solidFill>
                <a:latin typeface="Times New Roman" panose="02020603050405020304" pitchFamily="18" charset="0"/>
                <a:cs typeface="Times New Roman" panose="02020603050405020304" pitchFamily="18" charset="0"/>
              </a:rPr>
              <a:t>: Tiếng Việt - </a:t>
            </a:r>
            <a:r>
              <a:rPr lang="en-US" sz="2400" b="1" err="1">
                <a:solidFill>
                  <a:srgbClr val="FF0000"/>
                </a:solidFill>
                <a:latin typeface="Times New Roman" panose="02020603050405020304" pitchFamily="18" charset="0"/>
                <a:cs typeface="Times New Roman" panose="02020603050405020304" pitchFamily="18" charset="0"/>
              </a:rPr>
              <a:t>Lớp</a:t>
            </a:r>
            <a:r>
              <a:rPr lang="en-US" sz="2400" b="1">
                <a:solidFill>
                  <a:srgbClr val="FF0000"/>
                </a:solidFill>
                <a:latin typeface="Times New Roman" panose="02020603050405020304" pitchFamily="18" charset="0"/>
                <a:cs typeface="Times New Roman" panose="02020603050405020304" pitchFamily="18" charset="0"/>
              </a:rPr>
              <a:t> 3</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123286"/>
            <a:ext cx="9147651" cy="1017677"/>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6" y="4940150"/>
            <a:ext cx="3246578" cy="1017677"/>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5381" y="3239246"/>
            <a:ext cx="1854447" cy="2718581"/>
          </a:xfrm>
          <a:prstGeom prst="rect">
            <a:avLst/>
          </a:prstGeom>
        </p:spPr>
      </p:pic>
      <p:sp>
        <p:nvSpPr>
          <p:cNvPr id="12" name="TextBox 11"/>
          <p:cNvSpPr txBox="1"/>
          <p:nvPr/>
        </p:nvSpPr>
        <p:spPr>
          <a:xfrm>
            <a:off x="1328745" y="4103630"/>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a:solidFill>
                  <a:srgbClr val="FF0000"/>
                </a:solidFill>
                <a:latin typeface="Times New Roman" panose="02020603050405020304" pitchFamily="18" charset="0"/>
                <a:cs typeface="Times New Roman" panose="02020603050405020304" pitchFamily="18" charset="0"/>
              </a:rPr>
              <a:t>: Phạm Thị Mai Hưng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64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5E2ACE-A795-9285-9BFC-D0CCF927D327}"/>
              </a:ext>
            </a:extLst>
          </p:cNvPr>
          <p:cNvSpPr txBox="1"/>
          <p:nvPr/>
        </p:nvSpPr>
        <p:spPr>
          <a:xfrm>
            <a:off x="1147350" y="-18122"/>
            <a:ext cx="6849304"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Thứ</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Tư</a:t>
            </a:r>
            <a:r>
              <a:rPr lang="en-US" sz="2796"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ngày</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1 </a:t>
            </a:r>
            <a:r>
              <a:rPr lang="en-US" sz="2796" b="1"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tháng</a:t>
            </a:r>
            <a:r>
              <a:rPr lang="en-US" sz="2796"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2796"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11</a:t>
            </a:r>
            <a:r>
              <a:rPr lang="en-US" sz="2796"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năm</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2023</a:t>
            </a:r>
          </a:p>
        </p:txBody>
      </p:sp>
      <p:sp>
        <p:nvSpPr>
          <p:cNvPr id="7" name="TextBox 6">
            <a:extLst>
              <a:ext uri="{FF2B5EF4-FFF2-40B4-BE49-F238E27FC236}">
                <a16:creationId xmlns:a16="http://schemas.microsoft.com/office/drawing/2014/main" id="{A4EA98F8-1454-74E9-4B63-8B7282611956}"/>
              </a:ext>
            </a:extLst>
          </p:cNvPr>
          <p:cNvSpPr txBox="1"/>
          <p:nvPr/>
        </p:nvSpPr>
        <p:spPr>
          <a:xfrm>
            <a:off x="1147350" y="408242"/>
            <a:ext cx="6849304"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 name="Picture 5">
            <a:extLst>
              <a:ext uri="{FF2B5EF4-FFF2-40B4-BE49-F238E27FC236}">
                <a16:creationId xmlns:a16="http://schemas.microsoft.com/office/drawing/2014/main" id="{FB1CDD8E-A095-9B0A-25AF-6330DA73F9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318" y="-18122"/>
            <a:ext cx="601976" cy="1284230"/>
          </a:xfrm>
          <a:prstGeom prst="rect">
            <a:avLst/>
          </a:prstGeom>
        </p:spPr>
      </p:pic>
      <p:pic>
        <p:nvPicPr>
          <p:cNvPr id="19" name="Picture 10">
            <a:extLst>
              <a:ext uri="{FF2B5EF4-FFF2-40B4-BE49-F238E27FC236}">
                <a16:creationId xmlns:a16="http://schemas.microsoft.com/office/drawing/2014/main" id="{C6258C25-9AC4-F6CB-0E86-31EDD3BE5F65}"/>
              </a:ext>
            </a:extLst>
          </p:cNvPr>
          <p:cNvPicPr>
            <a:picLocks noChangeAspect="1"/>
          </p:cNvPicPr>
          <p:nvPr/>
        </p:nvPicPr>
        <p:blipFill rotWithShape="1">
          <a:blip r:embed="rId7" cstate="print"/>
          <a:srcRect l="7989" r="4870" b="1"/>
          <a:stretch/>
        </p:blipFill>
        <p:spPr>
          <a:xfrm>
            <a:off x="7894425" y="-11404"/>
            <a:ext cx="1217524" cy="1315734"/>
          </a:xfrm>
          <a:prstGeom prst="rect">
            <a:avLst/>
          </a:prstGeom>
        </p:spPr>
      </p:pic>
      <p:sp>
        <p:nvSpPr>
          <p:cNvPr id="8" name="TextBox 7"/>
          <p:cNvSpPr txBox="1"/>
          <p:nvPr/>
        </p:nvSpPr>
        <p:spPr>
          <a:xfrm>
            <a:off x="0" y="1357298"/>
            <a:ext cx="9144000" cy="492443"/>
          </a:xfrm>
          <a:prstGeom prst="rect">
            <a:avLst/>
          </a:prstGeom>
          <a:noFill/>
        </p:spPr>
        <p:txBody>
          <a:bodyPr wrap="square" rtlCol="0">
            <a:spAutoFit/>
          </a:bodyPr>
          <a:lstStyle/>
          <a:p>
            <a:r>
              <a:rPr lang="vi-VN" sz="2600" b="1" dirty="0" smtClean="0">
                <a:solidFill>
                  <a:srgbClr val="0000FF"/>
                </a:solidFill>
                <a:latin typeface="Times New Roman" pitchFamily="18" charset="0"/>
                <a:cs typeface="Times New Roman" pitchFamily="18" charset="0"/>
              </a:rPr>
              <a:t>1</a:t>
            </a:r>
            <a:r>
              <a:rPr lang="en-US" sz="2600" b="1" dirty="0" smtClean="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Nói về ngôi trường của em hoặc ngôi trường mà em mơ ước.</a:t>
            </a:r>
            <a:endParaRPr lang="vi-VN" sz="2600" dirty="0" smtClean="0">
              <a:solidFill>
                <a:srgbClr val="0000FF"/>
              </a:solidFill>
              <a:latin typeface="Times New Roman" pitchFamily="18" charset="0"/>
              <a:cs typeface="Times New Roman" pitchFamily="18" charset="0"/>
            </a:endParaRPr>
          </a:p>
        </p:txBody>
      </p:sp>
      <p:sp>
        <p:nvSpPr>
          <p:cNvPr id="9" name="TextBox 8"/>
          <p:cNvSpPr txBox="1"/>
          <p:nvPr/>
        </p:nvSpPr>
        <p:spPr>
          <a:xfrm>
            <a:off x="0" y="803916"/>
            <a:ext cx="9144000" cy="523220"/>
          </a:xfrm>
          <a:prstGeom prst="rect">
            <a:avLst/>
          </a:prstGeom>
          <a:noFill/>
        </p:spPr>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Ôn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kỳ</a:t>
            </a:r>
            <a:r>
              <a:rPr lang="en-US" sz="2800" b="1" dirty="0" smtClean="0">
                <a:solidFill>
                  <a:srgbClr val="FF0000"/>
                </a:solidFill>
                <a:latin typeface="Times New Roman" pitchFamily="18" charset="0"/>
                <a:cs typeface="Times New Roman" pitchFamily="18" charset="0"/>
              </a:rPr>
              <a:t> I (</a:t>
            </a: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5-6)</a:t>
            </a:r>
            <a:endParaRPr lang="vi-VN" sz="2800" b="1" dirty="0">
              <a:solidFill>
                <a:srgbClr val="FF00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7686" y="1928803"/>
            <a:ext cx="4786314" cy="2928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1857364"/>
            <a:ext cx="4214810" cy="892552"/>
          </a:xfrm>
          <a:prstGeom prst="rect">
            <a:avLst/>
          </a:prstGeom>
          <a:noFill/>
        </p:spPr>
        <p:txBody>
          <a:bodyPr wrap="square" rtlCol="0">
            <a:spAutoFit/>
          </a:bodyPr>
          <a:lstStyle/>
          <a:p>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Em</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dựa</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vào</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các</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gợi</a:t>
            </a:r>
            <a:r>
              <a:rPr lang="en-US" sz="2600" b="1" dirty="0" smtClean="0">
                <a:solidFill>
                  <a:srgbClr val="008000"/>
                </a:solidFill>
                <a:latin typeface="Times New Roman" pitchFamily="18" charset="0"/>
                <a:cs typeface="Times New Roman" pitchFamily="18" charset="0"/>
              </a:rPr>
              <a:t> ý </a:t>
            </a:r>
            <a:r>
              <a:rPr lang="en-US" sz="2600" b="1" dirty="0" err="1" smtClean="0">
                <a:solidFill>
                  <a:srgbClr val="008000"/>
                </a:solidFill>
                <a:latin typeface="Times New Roman" pitchFamily="18" charset="0"/>
                <a:cs typeface="Times New Roman" pitchFamily="18" charset="0"/>
              </a:rPr>
              <a:t>để</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hoàn</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thành</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bài</a:t>
            </a:r>
            <a:r>
              <a:rPr lang="en-US" sz="2600" b="1" dirty="0" smtClean="0">
                <a:solidFill>
                  <a:srgbClr val="008000"/>
                </a:solidFill>
                <a:latin typeface="Times New Roman" pitchFamily="18" charset="0"/>
                <a:cs typeface="Times New Roman" pitchFamily="18" charset="0"/>
              </a:rPr>
              <a:t> </a:t>
            </a:r>
            <a:r>
              <a:rPr lang="en-US" sz="2600" b="1" dirty="0" err="1" smtClean="0">
                <a:solidFill>
                  <a:srgbClr val="008000"/>
                </a:solidFill>
                <a:latin typeface="Times New Roman" pitchFamily="18" charset="0"/>
                <a:cs typeface="Times New Roman" pitchFamily="18" charset="0"/>
              </a:rPr>
              <a:t>tập</a:t>
            </a:r>
            <a:r>
              <a:rPr lang="en-US" sz="2600" b="1" dirty="0" smtClean="0">
                <a:solidFill>
                  <a:srgbClr val="008000"/>
                </a:solidFill>
                <a:latin typeface="Times New Roman" pitchFamily="18" charset="0"/>
                <a:cs typeface="Times New Roman" pitchFamily="18" charset="0"/>
              </a:rPr>
              <a:t>.</a:t>
            </a:r>
            <a:endParaRPr lang="vi-VN" sz="2600" dirty="0">
              <a:solidFill>
                <a:srgbClr val="008000"/>
              </a:solidFill>
              <a:latin typeface="Times New Roman" pitchFamily="18" charset="0"/>
              <a:cs typeface="Times New Roman" pitchFamily="18" charset="0"/>
            </a:endParaRPr>
          </a:p>
        </p:txBody>
      </p:sp>
      <p:sp>
        <p:nvSpPr>
          <p:cNvPr id="12" name="TextBox 11"/>
          <p:cNvSpPr txBox="1"/>
          <p:nvPr/>
        </p:nvSpPr>
        <p:spPr>
          <a:xfrm>
            <a:off x="0" y="2786058"/>
            <a:ext cx="4500562" cy="3693319"/>
          </a:xfrm>
          <a:prstGeom prst="rect">
            <a:avLst/>
          </a:prstGeom>
          <a:noFill/>
        </p:spPr>
        <p:txBody>
          <a:bodyPr wrap="square" rtlCol="0">
            <a:spAutoFit/>
          </a:bodyPr>
          <a:lstStyle/>
          <a:p>
            <a:r>
              <a:rPr lang="vi-VN" sz="2600" b="1" dirty="0" smtClean="0">
                <a:solidFill>
                  <a:srgbClr val="0000FF"/>
                </a:solidFill>
                <a:latin typeface="Times New Roman" pitchFamily="18" charset="0"/>
                <a:cs typeface="Times New Roman" pitchFamily="18" charset="0"/>
              </a:rPr>
              <a:t>** Trường em được sơn bởi một màu vàng tươi. Sân trường rộng lớn, có rất nhiều cây xanh. Vườn trường có nhiều loại hoa đủ các màu sắc. Trong mỗi phòng học, bàn ghế được sắp xếp ngay ngắn. Thầy cô trong trường luôn dịu dàng, nhiệt tình với chúng em.</a:t>
            </a:r>
            <a:endParaRPr lang="vi-VN" sz="2600" b="1" dirty="0">
              <a:solidFill>
                <a:srgbClr val="0000FF"/>
              </a:solidFill>
              <a:latin typeface="Times New Roman" pitchFamily="18" charset="0"/>
              <a:cs typeface="Times New Roman" pitchFamily="18" charset="0"/>
            </a:endParaRPr>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750" y1="40156" x2="56563" y2="47500"/>
                        <a14:foregroundMark x1="47656" y1="40156" x2="50781" y2="47500"/>
                      </a14:backgroundRemoval>
                    </a14:imgEffect>
                  </a14:imgLayer>
                </a14:imgProps>
              </a:ext>
            </a:extLst>
          </a:blip>
          <a:stretch>
            <a:fillRect/>
          </a:stretch>
        </p:blipFill>
        <p:spPr>
          <a:xfrm>
            <a:off x="5434231" y="3786190"/>
            <a:ext cx="3709769" cy="3695637"/>
          </a:xfrm>
          <a:prstGeom prst="rect">
            <a:avLst/>
          </a:prstGeom>
        </p:spPr>
      </p:pic>
    </p:spTree>
    <p:extLst>
      <p:ext uri="{BB962C8B-B14F-4D97-AF65-F5344CB8AC3E}">
        <p14:creationId xmlns:p14="http://schemas.microsoft.com/office/powerpoint/2010/main" val="2414332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EA98F8-1454-74E9-4B63-8B7282611956}"/>
              </a:ext>
            </a:extLst>
          </p:cNvPr>
          <p:cNvSpPr txBox="1"/>
          <p:nvPr/>
        </p:nvSpPr>
        <p:spPr>
          <a:xfrm>
            <a:off x="1147350" y="408242"/>
            <a:ext cx="6849304" cy="522579"/>
          </a:xfrm>
          <a:prstGeom prst="rect">
            <a:avLst/>
          </a:prstGeom>
          <a:noFill/>
        </p:spPr>
        <p:txBody>
          <a:bodyPr wrap="square" rtlCol="0">
            <a:spAutoFit/>
          </a:bodyPr>
          <a:lstStyle/>
          <a:p>
            <a:pPr algn="ct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796"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796"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p:cNvSpPr txBox="1"/>
          <p:nvPr/>
        </p:nvSpPr>
        <p:spPr>
          <a:xfrm>
            <a:off x="0" y="803916"/>
            <a:ext cx="9144000" cy="461665"/>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Ôn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tập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giữa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kỳ</a:t>
            </a:r>
            <a:r>
              <a:rPr lang="en-US" sz="2400" b="1" dirty="0" smtClean="0">
                <a:solidFill>
                  <a:srgbClr val="FF0000"/>
                </a:solidFill>
                <a:latin typeface="Times New Roman" pitchFamily="18" charset="0"/>
                <a:cs typeface="Times New Roman" pitchFamily="18" charset="0"/>
              </a:rPr>
              <a:t> I (</a:t>
            </a:r>
            <a:r>
              <a:rPr lang="en-US" sz="2400" b="1" err="1" smtClean="0">
                <a:solidFill>
                  <a:srgbClr val="FF0000"/>
                </a:solidFill>
                <a:latin typeface="Times New Roman" pitchFamily="18" charset="0"/>
                <a:cs typeface="Times New Roman" pitchFamily="18" charset="0"/>
              </a:rPr>
              <a:t>Tiết</a:t>
            </a:r>
            <a:r>
              <a:rPr lang="en-US" sz="2400" b="1" smtClean="0">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5-6)</a:t>
            </a:r>
            <a:endParaRPr lang="vi-VN" sz="2400" b="1" dirty="0">
              <a:solidFill>
                <a:srgbClr val="FF0000"/>
              </a:solidFill>
              <a:latin typeface="Times New Roman" pitchFamily="18" charset="0"/>
              <a:cs typeface="Times New Roman" pitchFamily="18" charset="0"/>
            </a:endParaRPr>
          </a:p>
        </p:txBody>
      </p:sp>
      <p:sp>
        <p:nvSpPr>
          <p:cNvPr id="13" name="TextBox 12"/>
          <p:cNvSpPr txBox="1"/>
          <p:nvPr/>
        </p:nvSpPr>
        <p:spPr>
          <a:xfrm>
            <a:off x="0" y="1214422"/>
            <a:ext cx="9429784" cy="461665"/>
          </a:xfrm>
          <a:prstGeom prst="rect">
            <a:avLst/>
          </a:prstGeom>
          <a:noFill/>
        </p:spPr>
        <p:txBody>
          <a:bodyPr wrap="square" rtlCol="0">
            <a:spAutoFit/>
          </a:bodyPr>
          <a:lstStyle/>
          <a:p>
            <a:r>
              <a:rPr lang="vi-VN" sz="2400" b="1" dirty="0" smtClean="0">
                <a:solidFill>
                  <a:srgbClr val="0000FF"/>
                </a:solidFill>
                <a:latin typeface="Times New Roman" pitchFamily="18" charset="0"/>
                <a:cs typeface="Times New Roman" pitchFamily="18" charset="0"/>
              </a:rPr>
              <a:t>2. Viết đoạn văn về một người trong trường mà em yêu quý</a:t>
            </a:r>
            <a:r>
              <a:rPr lang="en-US" sz="2400" b="1" dirty="0" smtClean="0">
                <a:solidFill>
                  <a:srgbClr val="0000FF"/>
                </a:solidFill>
                <a:latin typeface="Times New Roman" pitchFamily="18" charset="0"/>
                <a:cs typeface="Times New Roman" pitchFamily="18" charset="0"/>
              </a:rPr>
              <a:t>.</a:t>
            </a:r>
            <a:endParaRPr lang="vi-VN" sz="24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0" y="1571612"/>
            <a:ext cx="9144000" cy="461665"/>
          </a:xfrm>
          <a:prstGeom prst="rect">
            <a:avLst/>
          </a:prstGeom>
          <a:noFill/>
        </p:spPr>
        <p:txBody>
          <a:bodyPr wrap="square" rtlCol="0">
            <a:spAutoFit/>
          </a:bodyPr>
          <a:lstStyle/>
          <a:p>
            <a:r>
              <a:rPr lang="vi-VN" sz="2400" b="1" dirty="0" smtClean="0">
                <a:solidFill>
                  <a:srgbClr val="008000"/>
                </a:solidFill>
                <a:latin typeface="Times New Roman" pitchFamily="18" charset="0"/>
                <a:cs typeface="Times New Roman" pitchFamily="18" charset="0"/>
              </a:rPr>
              <a:t>* Em dựa vào gợi ý sau để hoàn thành bài tập:</a:t>
            </a:r>
          </a:p>
        </p:txBody>
      </p:sp>
      <p:sp>
        <p:nvSpPr>
          <p:cNvPr id="15" name="TextBox 14"/>
          <p:cNvSpPr txBox="1"/>
          <p:nvPr/>
        </p:nvSpPr>
        <p:spPr>
          <a:xfrm>
            <a:off x="0" y="2000240"/>
            <a:ext cx="9144000" cy="461665"/>
          </a:xfrm>
          <a:prstGeom prst="rect">
            <a:avLst/>
          </a:prstGeom>
          <a:noFill/>
        </p:spPr>
        <p:txBody>
          <a:bodyPr wrap="square" rtlCol="0">
            <a:spAutoFit/>
          </a:bodyPr>
          <a:lstStyle/>
          <a:p>
            <a:r>
              <a:rPr lang="vi-VN" sz="2400" b="1" dirty="0" smtClean="0">
                <a:solidFill>
                  <a:srgbClr val="0000FF"/>
                </a:solidFill>
                <a:latin typeface="Times New Roman" pitchFamily="18" charset="0"/>
                <a:cs typeface="Times New Roman" pitchFamily="18" charset="0"/>
              </a:rPr>
              <a:t>- Trong trường, người mà em quý nhất là ai?</a:t>
            </a:r>
          </a:p>
        </p:txBody>
      </p:sp>
      <p:sp>
        <p:nvSpPr>
          <p:cNvPr id="16" name="TextBox 15"/>
          <p:cNvSpPr txBox="1"/>
          <p:nvPr/>
        </p:nvSpPr>
        <p:spPr>
          <a:xfrm>
            <a:off x="0" y="2428868"/>
            <a:ext cx="9144000" cy="461665"/>
          </a:xfrm>
          <a:prstGeom prst="rect">
            <a:avLst/>
          </a:prstGeom>
          <a:noFill/>
        </p:spPr>
        <p:txBody>
          <a:bodyPr wrap="square" rtlCol="0">
            <a:spAutoFit/>
          </a:bodyPr>
          <a:lstStyle/>
          <a:p>
            <a:r>
              <a:rPr lang="vi-VN" sz="2400" b="1" dirty="0" smtClean="0">
                <a:solidFill>
                  <a:srgbClr val="0000FF"/>
                </a:solidFill>
                <a:latin typeface="Times New Roman" pitchFamily="18" charset="0"/>
                <a:cs typeface="Times New Roman" pitchFamily="18" charset="0"/>
              </a:rPr>
              <a:t>- Người đó làm công việc gì trong trường?</a:t>
            </a:r>
          </a:p>
        </p:txBody>
      </p:sp>
      <p:sp>
        <p:nvSpPr>
          <p:cNvPr id="17" name="TextBox 16"/>
          <p:cNvSpPr txBox="1"/>
          <p:nvPr/>
        </p:nvSpPr>
        <p:spPr>
          <a:xfrm>
            <a:off x="0" y="2857496"/>
            <a:ext cx="9144000" cy="461665"/>
          </a:xfrm>
          <a:prstGeom prst="rect">
            <a:avLst/>
          </a:prstGeom>
          <a:noFill/>
        </p:spPr>
        <p:txBody>
          <a:bodyPr wrap="square" rtlCol="0">
            <a:spAutoFit/>
          </a:bodyPr>
          <a:lstStyle/>
          <a:p>
            <a:r>
              <a:rPr lang="vi-VN" sz="2400" b="1" dirty="0" smtClean="0">
                <a:solidFill>
                  <a:srgbClr val="0000FF"/>
                </a:solidFill>
                <a:latin typeface="Times New Roman" pitchFamily="18" charset="0"/>
                <a:cs typeface="Times New Roman" pitchFamily="18" charset="0"/>
              </a:rPr>
              <a:t>- Điều mà em ấn tượng nhất ở người đó là gì?</a:t>
            </a:r>
          </a:p>
        </p:txBody>
      </p:sp>
      <p:sp>
        <p:nvSpPr>
          <p:cNvPr id="18" name="TextBox 17"/>
          <p:cNvSpPr txBox="1"/>
          <p:nvPr/>
        </p:nvSpPr>
        <p:spPr>
          <a:xfrm>
            <a:off x="0" y="3214686"/>
            <a:ext cx="9144000" cy="461665"/>
          </a:xfrm>
          <a:prstGeom prst="rect">
            <a:avLst/>
          </a:prstGeom>
          <a:noFill/>
        </p:spPr>
        <p:txBody>
          <a:bodyPr wrap="square" rtlCol="0">
            <a:spAutoFit/>
          </a:bodyPr>
          <a:lstStyle/>
          <a:p>
            <a:r>
              <a:rPr lang="vi-VN" sz="2400" b="1" dirty="0" smtClean="0">
                <a:solidFill>
                  <a:srgbClr val="0000FF"/>
                </a:solidFill>
                <a:latin typeface="Times New Roman" pitchFamily="18" charset="0"/>
                <a:cs typeface="Times New Roman" pitchFamily="18" charset="0"/>
              </a:rPr>
              <a:t>- Điều em muốn nói với người đó?</a:t>
            </a:r>
          </a:p>
        </p:txBody>
      </p:sp>
      <p:pic>
        <p:nvPicPr>
          <p:cNvPr id="19" name="Picture 18"/>
          <p:cNvPicPr>
            <a:picLocks noChangeAspect="1"/>
          </p:cNvPicPr>
          <p:nvPr/>
        </p:nvPicPr>
        <p:blipFill>
          <a:blip r:embed="rId2"/>
          <a:stretch>
            <a:fillRect/>
          </a:stretch>
        </p:blipFill>
        <p:spPr>
          <a:xfrm>
            <a:off x="7072330" y="2071678"/>
            <a:ext cx="2071670" cy="3504316"/>
          </a:xfrm>
          <a:prstGeom prst="rect">
            <a:avLst/>
          </a:prstGeom>
        </p:spPr>
      </p:pic>
      <p:sp>
        <p:nvSpPr>
          <p:cNvPr id="20" name="TextBox 19"/>
          <p:cNvSpPr txBox="1"/>
          <p:nvPr/>
        </p:nvSpPr>
        <p:spPr>
          <a:xfrm>
            <a:off x="0" y="3571876"/>
            <a:ext cx="7643834" cy="3416320"/>
          </a:xfrm>
          <a:prstGeom prst="rect">
            <a:avLst/>
          </a:prstGeom>
          <a:noFill/>
        </p:spPr>
        <p:txBody>
          <a:bodyPr wrap="square" rtlCol="0">
            <a:spAutoFit/>
          </a:bodyPr>
          <a:lstStyle/>
          <a:p>
            <a:r>
              <a:rPr lang="en-US" sz="2400" dirty="0" smtClean="0">
                <a:solidFill>
                  <a:srgbClr val="008000"/>
                </a:solidFill>
                <a:latin typeface="Times New Roman" pitchFamily="18" charset="0"/>
                <a:cs typeface="Times New Roman" pitchFamily="18" charset="0"/>
              </a:rPr>
              <a:t>**</a:t>
            </a:r>
            <a:r>
              <a:rPr lang="vi-VN" sz="2400" b="1" dirty="0" smtClean="0">
                <a:solidFill>
                  <a:srgbClr val="008000"/>
                </a:solidFill>
                <a:latin typeface="Times New Roman" pitchFamily="18" charset="0"/>
                <a:cs typeface="Times New Roman" pitchFamily="18" charset="0"/>
              </a:rPr>
              <a:t>Bác Hoa là người mà em vô cùng yêu quý. Bác Hoa là bác lao công của trường em. Bác có dáng người nhỏ nhắn. Bác Hoa phụ trách việc quét dọn lá cây ở sân trường em. Bác lúc nào cũng rất cẩn thận. Nhờ có bác Hoa mà sân trường em lúc nào cũng sạch đẹp. Bác Hoa rất thân thiện, bác rất quý học sinh chúng em. Mỗi khi chúng em chào bác, bác lại nở một nụ cười thật tươi. Em mong bác Hoa có thật nhiều sức khỏe để có thể làm tốt công việc của mình.</a:t>
            </a:r>
          </a:p>
        </p:txBody>
      </p:sp>
    </p:spTree>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339</Words>
  <Application>Microsoft Office PowerPoint</Application>
  <PresentationFormat>On-screen Show (4:3)</PresentationFormat>
  <Paragraphs>21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Tahoma</vt:lpstr>
      <vt:lpstr>Times New Roman</vt:lpstr>
      <vt:lpstr>Office Theme</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9</cp:revision>
  <dcterms:created xsi:type="dcterms:W3CDTF">2023-10-29T14:43:17Z</dcterms:created>
  <dcterms:modified xsi:type="dcterms:W3CDTF">2025-05-21T08:59:52Z</dcterms:modified>
</cp:coreProperties>
</file>