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1" r:id="rId2"/>
    <p:sldId id="296" r:id="rId3"/>
    <p:sldId id="297" r:id="rId4"/>
    <p:sldId id="298" r:id="rId5"/>
    <p:sldId id="299" r:id="rId6"/>
    <p:sldId id="300" r:id="rId7"/>
    <p:sldId id="301" r:id="rId8"/>
    <p:sldId id="302" r:id="rId9"/>
    <p:sldId id="303" r:id="rId10"/>
    <p:sldId id="304" r:id="rId11"/>
    <p:sldId id="305" r:id="rId12"/>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BEE97-5EC4-4AA8-B84B-9C146CA54AAB}" type="datetimeFigureOut">
              <a:rPr lang="en-GB" smtClean="0"/>
              <a:t>21/05/2025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A10D5-3098-41B6-82EE-EECD344A0FB6}" type="slidenum">
              <a:rPr lang="en-GB" smtClean="0"/>
              <a:t>‹#›</a:t>
            </a:fld>
            <a:endParaRPr lang="en-GB"/>
          </a:p>
        </p:txBody>
      </p:sp>
    </p:spTree>
    <p:extLst>
      <p:ext uri="{BB962C8B-B14F-4D97-AF65-F5344CB8AC3E}">
        <p14:creationId xmlns:p14="http://schemas.microsoft.com/office/powerpoint/2010/main" val="784433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2578196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5D21A079-F5B1-438B-8876-52A0FCA250BB}" type="datetimeFigureOut">
              <a:rPr lang="vi-VN" smtClean="0"/>
              <a:pPr/>
              <a:t>21/05/2025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C4EBFA6-239C-49B1-BBD0-741F8AD18908}"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D21A079-F5B1-438B-8876-52A0FCA250BB}" type="datetimeFigureOut">
              <a:rPr lang="vi-VN" smtClean="0"/>
              <a:pPr/>
              <a:t>21/05/2025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C4EBFA6-239C-49B1-BBD0-741F8AD18908}"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D21A079-F5B1-438B-8876-52A0FCA250BB}" type="datetimeFigureOut">
              <a:rPr lang="vi-VN" smtClean="0"/>
              <a:pPr/>
              <a:t>21/05/2025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C4EBFA6-239C-49B1-BBD0-741F8AD18908}" type="slidenum">
              <a:rPr lang="vi-VN" smtClean="0"/>
              <a:pPr/>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screen"/>
          <a:srcRect t="66000"/>
          <a:stretch>
            <a:fillRect/>
          </a:stretch>
        </p:blipFill>
        <p:spPr>
          <a:xfrm>
            <a:off x="0" y="4526280"/>
            <a:ext cx="9144000" cy="2331720"/>
          </a:xfrm>
          <a:prstGeom prst="rect">
            <a:avLst/>
          </a:prstGeom>
        </p:spPr>
      </p:pic>
      <p:pic>
        <p:nvPicPr>
          <p:cNvPr id="12" name="图片 11"/>
          <p:cNvPicPr>
            <a:picLocks noChangeAspect="1"/>
          </p:cNvPicPr>
          <p:nvPr userDrawn="1"/>
        </p:nvPicPr>
        <p:blipFill rotWithShape="1">
          <a:blip r:embed="rId3" cstate="screen">
            <a:alphaModFix amt="60000"/>
          </a:blip>
          <a:srcRect/>
          <a:stretch>
            <a:fillRect/>
          </a:stretch>
        </p:blipFill>
        <p:spPr>
          <a:xfrm>
            <a:off x="-3" y="-5270"/>
            <a:ext cx="1995926" cy="6858000"/>
          </a:xfrm>
          <a:prstGeom prst="rect">
            <a:avLst/>
          </a:prstGeom>
        </p:spPr>
      </p:pic>
      <p:pic>
        <p:nvPicPr>
          <p:cNvPr id="6" name="图片 5"/>
          <p:cNvPicPr>
            <a:picLocks noChangeAspect="1"/>
          </p:cNvPicPr>
          <p:nvPr userDrawn="1"/>
        </p:nvPicPr>
        <p:blipFill rotWithShape="1">
          <a:blip r:embed="rId4" cstate="screen">
            <a:alphaModFix amt="75000"/>
          </a:blip>
          <a:srcRect l="20131"/>
          <a:stretch>
            <a:fillRect/>
          </a:stretch>
        </p:blipFill>
        <p:spPr>
          <a:xfrm>
            <a:off x="2379415" y="0"/>
            <a:ext cx="6764585" cy="6858000"/>
          </a:xfrm>
          <a:prstGeom prst="rect">
            <a:avLst/>
          </a:prstGeom>
        </p:spPr>
      </p:pic>
      <p:sp>
        <p:nvSpPr>
          <p:cNvPr id="3" name="矩形 2"/>
          <p:cNvSpPr/>
          <p:nvPr userDrawn="1"/>
        </p:nvSpPr>
        <p:spPr>
          <a:xfrm>
            <a:off x="383491" y="540305"/>
            <a:ext cx="837701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p:cNvPicPr>
            <a:picLocks noChangeAspect="1"/>
          </p:cNvPicPr>
          <p:nvPr userDrawn="1"/>
        </p:nvPicPr>
        <p:blipFill rotWithShape="1">
          <a:blip r:embed="rId5" cstate="screen"/>
          <a:srcRect/>
          <a:stretch>
            <a:fillRect/>
          </a:stretch>
        </p:blipFill>
        <p:spPr>
          <a:xfrm>
            <a:off x="-43422" y="5508702"/>
            <a:ext cx="1198304" cy="1566626"/>
          </a:xfrm>
          <a:prstGeom prst="rect">
            <a:avLst/>
          </a:prstGeom>
        </p:spPr>
      </p:pic>
      <p:pic>
        <p:nvPicPr>
          <p:cNvPr id="22" name="图片 21"/>
          <p:cNvPicPr>
            <a:picLocks noChangeAspect="1"/>
          </p:cNvPicPr>
          <p:nvPr userDrawn="1"/>
        </p:nvPicPr>
        <p:blipFill rotWithShape="1">
          <a:blip r:embed="rId6" cstate="screen"/>
          <a:srcRect/>
          <a:stretch>
            <a:fillRect/>
          </a:stretch>
        </p:blipFill>
        <p:spPr>
          <a:xfrm>
            <a:off x="8095746" y="5508702"/>
            <a:ext cx="1064720" cy="1344028"/>
          </a:xfrm>
          <a:prstGeom prst="rect">
            <a:avLst/>
          </a:prstGeom>
        </p:spPr>
      </p:pic>
      <p:pic>
        <p:nvPicPr>
          <p:cNvPr id="23" name="图形 22" descr="森林场景"/>
          <p:cNvPicPr>
            <a:picLocks noChangeAspect="1"/>
          </p:cNvPicPr>
          <p:nvPr userDrawn="1"/>
        </p:nvPicPr>
        <p:blipFill>
          <a:blip r:embed="rId7" cstate="screen">
            <a:extLst>
              <a:ext uri="{96DAC541-7B7A-43D3-8B79-37D633B846F1}">
                <asvg:svgBlip xmlns="" xmlns:asvg="http://schemas.microsoft.com/office/drawing/2016/SVG/main" r:embed="rId8"/>
              </a:ext>
            </a:extLst>
          </a:blip>
          <a:stretch>
            <a:fillRect/>
          </a:stretch>
        </p:blipFill>
        <p:spPr>
          <a:xfrm>
            <a:off x="518532" y="767575"/>
            <a:ext cx="365202" cy="486936"/>
          </a:xfrm>
          <a:prstGeom prst="rect">
            <a:avLst/>
          </a:prstGeom>
        </p:spPr>
      </p:pic>
      <p:sp>
        <p:nvSpPr>
          <p:cNvPr id="24" name="文本框 12"/>
          <p:cNvSpPr txBox="1">
            <a:spLocks noChangeArrowheads="1"/>
          </p:cNvSpPr>
          <p:nvPr userDrawn="1"/>
        </p:nvSpPr>
        <p:spPr bwMode="auto">
          <a:xfrm>
            <a:off x="921141" y="728128"/>
            <a:ext cx="241145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r>
              <a:rPr lang="en-US" altLang="zh-CN" sz="3200" b="0" dirty="0">
                <a:solidFill>
                  <a:srgbClr val="217875"/>
                </a:solidFill>
                <a:latin typeface="+mj-ea"/>
                <a:ea typeface="+mj-ea"/>
                <a:cs typeface="Alibaba PuHuiTi" pitchFamily="18" charset="-122"/>
              </a:rPr>
              <a:t>Add title text</a:t>
            </a:r>
            <a:endParaRPr lang="zh-CN" altLang="en-US" sz="3200" b="0" dirty="0">
              <a:solidFill>
                <a:srgbClr val="217875"/>
              </a:solidFill>
              <a:latin typeface="+mj-ea"/>
              <a:ea typeface="+mj-ea"/>
              <a:cs typeface="Alibaba PuHuiTi" pitchFamily="18"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D21A079-F5B1-438B-8876-52A0FCA250BB}" type="datetimeFigureOut">
              <a:rPr lang="vi-VN" smtClean="0"/>
              <a:pPr/>
              <a:t>21/05/2025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C4EBFA6-239C-49B1-BBD0-741F8AD18908}"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21A079-F5B1-438B-8876-52A0FCA250BB}" type="datetimeFigureOut">
              <a:rPr lang="vi-VN" smtClean="0"/>
              <a:pPr/>
              <a:t>21/05/2025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C4EBFA6-239C-49B1-BBD0-741F8AD18908}"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5D21A079-F5B1-438B-8876-52A0FCA250BB}" type="datetimeFigureOut">
              <a:rPr lang="vi-VN" smtClean="0"/>
              <a:pPr/>
              <a:t>21/05/2025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C4EBFA6-239C-49B1-BBD0-741F8AD18908}"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5D21A079-F5B1-438B-8876-52A0FCA250BB}" type="datetimeFigureOut">
              <a:rPr lang="vi-VN" smtClean="0"/>
              <a:pPr/>
              <a:t>21/05/2025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C4EBFA6-239C-49B1-BBD0-741F8AD18908}"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5D21A079-F5B1-438B-8876-52A0FCA250BB}" type="datetimeFigureOut">
              <a:rPr lang="vi-VN" smtClean="0"/>
              <a:pPr/>
              <a:t>21/05/2025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C4EBFA6-239C-49B1-BBD0-741F8AD18908}"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1A079-F5B1-438B-8876-52A0FCA250BB}" type="datetimeFigureOut">
              <a:rPr lang="vi-VN" smtClean="0"/>
              <a:pPr/>
              <a:t>21/05/2025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C4EBFA6-239C-49B1-BBD0-741F8AD18908}"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21A079-F5B1-438B-8876-52A0FCA250BB}" type="datetimeFigureOut">
              <a:rPr lang="vi-VN" smtClean="0"/>
              <a:pPr/>
              <a:t>21/05/2025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C4EBFA6-239C-49B1-BBD0-741F8AD18908}"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21A079-F5B1-438B-8876-52A0FCA250BB}" type="datetimeFigureOut">
              <a:rPr lang="vi-VN" smtClean="0"/>
              <a:pPr/>
              <a:t>21/05/2025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C4EBFA6-239C-49B1-BBD0-741F8AD18908}"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1A079-F5B1-438B-8876-52A0FCA250BB}" type="datetimeFigureOut">
              <a:rPr lang="vi-VN" smtClean="0"/>
              <a:pPr/>
              <a:t>21/05/2025</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EBFA6-239C-49B1-BBD0-741F8AD18908}"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199" y="1943476"/>
            <a:ext cx="9189777" cy="1077218"/>
          </a:xfrm>
          <a:prstGeom prst="rect">
            <a:avLst/>
          </a:prstGeom>
          <a:noFill/>
        </p:spPr>
        <p:txBody>
          <a:bodyPr wrap="square">
            <a:spAutoFit/>
          </a:bodyPr>
          <a:lstStyle/>
          <a:p>
            <a:pPr algn="ctr" defTabSz="514337">
              <a:defRPr/>
            </a:pPr>
            <a:r>
              <a:rPr lang="en-US" sz="3200" b="1" dirty="0">
                <a:solidFill>
                  <a:srgbClr val="FF0000"/>
                </a:solidFill>
                <a:latin typeface="Times New Roman" panose="02020603050405020304" pitchFamily="18" charset="0"/>
                <a:cs typeface="Times New Roman" panose="02020603050405020304" pitchFamily="18" charset="0"/>
              </a:rPr>
              <a:t>CHÀO MỪNG </a:t>
            </a:r>
          </a:p>
          <a:p>
            <a:pPr algn="ctr" defTabSz="514337">
              <a:defRPr/>
            </a:pPr>
            <a:r>
              <a:rPr lang="en-US" sz="3200"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3200" b="1" dirty="0">
              <a:solidFill>
                <a:srgbClr val="FF0000"/>
              </a:solidFill>
              <a:latin typeface="+mj-lt"/>
              <a:cs typeface="Times New Roman" panose="02020603050405020304" pitchFamily="18" charset="0"/>
            </a:endParaRPr>
          </a:p>
        </p:txBody>
      </p:sp>
      <p:sp>
        <p:nvSpPr>
          <p:cNvPr id="6" name="TextBox 5"/>
          <p:cNvSpPr txBox="1"/>
          <p:nvPr/>
        </p:nvSpPr>
        <p:spPr>
          <a:xfrm>
            <a:off x="2752996" y="1141369"/>
            <a:ext cx="5303216" cy="415498"/>
          </a:xfrm>
          <a:prstGeom prst="rect">
            <a:avLst/>
          </a:prstGeom>
          <a:noFill/>
        </p:spPr>
        <p:txBody>
          <a:bodyPr wrap="square">
            <a:spAutoFit/>
          </a:bodyPr>
          <a:lstStyle/>
          <a:p>
            <a:pPr defTabSz="514337">
              <a:defRPr/>
            </a:pPr>
            <a:r>
              <a:rPr lang="en-US" sz="21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219202" y="3210075"/>
            <a:ext cx="6379889" cy="461665"/>
          </a:xfrm>
          <a:prstGeom prst="rect">
            <a:avLst/>
          </a:prstGeom>
          <a:noFill/>
        </p:spPr>
        <p:txBody>
          <a:bodyPr wrap="square">
            <a:spAutoFit/>
          </a:bodyPr>
          <a:lstStyle/>
          <a:p>
            <a:pPr algn="ctr" defTabSz="514337">
              <a:defRPr/>
            </a:pPr>
            <a:r>
              <a:rPr lang="en-US" sz="2400" b="1" dirty="0" err="1">
                <a:solidFill>
                  <a:srgbClr val="FF0000"/>
                </a:solidFill>
                <a:latin typeface="Times New Roman" panose="02020603050405020304" pitchFamily="18" charset="0"/>
                <a:cs typeface="Times New Roman" panose="02020603050405020304" pitchFamily="18" charset="0"/>
              </a:rPr>
              <a:t>Môn</a:t>
            </a:r>
            <a:r>
              <a:rPr lang="en-US" sz="2400" b="1">
                <a:solidFill>
                  <a:srgbClr val="FF0000"/>
                </a:solidFill>
                <a:latin typeface="Times New Roman" panose="02020603050405020304" pitchFamily="18" charset="0"/>
                <a:cs typeface="Times New Roman" panose="02020603050405020304" pitchFamily="18" charset="0"/>
              </a:rPr>
              <a:t>: Tiếng Việt - </a:t>
            </a:r>
            <a:r>
              <a:rPr lang="en-US" sz="2400" b="1" err="1">
                <a:solidFill>
                  <a:srgbClr val="FF0000"/>
                </a:solidFill>
                <a:latin typeface="Times New Roman" panose="02020603050405020304" pitchFamily="18" charset="0"/>
                <a:cs typeface="Times New Roman" panose="02020603050405020304" pitchFamily="18" charset="0"/>
              </a:rPr>
              <a:t>Lớp</a:t>
            </a:r>
            <a:r>
              <a:rPr lang="en-US" sz="2400" b="1">
                <a:solidFill>
                  <a:srgbClr val="FF0000"/>
                </a:solidFill>
                <a:latin typeface="Times New Roman" panose="02020603050405020304" pitchFamily="18" charset="0"/>
                <a:cs typeface="Times New Roman" panose="02020603050405020304" pitchFamily="18" charset="0"/>
              </a:rPr>
              <a:t> 3</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123286"/>
            <a:ext cx="9147651" cy="1017677"/>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56" y="4940150"/>
            <a:ext cx="3246578" cy="1017677"/>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5381" y="3239246"/>
            <a:ext cx="1854447" cy="2718581"/>
          </a:xfrm>
          <a:prstGeom prst="rect">
            <a:avLst/>
          </a:prstGeom>
        </p:spPr>
      </p:pic>
      <p:sp>
        <p:nvSpPr>
          <p:cNvPr id="12" name="TextBox 11"/>
          <p:cNvSpPr txBox="1"/>
          <p:nvPr/>
        </p:nvSpPr>
        <p:spPr>
          <a:xfrm>
            <a:off x="1328745" y="4103630"/>
            <a:ext cx="6379889" cy="461665"/>
          </a:xfrm>
          <a:prstGeom prst="rect">
            <a:avLst/>
          </a:prstGeom>
          <a:noFill/>
        </p:spPr>
        <p:txBody>
          <a:bodyPr wrap="square">
            <a:spAutoFit/>
          </a:bodyPr>
          <a:lstStyle/>
          <a:p>
            <a:pPr algn="ctr" defTabSz="514337">
              <a:defRPr/>
            </a:pPr>
            <a:r>
              <a:rPr lang="en-US" sz="2400" b="1" dirty="0" err="1">
                <a:solidFill>
                  <a:srgbClr val="FF0000"/>
                </a:solidFill>
                <a:latin typeface="Times New Roman" panose="02020603050405020304" pitchFamily="18" charset="0"/>
                <a:cs typeface="Times New Roman" panose="02020603050405020304" pitchFamily="18" charset="0"/>
              </a:rPr>
              <a:t>Giáo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viên</a:t>
            </a:r>
            <a:r>
              <a:rPr lang="en-US" sz="2400" b="1">
                <a:solidFill>
                  <a:srgbClr val="FF0000"/>
                </a:solidFill>
                <a:latin typeface="Times New Roman" panose="02020603050405020304" pitchFamily="18" charset="0"/>
                <a:cs typeface="Times New Roman" panose="02020603050405020304" pitchFamily="18" charset="0"/>
              </a:rPr>
              <a:t>: Phạm Thị Mai Hưng</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7646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013" y="281793"/>
            <a:ext cx="5321142" cy="523220"/>
          </a:xfrm>
          <a:prstGeom prst="rect">
            <a:avLst/>
          </a:prstGeom>
          <a:solidFill>
            <a:srgbClr val="FFFF00"/>
          </a:solidFill>
        </p:spPr>
        <p:txBody>
          <a:bodyPr wrap="square">
            <a:spAutoFit/>
          </a:bodyPr>
          <a:lstStyle/>
          <a:p>
            <a:r>
              <a:rPr lang="vi-VN" sz="2800" b="1" i="0">
                <a:solidFill>
                  <a:srgbClr val="002060"/>
                </a:solidFill>
                <a:effectLst/>
                <a:latin typeface="Nunito Black" pitchFamily="2" charset="0"/>
              </a:rPr>
              <a:t>d. Xếp các từ ngữ dưới đây vào 2 nhóm:</a:t>
            </a:r>
            <a:endParaRPr lang="en-US" sz="2800" b="1">
              <a:solidFill>
                <a:srgbClr val="002060"/>
              </a:solidFill>
              <a:latin typeface="Nunito Black" pitchFamily="2" charset="0"/>
            </a:endParaRPr>
          </a:p>
        </p:txBody>
      </p:sp>
      <p:pic>
        <p:nvPicPr>
          <p:cNvPr id="7" name="Picture 6"/>
          <p:cNvPicPr>
            <a:picLocks noChangeAspect="1"/>
          </p:cNvPicPr>
          <p:nvPr/>
        </p:nvPicPr>
        <p:blipFill rotWithShape="1">
          <a:blip r:embed="rId2"/>
          <a:srcRect l="16883" t="-1" r="64541" b="50378"/>
          <a:stretch>
            <a:fillRect/>
          </a:stretch>
        </p:blipFill>
        <p:spPr>
          <a:xfrm>
            <a:off x="1695241" y="805014"/>
            <a:ext cx="1052349" cy="1035105"/>
          </a:xfrm>
          <a:prstGeom prst="rect">
            <a:avLst/>
          </a:prstGeom>
        </p:spPr>
      </p:pic>
      <p:pic>
        <p:nvPicPr>
          <p:cNvPr id="9" name="Picture 8"/>
          <p:cNvPicPr>
            <a:picLocks noChangeAspect="1"/>
          </p:cNvPicPr>
          <p:nvPr/>
        </p:nvPicPr>
        <p:blipFill rotWithShape="1">
          <a:blip r:embed="rId3"/>
          <a:srcRect t="43576" r="74142"/>
          <a:stretch>
            <a:fillRect/>
          </a:stretch>
        </p:blipFill>
        <p:spPr>
          <a:xfrm>
            <a:off x="252916" y="1004572"/>
            <a:ext cx="1464839" cy="1176994"/>
          </a:xfrm>
          <a:prstGeom prst="rect">
            <a:avLst/>
          </a:prstGeom>
        </p:spPr>
      </p:pic>
      <p:pic>
        <p:nvPicPr>
          <p:cNvPr id="11" name="Picture 10"/>
          <p:cNvPicPr>
            <a:picLocks noChangeAspect="1"/>
          </p:cNvPicPr>
          <p:nvPr/>
        </p:nvPicPr>
        <p:blipFill rotWithShape="1">
          <a:blip r:embed="rId2"/>
          <a:srcRect l="30032" t="59448" r="54314"/>
          <a:stretch>
            <a:fillRect/>
          </a:stretch>
        </p:blipFill>
        <p:spPr>
          <a:xfrm>
            <a:off x="2845577" y="994200"/>
            <a:ext cx="886810" cy="845918"/>
          </a:xfrm>
          <a:prstGeom prst="rect">
            <a:avLst/>
          </a:prstGeom>
        </p:spPr>
      </p:pic>
      <p:pic>
        <p:nvPicPr>
          <p:cNvPr id="13" name="Picture 12"/>
          <p:cNvPicPr>
            <a:picLocks noChangeAspect="1"/>
          </p:cNvPicPr>
          <p:nvPr/>
        </p:nvPicPr>
        <p:blipFill rotWithShape="1">
          <a:blip r:embed="rId3"/>
          <a:srcRect l="35459" r="40329" b="43576"/>
          <a:stretch>
            <a:fillRect/>
          </a:stretch>
        </p:blipFill>
        <p:spPr>
          <a:xfrm>
            <a:off x="4816346" y="805014"/>
            <a:ext cx="1371601" cy="1176995"/>
          </a:xfrm>
          <a:prstGeom prst="cloud">
            <a:avLst/>
          </a:prstGeom>
        </p:spPr>
      </p:pic>
      <p:pic>
        <p:nvPicPr>
          <p:cNvPr id="15" name="Picture 14"/>
          <p:cNvPicPr>
            <a:picLocks noChangeAspect="1"/>
          </p:cNvPicPr>
          <p:nvPr/>
        </p:nvPicPr>
        <p:blipFill rotWithShape="1">
          <a:blip r:embed="rId2"/>
          <a:srcRect l="51662" t="43576" r="24251"/>
          <a:stretch>
            <a:fillRect/>
          </a:stretch>
        </p:blipFill>
        <p:spPr>
          <a:xfrm>
            <a:off x="6105785" y="828662"/>
            <a:ext cx="1361089" cy="1176995"/>
          </a:xfrm>
          <a:prstGeom prst="rect">
            <a:avLst/>
          </a:prstGeom>
          <a:ln>
            <a:noFill/>
          </a:ln>
          <a:effectLst>
            <a:softEdge rad="112500"/>
          </a:effectLst>
        </p:spPr>
      </p:pic>
      <p:pic>
        <p:nvPicPr>
          <p:cNvPr id="17" name="Picture 16"/>
          <p:cNvPicPr>
            <a:picLocks noChangeAspect="1"/>
          </p:cNvPicPr>
          <p:nvPr/>
        </p:nvPicPr>
        <p:blipFill rotWithShape="1">
          <a:blip r:embed="rId2"/>
          <a:srcRect l="66350" r="9856" b="43576"/>
          <a:stretch>
            <a:fillRect/>
          </a:stretch>
        </p:blipFill>
        <p:spPr>
          <a:xfrm>
            <a:off x="7271691" y="1004573"/>
            <a:ext cx="1347952" cy="1176995"/>
          </a:xfrm>
          <a:prstGeom prst="rect">
            <a:avLst/>
          </a:prstGeom>
        </p:spPr>
      </p:pic>
      <p:pic>
        <p:nvPicPr>
          <p:cNvPr id="19" name="Picture 18"/>
          <p:cNvPicPr>
            <a:picLocks noChangeAspect="1"/>
          </p:cNvPicPr>
          <p:nvPr/>
        </p:nvPicPr>
        <p:blipFill rotWithShape="1">
          <a:blip r:embed="rId2"/>
          <a:srcRect l="82422" t="52741"/>
          <a:stretch>
            <a:fillRect/>
          </a:stretch>
        </p:blipFill>
        <p:spPr>
          <a:xfrm>
            <a:off x="4026226" y="924248"/>
            <a:ext cx="995814" cy="985822"/>
          </a:xfrm>
          <a:prstGeom prst="cloud">
            <a:avLst/>
          </a:prstGeom>
        </p:spPr>
      </p:pic>
      <p:sp>
        <p:nvSpPr>
          <p:cNvPr id="20" name="TextBox 19"/>
          <p:cNvSpPr txBox="1"/>
          <p:nvPr/>
        </p:nvSpPr>
        <p:spPr>
          <a:xfrm>
            <a:off x="1151368" y="2428297"/>
            <a:ext cx="3420632" cy="1341656"/>
          </a:xfrm>
          <a:prstGeom prst="ellipse">
            <a:avLst/>
          </a:prstGeom>
          <a:solidFill>
            <a:srgbClr val="FFCCCC"/>
          </a:solidFill>
          <a:ln>
            <a:solidFill>
              <a:srgbClr val="00B050"/>
            </a:solidFill>
          </a:ln>
        </p:spPr>
        <p:txBody>
          <a:bodyPr wrap="square" rtlCol="0">
            <a:spAutoFit/>
          </a:bodyP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Từ chỉ sự vật</a:t>
            </a:r>
          </a:p>
        </p:txBody>
      </p:sp>
      <p:sp>
        <p:nvSpPr>
          <p:cNvPr id="21" name="TextBox 20"/>
          <p:cNvSpPr txBox="1"/>
          <p:nvPr/>
        </p:nvSpPr>
        <p:spPr>
          <a:xfrm>
            <a:off x="5321526" y="2505229"/>
            <a:ext cx="3420632" cy="1341656"/>
          </a:xfrm>
          <a:prstGeom prst="ellipse">
            <a:avLst/>
          </a:prstGeom>
          <a:solidFill>
            <a:srgbClr val="FFCCCC"/>
          </a:solidFill>
          <a:ln>
            <a:solidFill>
              <a:srgbClr val="00B050"/>
            </a:solidFill>
          </a:ln>
        </p:spPr>
        <p:txBody>
          <a:bodyPr wrap="square" rtlCol="0">
            <a:spAutoFit/>
          </a:bodyP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Từ chỉ hoạt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29167E-6 4.07407E-6 L 0.00755 0.32662 " pathEditMode="relative" rAng="0" ptsTypes="AA">
                                      <p:cBhvr>
                                        <p:cTn id="16" dur="2000" fill="hold"/>
                                        <p:tgtEl>
                                          <p:spTgt spid="9"/>
                                        </p:tgtEl>
                                        <p:attrNameLst>
                                          <p:attrName>ppt_x</p:attrName>
                                          <p:attrName>ppt_y</p:attrName>
                                        </p:attrNameLst>
                                      </p:cBhvr>
                                      <p:rCtr x="378" y="16319"/>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06953 -0.05046 L -0.35416 0.33333 " pathEditMode="relative" rAng="0" ptsTypes="AA">
                                      <p:cBhvr>
                                        <p:cTn id="20" dur="2000" fill="hold"/>
                                        <p:tgtEl>
                                          <p:spTgt spid="13"/>
                                        </p:tgtEl>
                                        <p:attrNameLst>
                                          <p:attrName>ppt_x</p:attrName>
                                          <p:attrName>ppt_y</p:attrName>
                                        </p:attrNameLst>
                                      </p:cBhvr>
                                      <p:rCtr x="-14232" y="19190"/>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00977 -0.03843 L -0.4263 0.3456 " pathEditMode="relative" rAng="0" ptsTypes="AA">
                                      <p:cBhvr>
                                        <p:cTn id="24" dur="2000" fill="hold"/>
                                        <p:tgtEl>
                                          <p:spTgt spid="17"/>
                                        </p:tgtEl>
                                        <p:attrNameLst>
                                          <p:attrName>ppt_x</p:attrName>
                                          <p:attrName>ppt_y</p:attrName>
                                        </p:attrNameLst>
                                      </p:cBhvr>
                                      <p:rCtr x="-21810" y="19190"/>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0.11797 -0.01273 L -0.39649 0.47107 " pathEditMode="relative" rAng="0" ptsTypes="AA">
                                      <p:cBhvr>
                                        <p:cTn id="28" dur="2000" fill="hold"/>
                                        <p:tgtEl>
                                          <p:spTgt spid="15"/>
                                        </p:tgtEl>
                                        <p:attrNameLst>
                                          <p:attrName>ppt_x</p:attrName>
                                          <p:attrName>ppt_y</p:attrName>
                                        </p:attrNameLst>
                                      </p:cBhvr>
                                      <p:rCtr x="-25729" y="24190"/>
                                    </p:animMotion>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0.18437 -0.18101 L 0.45573 0.37338 " pathEditMode="relative" rAng="0" ptsTypes="AA">
                                      <p:cBhvr>
                                        <p:cTn id="32" dur="2000" fill="hold"/>
                                        <p:tgtEl>
                                          <p:spTgt spid="7"/>
                                        </p:tgtEl>
                                        <p:attrNameLst>
                                          <p:attrName>ppt_x</p:attrName>
                                          <p:attrName>ppt_y</p:attrName>
                                        </p:attrNameLst>
                                      </p:cBhvr>
                                      <p:rCtr x="13568" y="27708"/>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0.33867 -0.21875 L 0.55039 0.36273 " pathEditMode="relative" rAng="0" ptsTypes="AA">
                                      <p:cBhvr>
                                        <p:cTn id="36" dur="2000" fill="hold"/>
                                        <p:tgtEl>
                                          <p:spTgt spid="11"/>
                                        </p:tgtEl>
                                        <p:attrNameLst>
                                          <p:attrName>ppt_x</p:attrName>
                                          <p:attrName>ppt_y</p:attrName>
                                        </p:attrNameLst>
                                      </p:cBhvr>
                                      <p:rCtr x="10586" y="29074"/>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0.08151 -0.06157 L 0.3319 0.43033 " pathEditMode="relative" rAng="0" ptsTypes="AA">
                                      <p:cBhvr>
                                        <p:cTn id="40" dur="2000" fill="hold"/>
                                        <p:tgtEl>
                                          <p:spTgt spid="19"/>
                                        </p:tgtEl>
                                        <p:attrNameLst>
                                          <p:attrName>ppt_x</p:attrName>
                                          <p:attrName>ppt_y</p:attrName>
                                        </p:attrNameLst>
                                      </p:cBhvr>
                                      <p:rCtr x="12513" y="245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6063" y="290488"/>
            <a:ext cx="8104646" cy="1384995"/>
          </a:xfrm>
          <a:prstGeom prst="rect">
            <a:avLst/>
          </a:prstGeom>
          <a:noFill/>
        </p:spPr>
        <p:txBody>
          <a:bodyPr wrap="square">
            <a:spAutoFit/>
          </a:bodyPr>
          <a:lstStyle/>
          <a:p>
            <a:pPr algn="just"/>
            <a:r>
              <a:rPr lang="vi-VN" sz="2800" b="1" i="0">
                <a:solidFill>
                  <a:srgbClr val="FF0000"/>
                </a:solidFill>
                <a:effectLst/>
                <a:latin typeface="Nunito Black" pitchFamily="2" charset="0"/>
              </a:rPr>
              <a:t>e. Điền dấu câu thích hợp vào ô trống.</a:t>
            </a:r>
          </a:p>
          <a:p>
            <a:pPr algn="just"/>
            <a:r>
              <a:rPr lang="en-US" sz="2800" b="1">
                <a:solidFill>
                  <a:srgbClr val="002060"/>
                </a:solidFill>
                <a:latin typeface="OpenSans"/>
              </a:rPr>
              <a:t>	</a:t>
            </a:r>
            <a:r>
              <a:rPr lang="vi-VN" sz="2800" b="1" i="0">
                <a:solidFill>
                  <a:srgbClr val="002060"/>
                </a:solidFill>
                <a:effectLst/>
                <a:latin typeface="Nunito Black" pitchFamily="2" charset="0"/>
              </a:rPr>
              <a:t>Bức tranh của bạn nhỏ có nhiều cảnh vật</a:t>
            </a:r>
            <a:r>
              <a:rPr lang="en-US" sz="2800" b="1" i="0">
                <a:solidFill>
                  <a:srgbClr val="002060"/>
                </a:solidFill>
                <a:effectLst/>
                <a:latin typeface="Nunito Black" pitchFamily="2" charset="0"/>
              </a:rPr>
              <a:t>  </a:t>
            </a:r>
            <a:r>
              <a:rPr lang="vi-VN" sz="2800" b="1" i="0">
                <a:solidFill>
                  <a:srgbClr val="002060"/>
                </a:solidFill>
                <a:effectLst/>
                <a:latin typeface="Nunito Black" pitchFamily="2" charset="0"/>
              </a:rPr>
              <a:t>□ </a:t>
            </a:r>
            <a:r>
              <a:rPr lang="en-US" sz="2800" b="1" i="0">
                <a:solidFill>
                  <a:srgbClr val="002060"/>
                </a:solidFill>
                <a:effectLst/>
                <a:latin typeface="Nunito Black" pitchFamily="2" charset="0"/>
              </a:rPr>
              <a:t> </a:t>
            </a:r>
            <a:r>
              <a:rPr lang="vi-VN" sz="2800" b="1" i="0">
                <a:solidFill>
                  <a:srgbClr val="002060"/>
                </a:solidFill>
                <a:effectLst/>
                <a:latin typeface="Nunito Black" pitchFamily="2" charset="0"/>
              </a:rPr>
              <a:t>làng xóm</a:t>
            </a:r>
            <a:r>
              <a:rPr lang="en-US" sz="2800" b="1" i="0">
                <a:solidFill>
                  <a:srgbClr val="002060"/>
                </a:solidFill>
                <a:effectLst/>
                <a:latin typeface="Nunito Black" pitchFamily="2" charset="0"/>
              </a:rPr>
              <a:t>  </a:t>
            </a:r>
            <a:r>
              <a:rPr lang="vi-VN" sz="2800" b="1" i="0">
                <a:solidFill>
                  <a:srgbClr val="002060"/>
                </a:solidFill>
                <a:effectLst/>
                <a:latin typeface="Nunito Black" pitchFamily="2" charset="0"/>
              </a:rPr>
              <a:t>□ </a:t>
            </a:r>
            <a:endParaRPr lang="en-US" sz="2800" b="1" i="0">
              <a:solidFill>
                <a:srgbClr val="002060"/>
              </a:solidFill>
              <a:effectLst/>
              <a:latin typeface="Nunito Black" pitchFamily="2" charset="0"/>
            </a:endParaRPr>
          </a:p>
          <a:p>
            <a:pPr algn="just"/>
            <a:r>
              <a:rPr lang="vi-VN" sz="2800" b="1" i="0">
                <a:solidFill>
                  <a:srgbClr val="002060"/>
                </a:solidFill>
                <a:effectLst/>
                <a:latin typeface="Nunito Black" pitchFamily="2" charset="0"/>
              </a:rPr>
              <a:t>sông máng</a:t>
            </a:r>
            <a:r>
              <a:rPr lang="en-US" sz="2800" b="1" i="0">
                <a:solidFill>
                  <a:srgbClr val="002060"/>
                </a:solidFill>
                <a:effectLst/>
                <a:latin typeface="Nunito Black" pitchFamily="2" charset="0"/>
              </a:rPr>
              <a:t> </a:t>
            </a:r>
            <a:r>
              <a:rPr lang="vi-VN" sz="2800" b="1" i="0">
                <a:solidFill>
                  <a:srgbClr val="002060"/>
                </a:solidFill>
                <a:effectLst/>
                <a:latin typeface="Nunito Black" pitchFamily="2" charset="0"/>
              </a:rPr>
              <a:t>□</a:t>
            </a:r>
            <a:r>
              <a:rPr lang="en-US" sz="2800" b="1" i="0">
                <a:solidFill>
                  <a:srgbClr val="002060"/>
                </a:solidFill>
                <a:effectLst/>
                <a:latin typeface="Nunito Black" pitchFamily="2" charset="0"/>
              </a:rPr>
              <a:t> </a:t>
            </a:r>
            <a:r>
              <a:rPr lang="vi-VN" sz="2800" b="1" i="0">
                <a:solidFill>
                  <a:srgbClr val="002060"/>
                </a:solidFill>
                <a:effectLst/>
                <a:latin typeface="Nunito Black" pitchFamily="2" charset="0"/>
              </a:rPr>
              <a:t> trường học</a:t>
            </a:r>
            <a:r>
              <a:rPr lang="en-US" sz="2800" b="1" i="0">
                <a:solidFill>
                  <a:srgbClr val="002060"/>
                </a:solidFill>
                <a:effectLst/>
                <a:latin typeface="Nunito Black" pitchFamily="2" charset="0"/>
              </a:rPr>
              <a:t>  </a:t>
            </a:r>
            <a:r>
              <a:rPr lang="vi-VN" sz="2800" b="1" i="0">
                <a:solidFill>
                  <a:srgbClr val="002060"/>
                </a:solidFill>
                <a:effectLst/>
                <a:latin typeface="Nunito Black" pitchFamily="2" charset="0"/>
              </a:rPr>
              <a:t>□ </a:t>
            </a:r>
            <a:r>
              <a:rPr lang="en-US" sz="2800" b="1" i="0">
                <a:solidFill>
                  <a:srgbClr val="002060"/>
                </a:solidFill>
                <a:effectLst/>
                <a:latin typeface="Nunito Black" pitchFamily="2" charset="0"/>
              </a:rPr>
              <a:t> </a:t>
            </a:r>
            <a:r>
              <a:rPr lang="vi-VN" sz="2800" b="1" i="0">
                <a:solidFill>
                  <a:srgbClr val="002060"/>
                </a:solidFill>
                <a:effectLst/>
                <a:latin typeface="Nunito Black" pitchFamily="2" charset="0"/>
              </a:rPr>
              <a:t>trời mây,…</a:t>
            </a:r>
          </a:p>
        </p:txBody>
      </p:sp>
      <p:sp>
        <p:nvSpPr>
          <p:cNvPr id="9" name="TextBox 8"/>
          <p:cNvSpPr txBox="1"/>
          <p:nvPr/>
        </p:nvSpPr>
        <p:spPr>
          <a:xfrm>
            <a:off x="8009882" y="564685"/>
            <a:ext cx="325464" cy="563701"/>
          </a:xfrm>
          <a:prstGeom prst="roundRect">
            <a:avLst/>
          </a:prstGeom>
          <a:solidFill>
            <a:srgbClr val="FFCCCC"/>
          </a:solidFill>
        </p:spPr>
        <p:txBody>
          <a:bodyPr wrap="square" rtlCol="0">
            <a:spAutoFit/>
          </a:bodyPr>
          <a:lstStyle/>
          <a:p>
            <a:r>
              <a:rPr lang="en-US" sz="2800" b="1">
                <a:solidFill>
                  <a:srgbClr val="FF0000"/>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0" name="TextBox 9"/>
          <p:cNvSpPr txBox="1"/>
          <p:nvPr/>
        </p:nvSpPr>
        <p:spPr>
          <a:xfrm>
            <a:off x="1791992" y="1128386"/>
            <a:ext cx="325464" cy="563701"/>
          </a:xfrm>
          <a:prstGeom prst="roundRect">
            <a:avLst/>
          </a:prstGeom>
          <a:solidFill>
            <a:srgbClr val="FFCCCC"/>
          </a:solidFill>
        </p:spPr>
        <p:txBody>
          <a:bodyPr wrap="square" rtlCol="0">
            <a:spAutoFit/>
          </a:bodyPr>
          <a:lstStyle/>
          <a:p>
            <a:r>
              <a:rPr lang="en-US" sz="2800" b="1">
                <a:solidFill>
                  <a:srgbClr val="FF0000"/>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1" name="TextBox 10"/>
          <p:cNvSpPr txBox="1"/>
          <p:nvPr/>
        </p:nvSpPr>
        <p:spPr>
          <a:xfrm>
            <a:off x="3681617" y="1111782"/>
            <a:ext cx="325464" cy="563701"/>
          </a:xfrm>
          <a:prstGeom prst="roundRect">
            <a:avLst/>
          </a:prstGeom>
          <a:solidFill>
            <a:srgbClr val="FFCCCC"/>
          </a:solidFill>
        </p:spPr>
        <p:txBody>
          <a:bodyPr wrap="square" rtlCol="0">
            <a:spAutoFit/>
          </a:bodyPr>
          <a:lstStyle/>
          <a:p>
            <a:r>
              <a:rPr lang="en-US" sz="2800" b="1">
                <a:solidFill>
                  <a:srgbClr val="FF0000"/>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2" name="TextBox 11"/>
          <p:cNvSpPr txBox="1"/>
          <p:nvPr/>
        </p:nvSpPr>
        <p:spPr>
          <a:xfrm>
            <a:off x="6331221" y="564685"/>
            <a:ext cx="325464" cy="563701"/>
          </a:xfrm>
          <a:prstGeom prst="roundRect">
            <a:avLst/>
          </a:prstGeom>
          <a:solidFill>
            <a:srgbClr val="FFCCCC"/>
          </a:solidFill>
        </p:spPr>
        <p:txBody>
          <a:bodyPr wrap="square" rtlCol="0">
            <a:spAutoFit/>
          </a:bodyPr>
          <a:lstStyle/>
          <a:p>
            <a:r>
              <a:rPr lang="en-US" sz="2800" b="1">
                <a:solidFill>
                  <a:srgbClr val="FF0000"/>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1026" name="Picture 2" descr="Huyền tích về ma cây g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470" y="1827745"/>
            <a:ext cx="4615961" cy="46236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60" name="Rectangle 2059"/>
          <p:cNvSpPr>
            <a:spLocks noGrp="1" noRot="1" noChangeAspect="1" noMove="1" noResize="1" noEditPoints="1" noAdjustHandles="1" noChangeArrowheads="1" noChangeShapeType="1" noTextEdit="1"/>
          </p:cNvSpPr>
          <p:nvPr/>
        </p:nvSpPr>
        <p:spPr>
          <a:xfrm>
            <a:off x="229"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eiryo" panose="020B0604030504040204" charset="-128"/>
              <a:ea typeface="+mn-ea"/>
              <a:cs typeface="+mn-cs"/>
            </a:endParaRPr>
          </a:p>
        </p:txBody>
      </p:sp>
      <p:sp>
        <p:nvSpPr>
          <p:cNvPr id="2062" name="Freeform: Shape 2061"/>
          <p:cNvSpPr>
            <a:spLocks noGrp="1" noRot="1" noChangeAspect="1" noMove="1" noResize="1" noEditPoints="1" noAdjustHandles="1" noChangeArrowheads="1" noChangeShapeType="1" noTextEdit="1"/>
          </p:cNvSpPr>
          <p:nvPr/>
        </p:nvSpPr>
        <p:spPr>
          <a:xfrm flipH="1">
            <a:off x="811033" y="1386250"/>
            <a:ext cx="3449090"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icrosoft YaHei" panose="020B0503020204020204" charset="-122"/>
              <a:cs typeface="+mn-cs"/>
            </a:endParaRPr>
          </a:p>
        </p:txBody>
      </p:sp>
      <p:sp>
        <p:nvSpPr>
          <p:cNvPr id="2064" name="Freeform: Shape 2063"/>
          <p:cNvSpPr>
            <a:spLocks noGrp="1" noRot="1" noChangeAspect="1" noMove="1" noResize="1" noEditPoints="1" noAdjustHandles="1" noChangeArrowheads="1" noChangeShapeType="1" noTextEdit="1"/>
          </p:cNvSpPr>
          <p:nvPr/>
        </p:nvSpPr>
        <p:spPr>
          <a:xfrm flipH="1">
            <a:off x="884680" y="1494845"/>
            <a:ext cx="3265945"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white"/>
              </a:solidFill>
              <a:effectLst/>
              <a:uLnTx/>
              <a:uFillTx/>
              <a:latin typeface="Meiryo" panose="020B0604030504040204" charset="-128"/>
              <a:cs typeface="+mn-cs"/>
            </a:endParaRPr>
          </a:p>
        </p:txBody>
      </p:sp>
      <p:sp>
        <p:nvSpPr>
          <p:cNvPr id="2066" name="Freeform: Shape 2065"/>
          <p:cNvSpPr>
            <a:spLocks noGrp="1" noRot="1" noChangeAspect="1" noMove="1" noResize="1" noEditPoints="1" noAdjustHandles="1" noChangeArrowheads="1" noChangeShapeType="1" noTextEdit="1"/>
          </p:cNvSpPr>
          <p:nvPr/>
        </p:nvSpPr>
        <p:spPr>
          <a:xfrm rot="21300000" flipH="1">
            <a:off x="740418" y="1122043"/>
            <a:ext cx="3681099"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icrosoft YaHei" panose="020B0503020204020204" charset="-122"/>
              <a:cs typeface="+mn-cs"/>
            </a:endParaRPr>
          </a:p>
        </p:txBody>
      </p:sp>
      <p:sp>
        <p:nvSpPr>
          <p:cNvPr id="4" name="TextBox 3"/>
          <p:cNvSpPr txBox="1"/>
          <p:nvPr/>
        </p:nvSpPr>
        <p:spPr>
          <a:xfrm>
            <a:off x="596619" y="1954379"/>
            <a:ext cx="3897293" cy="204271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defRPr/>
            </a:pPr>
            <a:r>
              <a:rPr kumimoji="0" lang="en-US" sz="6600" b="0" i="0" u="none" strike="noStrike" kern="1200" cap="none" spc="0" normalizeH="0" baseline="0" noProof="0" err="1">
                <a:ln>
                  <a:noFill/>
                </a:ln>
                <a:solidFill>
                  <a:srgbClr val="FF0000"/>
                </a:solidFill>
                <a:effectLst/>
                <a:uLnTx/>
                <a:uFillTx/>
                <a:latin typeface="Times New Roman" panose="02020603050405020304" pitchFamily="18" charset="0"/>
                <a:ea typeface="+mj-ea"/>
                <a:cs typeface="Times New Roman" panose="02020603050405020304" pitchFamily="18" charset="0"/>
              </a:rPr>
              <a:t>Tiết</a:t>
            </a:r>
            <a:r>
              <a:rPr kumimoji="0" lang="en-US" sz="6600" b="0" i="0" u="none" strike="noStrike" kern="1200" cap="none" spc="0" normalizeH="0" baseline="0" noProof="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6600" b="0" i="0" u="none" strike="noStrike" kern="1200" cap="none" spc="0" normalizeH="0" baseline="0" noProof="0" smtClean="0">
                <a:ln>
                  <a:noFill/>
                </a:ln>
                <a:solidFill>
                  <a:srgbClr val="FF0000"/>
                </a:solidFill>
                <a:effectLst/>
                <a:uLnTx/>
                <a:uFillTx/>
                <a:latin typeface="Times New Roman" panose="02020603050405020304" pitchFamily="18" charset="0"/>
                <a:ea typeface="+mj-ea"/>
                <a:cs typeface="Times New Roman" panose="02020603050405020304" pitchFamily="18" charset="0"/>
              </a:rPr>
              <a:t>7 </a:t>
            </a:r>
            <a:r>
              <a:rPr kumimoji="0" lang="en-US" sz="6600" b="0" i="0" u="none" strike="noStrike" kern="1200" cap="none" spc="0" normalizeH="0" baseline="0" noProof="0" smtClean="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6600" b="0" i="0" u="none" strike="noStrike" kern="1200" cap="none" spc="0" normalizeH="0" baseline="0" noProof="0" smtClean="0">
                <a:ln>
                  <a:noFill/>
                </a:ln>
                <a:solidFill>
                  <a:srgbClr val="FF0000"/>
                </a:solidFill>
                <a:effectLst/>
                <a:uLnTx/>
                <a:uFillTx/>
                <a:latin typeface="Times New Roman" panose="02020603050405020304" pitchFamily="18" charset="0"/>
                <a:ea typeface="+mj-ea"/>
                <a:cs typeface="Times New Roman" panose="02020603050405020304" pitchFamily="18" charset="0"/>
              </a:rPr>
              <a:t>8</a:t>
            </a:r>
            <a:endPar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grpSp>
        <p:nvGrpSpPr>
          <p:cNvPr id="2" name="Group 2067"/>
          <p:cNvGrpSpPr>
            <a:grpSpLocks noGrp="1" noUngrp="1" noRot="1" noChangeAspect="1" noMove="1" noResize="1"/>
          </p:cNvGrpSpPr>
          <p:nvPr/>
        </p:nvGrpSpPr>
        <p:grpSpPr>
          <a:xfrm>
            <a:off x="4887227" y="1122044"/>
            <a:ext cx="3681099" cy="4613915"/>
            <a:chOff x="6516303" y="1122043"/>
            <a:chExt cx="4908132" cy="4613915"/>
          </a:xfrm>
        </p:grpSpPr>
        <p:sp>
          <p:nvSpPr>
            <p:cNvPr id="2069" name="Freeform: Shape 2068"/>
            <p:cNvSpPr/>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icrosoft YaHei" panose="020B0503020204020204" charset="-122"/>
                <a:cs typeface="+mn-cs"/>
              </a:endParaRPr>
            </a:p>
          </p:txBody>
        </p:sp>
        <p:sp>
          <p:nvSpPr>
            <p:cNvPr id="2070" name="Freeform: Shape 2069"/>
            <p:cNvSpPr/>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icrosoft YaHei"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0" y="0"/>
            <a:ext cx="2268416" cy="689482"/>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cs typeface="+mn-cs"/>
            </a:endParaRPr>
          </a:p>
        </p:txBody>
      </p:sp>
      <p:sp>
        <p:nvSpPr>
          <p:cNvPr id="3" name="TextBox 2"/>
          <p:cNvSpPr txBox="1"/>
          <p:nvPr/>
        </p:nvSpPr>
        <p:spPr>
          <a:xfrm>
            <a:off x="0" y="136189"/>
            <a:ext cx="213125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b="1" dirty="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PHẦN A: ĐỌC</a:t>
            </a:r>
            <a:endParaRPr kumimoji="0" lang="en-US" sz="3200" b="1" i="1" u="none" strike="noStrike" kern="1200" cap="none" spc="0" normalizeH="0" baseline="0" noProof="0" dirty="0">
              <a:ln>
                <a:noFill/>
              </a:ln>
              <a:solidFill>
                <a:prstClr val="white"/>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TextBox 4"/>
          <p:cNvSpPr txBox="1"/>
          <p:nvPr/>
        </p:nvSpPr>
        <p:spPr>
          <a:xfrm>
            <a:off x="79521" y="703715"/>
            <a:ext cx="8984959" cy="7478970"/>
          </a:xfrm>
          <a:prstGeom prst="rect">
            <a:avLst/>
          </a:prstGeom>
          <a:solidFill>
            <a:schemeClr val="accent4">
              <a:lumMod val="20000"/>
              <a:lumOff val="80000"/>
            </a:schemeClr>
          </a:solidFill>
          <a:ln>
            <a:solidFill>
              <a:srgbClr val="FF0000"/>
            </a:solidFill>
          </a:ln>
        </p:spPr>
        <p:txBody>
          <a:bodyPr wrap="square">
            <a:spAutoFit/>
          </a:bodyPr>
          <a:lstStyle/>
          <a:p>
            <a:pPr algn="just"/>
            <a:r>
              <a:rPr lang="vi-VN" sz="2400" b="1" i="0" dirty="0">
                <a:solidFill>
                  <a:srgbClr val="000000"/>
                </a:solidFill>
                <a:effectLst/>
                <a:latin typeface="Times New Roman" panose="02020603050405020304" pitchFamily="18" charset="0"/>
                <a:cs typeface="Times New Roman" panose="02020603050405020304" pitchFamily="18" charset="0"/>
              </a:rPr>
              <a:t>Đọc thành tiếng và trả lời câu hỏi.</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ctr"/>
            <a:r>
              <a:rPr lang="vi-VN" sz="2400" b="1" i="0" dirty="0">
                <a:solidFill>
                  <a:srgbClr val="FF0000"/>
                </a:solidFill>
                <a:effectLst/>
                <a:latin typeface="Times New Roman" panose="02020603050405020304" pitchFamily="18" charset="0"/>
                <a:cs typeface="Times New Roman" panose="02020603050405020304" pitchFamily="18" charset="0"/>
              </a:rPr>
              <a:t>Cô giáo tí hon</a:t>
            </a:r>
            <a:endParaRPr lang="vi-VN" sz="2400" b="0" i="0" dirty="0">
              <a:solidFill>
                <a:srgbClr val="FF0000"/>
              </a:solidFill>
              <a:effectLst/>
              <a:latin typeface="Times New Roman" panose="02020603050405020304" pitchFamily="18" charset="0"/>
              <a:cs typeface="Times New Roman" panose="02020603050405020304" pitchFamily="18" charset="0"/>
            </a:endParaRPr>
          </a:p>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Bé nói với các em:</a:t>
            </a:r>
          </a:p>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 Bây giờ chơi đi học, nghen! Đứa nào học giỏi, mai mốt má cho đi học thiệt.</a:t>
            </a:r>
          </a:p>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Đàn em tranh nhau ngồi vào một chỗ. Bé kẹp lại tóc, thả ống quần xuống, lấy cái nón của  má đội lên đầu. Nó cố bắt chước cái dáng đi khoan thai của cô giáo khi cô bước vào lớp. Đàn em cũng làm y hệt đám học trò, đứng cả dậy, cười khúc khích chào cô.</a:t>
            </a:r>
          </a:p>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Bé treo nón lên, mặt tỉnh khô, lấy một nhánh trâm bầu làm thước. Mấy đứa em chống hai tay ngồi dòm chị. Giống như cô giáo, Bé đưa mắt nhìn đám học trò. Đôi mắt Bé ánh lên vẻ tự hào. Bé nhón chân lên, bàn tay tròn trịa cầm nhánh trâm bầu nhịp nhịp trên tấm bảng một cách chăm chú. Đàn em há miệng dòm theo tay chị. Bé đánh vần từng tiếng. Đàn em ríu rít đánh vần theo. Thằng Hiển ngọng líu, nói không kịp hai đứa lớn. Cái Anh bao giờ cũng giành phần đọc xong trước. Nó ngồi giữa cái Thanh và thằng Hiển, gọn tròn như một củ khoai, hai má núng nính ửng hồng. Cái Thanh ngồi đó, hiền dịu, mở to đôi mắt nhìn tấm bảng, vừa đọc vừa mân mê mái tóc mai. Thằng em nhỏ nhìn vào miệng ba đứa lớn rồi cũng bi bô la lên rối rít.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cs typeface="+mn-cs"/>
            </a:endParaRPr>
          </a:p>
        </p:txBody>
      </p:sp>
      <p:sp>
        <p:nvSpPr>
          <p:cNvPr id="6" name="Rectangle: Rounded Corners 5"/>
          <p:cNvSpPr/>
          <p:nvPr/>
        </p:nvSpPr>
        <p:spPr>
          <a:xfrm>
            <a:off x="241299" y="21270"/>
            <a:ext cx="2497340" cy="6951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1" u="none" strike="noStrike" kern="1200" cap="none" spc="0" normalizeH="0" baseline="0" noProof="0">
              <a:ln>
                <a:noFill/>
              </a:ln>
              <a:solidFill>
                <a:prstClr val="white"/>
              </a:solidFill>
              <a:effectLst/>
              <a:uLnTx/>
              <a:uFillTx/>
              <a:latin typeface="Microsoft YaHei" panose="020B0503020204020204" charset="-122"/>
              <a:cs typeface="+mn-cs"/>
            </a:endParaRPr>
          </a:p>
        </p:txBody>
      </p:sp>
      <p:sp>
        <p:nvSpPr>
          <p:cNvPr id="7" name="TextBox 6"/>
          <p:cNvSpPr txBox="1"/>
          <p:nvPr/>
        </p:nvSpPr>
        <p:spPr>
          <a:xfrm>
            <a:off x="315275" y="60123"/>
            <a:ext cx="2759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b="1" i="1">
                <a:solidFill>
                  <a:prstClr val="white"/>
                </a:solidFill>
                <a:latin typeface="Nunito Black" pitchFamily="2" charset="0"/>
                <a:ea typeface="Open Sans" panose="020B0606030504020204" pitchFamily="34" charset="0"/>
                <a:cs typeface="Open Sans" panose="020B0606030504020204" pitchFamily="34" charset="0"/>
              </a:rPr>
              <a:t>Đọc thành tiếng</a:t>
            </a:r>
            <a:endParaRPr kumimoji="0" lang="en-US" sz="28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endParaRPr>
          </a:p>
        </p:txBody>
      </p:sp>
      <p:sp>
        <p:nvSpPr>
          <p:cNvPr id="8" name="Speech Bubble: Rectangle with Corners Rounded 7"/>
          <p:cNvSpPr/>
          <p:nvPr/>
        </p:nvSpPr>
        <p:spPr>
          <a:xfrm flipH="1">
            <a:off x="926303" y="1209823"/>
            <a:ext cx="6706441" cy="3938953"/>
          </a:xfrm>
          <a:prstGeom prst="wedgeRoundRectCallout">
            <a:avLst/>
          </a:prstGeom>
          <a:noFill/>
          <a:ln w="5715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cs typeface="+mn-cs"/>
            </a:endParaRPr>
          </a:p>
        </p:txBody>
      </p:sp>
      <p:sp>
        <p:nvSpPr>
          <p:cNvPr id="13" name="TextBox 12"/>
          <p:cNvSpPr txBox="1"/>
          <p:nvPr/>
        </p:nvSpPr>
        <p:spPr>
          <a:xfrm>
            <a:off x="1312836" y="1441742"/>
            <a:ext cx="6125455" cy="738664"/>
          </a:xfrm>
          <a:prstGeom prst="rect">
            <a:avLst/>
          </a:prstGeom>
          <a:noFill/>
        </p:spPr>
        <p:txBody>
          <a:bodyPr wrap="square" rtlCol="0">
            <a:spAutoFit/>
          </a:bodyPr>
          <a:lstStyle/>
          <a:p>
            <a:pPr algn="just">
              <a:lnSpc>
                <a:spcPct val="150000"/>
              </a:lnSpc>
            </a:pPr>
            <a:r>
              <a:rPr lang="en-US" sz="2800" b="0" i="0">
                <a:solidFill>
                  <a:srgbClr val="FF0000"/>
                </a:solidFill>
                <a:effectLst/>
                <a:latin typeface="Nunito Black" pitchFamily="2" charset="0"/>
              </a:rPr>
              <a:t>- Khoan thai: thong thả, nhẹ nhàng</a:t>
            </a:r>
          </a:p>
        </p:txBody>
      </p:sp>
      <p:sp>
        <p:nvSpPr>
          <p:cNvPr id="9" name="TextBox 8"/>
          <p:cNvSpPr txBox="1"/>
          <p:nvPr/>
        </p:nvSpPr>
        <p:spPr>
          <a:xfrm>
            <a:off x="1312836" y="2474894"/>
            <a:ext cx="6125455" cy="954107"/>
          </a:xfrm>
          <a:prstGeom prst="rect">
            <a:avLst/>
          </a:prstGeom>
          <a:noFill/>
        </p:spPr>
        <p:txBody>
          <a:bodyPr wrap="square" rtlCol="0">
            <a:spAutoFit/>
          </a:bodyPr>
          <a:lstStyle/>
          <a:p>
            <a:pPr algn="just"/>
            <a:r>
              <a:rPr lang="en-US" sz="2800" b="0" i="0">
                <a:solidFill>
                  <a:srgbClr val="00B050"/>
                </a:solidFill>
                <a:effectLst/>
                <a:latin typeface="Nunito Black" pitchFamily="2" charset="0"/>
              </a:rPr>
              <a:t>- Tỉnh khô: (vẻ mặt) không để lộ tình cảm, thái độ gì</a:t>
            </a:r>
          </a:p>
        </p:txBody>
      </p:sp>
      <p:sp>
        <p:nvSpPr>
          <p:cNvPr id="11" name="TextBox 10"/>
          <p:cNvSpPr txBox="1"/>
          <p:nvPr/>
        </p:nvSpPr>
        <p:spPr>
          <a:xfrm>
            <a:off x="1297723" y="3690611"/>
            <a:ext cx="6319910" cy="954107"/>
          </a:xfrm>
          <a:prstGeom prst="rect">
            <a:avLst/>
          </a:prstGeom>
          <a:noFill/>
        </p:spPr>
        <p:txBody>
          <a:bodyPr wrap="square" rtlCol="0">
            <a:spAutoFit/>
          </a:bodyPr>
          <a:lstStyle/>
          <a:p>
            <a:pPr marL="457200" indent="-457200" algn="just">
              <a:buFontTx/>
              <a:buChar char="-"/>
            </a:pPr>
            <a:r>
              <a:rPr lang="en-US" sz="2800" b="0" i="0">
                <a:solidFill>
                  <a:srgbClr val="0070C0"/>
                </a:solidFill>
                <a:effectLst/>
                <a:latin typeface="Nunito Black" pitchFamily="2" charset="0"/>
              </a:rPr>
              <a:t>Trâm bầu: cây cùng họ với bàng, mọc nhiều </a:t>
            </a:r>
          </a:p>
          <a:p>
            <a:pPr algn="just"/>
            <a:r>
              <a:rPr lang="en-US" sz="2800" b="0" i="0">
                <a:solidFill>
                  <a:srgbClr val="0070C0"/>
                </a:solidFill>
                <a:effectLst/>
                <a:latin typeface="Nunito Black" pitchFamily="2" charset="0"/>
              </a:rPr>
              <a:t>ở Nam Bộ.</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cs typeface="+mn-cs"/>
            </a:endParaRPr>
          </a:p>
        </p:txBody>
      </p:sp>
      <p:grpSp>
        <p:nvGrpSpPr>
          <p:cNvPr id="3" name="Group 2"/>
          <p:cNvGrpSpPr/>
          <p:nvPr/>
        </p:nvGrpSpPr>
        <p:grpSpPr>
          <a:xfrm>
            <a:off x="530129" y="645537"/>
            <a:ext cx="2816629" cy="695148"/>
            <a:chOff x="321732" y="21270"/>
            <a:chExt cx="3755505" cy="695148"/>
          </a:xfrm>
        </p:grpSpPr>
        <p:sp>
          <p:nvSpPr>
            <p:cNvPr id="6" name="Rectangle: Rounded Corners 5"/>
            <p:cNvSpPr/>
            <p:nvPr/>
          </p:nvSpPr>
          <p:spPr>
            <a:xfrm>
              <a:off x="321732" y="21270"/>
              <a:ext cx="3329786" cy="6951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1" u="none" strike="noStrike" kern="1200" cap="none" spc="0" normalizeH="0" baseline="0" noProof="0">
                <a:ln>
                  <a:noFill/>
                </a:ln>
                <a:solidFill>
                  <a:prstClr val="white"/>
                </a:solidFill>
                <a:effectLst/>
                <a:uLnTx/>
                <a:uFillTx/>
                <a:latin typeface="Microsoft YaHei" panose="020B0503020204020204" charset="-122"/>
                <a:cs typeface="+mn-cs"/>
              </a:endParaRPr>
            </a:p>
          </p:txBody>
        </p:sp>
        <p:sp>
          <p:nvSpPr>
            <p:cNvPr id="7" name="TextBox 6"/>
            <p:cNvSpPr txBox="1"/>
            <p:nvPr/>
          </p:nvSpPr>
          <p:spPr>
            <a:xfrm>
              <a:off x="398037" y="163149"/>
              <a:ext cx="3679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b="1" i="1">
                  <a:solidFill>
                    <a:prstClr val="white"/>
                  </a:solidFill>
                  <a:latin typeface="Nunito Black" pitchFamily="2" charset="0"/>
                  <a:ea typeface="Open Sans" panose="020B0606030504020204" pitchFamily="34" charset="0"/>
                  <a:cs typeface="Open Sans" panose="020B0606030504020204" pitchFamily="34" charset="0"/>
                </a:rPr>
                <a:t>Đọc hiểu văn bản</a:t>
              </a:r>
              <a:endParaRPr kumimoji="0" lang="en-US" sz="28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endParaRPr>
            </a:p>
          </p:txBody>
        </p:sp>
      </p:grpSp>
      <p:sp>
        <p:nvSpPr>
          <p:cNvPr id="8" name="Speech Bubble: Rectangle with Corners Rounded 7"/>
          <p:cNvSpPr/>
          <p:nvPr/>
        </p:nvSpPr>
        <p:spPr>
          <a:xfrm flipH="1">
            <a:off x="540596" y="1574224"/>
            <a:ext cx="7206279" cy="1670696"/>
          </a:xfrm>
          <a:prstGeom prst="wedgeRoundRectCallout">
            <a:avLst>
              <a:gd name="adj1" fmla="val -23324"/>
              <a:gd name="adj2" fmla="val 44294"/>
              <a:gd name="adj3" fmla="val 16667"/>
            </a:avLst>
          </a:prstGeom>
          <a:noFill/>
          <a:ln w="5715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cs typeface="+mn-cs"/>
            </a:endParaRPr>
          </a:p>
        </p:txBody>
      </p:sp>
      <p:sp>
        <p:nvSpPr>
          <p:cNvPr id="15" name="TextBox 14"/>
          <p:cNvSpPr txBox="1"/>
          <p:nvPr/>
        </p:nvSpPr>
        <p:spPr>
          <a:xfrm>
            <a:off x="722412" y="1931843"/>
            <a:ext cx="5618444" cy="523220"/>
          </a:xfrm>
          <a:prstGeom prst="rect">
            <a:avLst/>
          </a:prstGeom>
          <a:noFill/>
        </p:spPr>
        <p:txBody>
          <a:bodyPr wrap="square">
            <a:spAutoFit/>
          </a:bodyPr>
          <a:lstStyle/>
          <a:p>
            <a:r>
              <a:rPr lang="vi-VN" sz="2800" b="0" i="0">
                <a:solidFill>
                  <a:srgbClr val="FF0000"/>
                </a:solidFill>
                <a:effectLst/>
                <a:latin typeface="Nunito Black" pitchFamily="2" charset="0"/>
              </a:rPr>
              <a:t>a. Mấy chị em đang chơi trò gì cùng nhau?</a:t>
            </a:r>
            <a:endParaRPr lang="en-US" sz="2800">
              <a:solidFill>
                <a:srgbClr val="FF0000"/>
              </a:solidFill>
              <a:latin typeface="Nunito Black" pitchFamily="2" charset="0"/>
            </a:endParaRPr>
          </a:p>
        </p:txBody>
      </p:sp>
      <p:sp>
        <p:nvSpPr>
          <p:cNvPr id="16" name="TextBox 15"/>
          <p:cNvSpPr txBox="1"/>
          <p:nvPr/>
        </p:nvSpPr>
        <p:spPr>
          <a:xfrm>
            <a:off x="1267158" y="2510957"/>
            <a:ext cx="5063121" cy="523220"/>
          </a:xfrm>
          <a:prstGeom prst="rect">
            <a:avLst/>
          </a:prstGeom>
          <a:noFill/>
        </p:spPr>
        <p:txBody>
          <a:bodyPr wrap="square">
            <a:spAutoFit/>
          </a:bodyPr>
          <a:lstStyle/>
          <a:p>
            <a:r>
              <a:rPr lang="vi-VN" sz="2800" b="1" i="0">
                <a:solidFill>
                  <a:srgbClr val="002060"/>
                </a:solidFill>
                <a:effectLst/>
                <a:latin typeface="Nunito Black" pitchFamily="2" charset="0"/>
              </a:rPr>
              <a:t>Mấy chị em chơi trò đi học cùng nhau.</a:t>
            </a:r>
            <a:endParaRPr lang="en-US" sz="2800" b="1">
              <a:solidFill>
                <a:srgbClr val="002060"/>
              </a:solidFill>
              <a:latin typeface="Nunito Black" pitchFamily="2" charset="0"/>
            </a:endParaRPr>
          </a:p>
        </p:txBody>
      </p:sp>
      <p:sp>
        <p:nvSpPr>
          <p:cNvPr id="4" name="Arrow: Right 3"/>
          <p:cNvSpPr/>
          <p:nvPr/>
        </p:nvSpPr>
        <p:spPr>
          <a:xfrm>
            <a:off x="774921" y="2546011"/>
            <a:ext cx="371588" cy="478679"/>
          </a:xfrm>
          <a:prstGeom prst="right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89781" y="3749392"/>
            <a:ext cx="7057094" cy="523220"/>
          </a:xfrm>
          <a:prstGeom prst="rect">
            <a:avLst/>
          </a:prstGeom>
          <a:noFill/>
        </p:spPr>
        <p:txBody>
          <a:bodyPr wrap="square">
            <a:spAutoFit/>
          </a:bodyPr>
          <a:lstStyle/>
          <a:p>
            <a:r>
              <a:rPr lang="en-US" sz="2800" b="0" i="0">
                <a:solidFill>
                  <a:srgbClr val="FF0000"/>
                </a:solidFill>
                <a:effectLst/>
                <a:latin typeface="Nunito Black" pitchFamily="2" charset="0"/>
              </a:rPr>
              <a:t>b. Trong câu chuyện trên, em thích bạn nhỏ nào nhất?</a:t>
            </a:r>
            <a:endParaRPr lang="en-US" sz="2800">
              <a:solidFill>
                <a:srgbClr val="FF0000"/>
              </a:solidFill>
              <a:latin typeface="Nunito Black" pitchFamily="2" charset="0"/>
            </a:endParaRPr>
          </a:p>
        </p:txBody>
      </p:sp>
      <p:sp>
        <p:nvSpPr>
          <p:cNvPr id="18" name="TextBox 17"/>
          <p:cNvSpPr txBox="1"/>
          <p:nvPr/>
        </p:nvSpPr>
        <p:spPr>
          <a:xfrm>
            <a:off x="1264463" y="4302879"/>
            <a:ext cx="5960957" cy="1384995"/>
          </a:xfrm>
          <a:prstGeom prst="rect">
            <a:avLst/>
          </a:prstGeom>
          <a:noFill/>
        </p:spPr>
        <p:txBody>
          <a:bodyPr wrap="square">
            <a:spAutoFit/>
          </a:bodyPr>
          <a:lstStyle/>
          <a:p>
            <a:pPr algn="just"/>
            <a:r>
              <a:rPr lang="vi-VN" sz="2800" b="1">
                <a:solidFill>
                  <a:srgbClr val="002060"/>
                </a:solidFill>
                <a:latin typeface="Nunito Black" pitchFamily="2" charset="0"/>
                <a:ea typeface="Open Sans" panose="020B0606030504020204" pitchFamily="34" charset="0"/>
                <a:cs typeface="Open Sans" panose="020B0606030504020204" pitchFamily="34" charset="0"/>
              </a:rPr>
              <a:t>Trong câu chuyện trên, em thích bạn Bé nhất. Bạn Bé dù nhỏ tuổi nhưng lúc đóng làm cô giáo lại rất ra dáng.</a:t>
            </a:r>
            <a:endParaRPr lang="en-US" sz="2800" b="1">
              <a:solidFill>
                <a:srgbClr val="002060"/>
              </a:solidFill>
              <a:latin typeface="Nunito Black" pitchFamily="2" charset="0"/>
              <a:ea typeface="Open Sans" panose="020B0606030504020204" pitchFamily="34" charset="0"/>
              <a:cs typeface="Open Sans" panose="020B0606030504020204" pitchFamily="34" charset="0"/>
            </a:endParaRPr>
          </a:p>
        </p:txBody>
      </p:sp>
      <p:sp>
        <p:nvSpPr>
          <p:cNvPr id="19" name="Arrow: Right 18"/>
          <p:cNvSpPr/>
          <p:nvPr/>
        </p:nvSpPr>
        <p:spPr>
          <a:xfrm>
            <a:off x="774921" y="4589839"/>
            <a:ext cx="371588" cy="478679"/>
          </a:xfrm>
          <a:prstGeom prst="right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peech Bubble: Rectangle with Corners Rounded 19"/>
          <p:cNvSpPr/>
          <p:nvPr/>
        </p:nvSpPr>
        <p:spPr>
          <a:xfrm flipH="1">
            <a:off x="540596" y="3521897"/>
            <a:ext cx="7206279" cy="2242701"/>
          </a:xfrm>
          <a:prstGeom prst="wedgeRoundRectCallout">
            <a:avLst>
              <a:gd name="adj1" fmla="val -23324"/>
              <a:gd name="adj2" fmla="val 44294"/>
              <a:gd name="adj3" fmla="val 16667"/>
            </a:avLst>
          </a:prstGeom>
          <a:noFill/>
          <a:ln w="5715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5" grpId="0"/>
      <p:bldP spid="16" grpId="0"/>
      <p:bldP spid="4" grpId="0" bldLvl="0" animBg="1"/>
      <p:bldP spid="17" grpId="0"/>
      <p:bldP spid="18" grpId="0"/>
      <p:bldP spid="19" grpId="0" bldLvl="0" animBg="1"/>
      <p:bldP spid="2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1391152" y="3473408"/>
            <a:ext cx="3180849" cy="3177152"/>
          </a:xfrm>
          <a:prstGeom prst="rect">
            <a:avLst/>
          </a:prstGeom>
          <a:solidFill>
            <a:srgbClr val="FFCCCC"/>
          </a:solidFill>
          <a:ln>
            <a:noFill/>
          </a:ln>
          <a:effec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800" b="1">
                <a:solidFill>
                  <a:schemeClr val="accent1">
                    <a:lumMod val="75000"/>
                  </a:schemeClr>
                </a:solidFill>
                <a:latin typeface="Nunito Black" pitchFamily="2" charset="0"/>
                <a:ea typeface="Open Sans" panose="020B0606030504020204" pitchFamily="34" charset="0"/>
                <a:cs typeface="Open Sans" panose="020B0606030504020204" pitchFamily="34" charset="0"/>
              </a:rPr>
              <a:t>Em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vẽ</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làng</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xóm</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eaLnBrk="1" hangingPunct="1">
              <a:lnSpc>
                <a:spcPts val="1700"/>
              </a:lnSpc>
              <a:spcBef>
                <a:spcPct val="50000"/>
              </a:spcBef>
              <a:buClrTx/>
              <a:buSzTx/>
              <a:buFontTx/>
              <a:buNone/>
            </a:pP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Tre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xanh</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lúa</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xanh</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eaLnBrk="1" hangingPunct="1">
              <a:lnSpc>
                <a:spcPts val="1700"/>
              </a:lnSpc>
              <a:spcBef>
                <a:spcPct val="50000"/>
              </a:spcBef>
              <a:buClrTx/>
              <a:buSzTx/>
              <a:buFontTx/>
              <a:buNone/>
            </a:pP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Sông</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máng</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lượn</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quanh</a:t>
            </a:r>
            <a:endPar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endParaRPr>
          </a:p>
          <a:p>
            <a:pPr eaLnBrk="1" hangingPunct="1">
              <a:lnSpc>
                <a:spcPts val="1700"/>
              </a:lnSpc>
              <a:spcBef>
                <a:spcPct val="50000"/>
              </a:spcBef>
              <a:buClrTx/>
              <a:buSzTx/>
              <a:buFontTx/>
              <a:buNone/>
            </a:pP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Một</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dòng</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xanh</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mát</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eaLnBrk="1" hangingPunct="1">
              <a:lnSpc>
                <a:spcPts val="1700"/>
              </a:lnSpc>
              <a:spcBef>
                <a:spcPct val="50000"/>
              </a:spcBef>
              <a:buClrTx/>
              <a:buSzTx/>
              <a:buFontTx/>
              <a:buNone/>
            </a:pP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Trời</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mây</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bát</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ngát</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eaLnBrk="1" hangingPunct="1">
              <a:lnSpc>
                <a:spcPts val="1700"/>
              </a:lnSpc>
              <a:spcBef>
                <a:spcPct val="50000"/>
              </a:spcBef>
              <a:buClrTx/>
              <a:buSzTx/>
              <a:buFontTx/>
              <a:buNone/>
            </a:pP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Xanh</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ngắt</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mùa</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thu</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eaLnBrk="1" hangingPunct="1">
              <a:lnSpc>
                <a:spcPts val="1700"/>
              </a:lnSpc>
              <a:spcBef>
                <a:spcPct val="50000"/>
              </a:spcBef>
              <a:buClrTx/>
              <a:buSzTx/>
              <a:buFontTx/>
              <a:buNone/>
            </a:pP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Xanh</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màu</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ước</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mơ</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a:t>
            </a:r>
          </a:p>
        </p:txBody>
      </p:sp>
      <p:sp>
        <p:nvSpPr>
          <p:cNvPr id="8" name="Text Box 5"/>
          <p:cNvSpPr txBox="1">
            <a:spLocks noChangeArrowheads="1"/>
          </p:cNvSpPr>
          <p:nvPr/>
        </p:nvSpPr>
        <p:spPr bwMode="auto">
          <a:xfrm>
            <a:off x="5447750" y="547082"/>
            <a:ext cx="2734535" cy="3162148"/>
          </a:xfrm>
          <a:prstGeom prst="rect">
            <a:avLst/>
          </a:prstGeom>
          <a:solidFill>
            <a:schemeClr val="accent5">
              <a:lumMod val="20000"/>
              <a:lumOff val="80000"/>
            </a:schemeClr>
          </a:solidFill>
          <a:ln>
            <a:noFill/>
          </a:ln>
          <a:effec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Em</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quay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đầu</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đỏ</a:t>
            </a:r>
            <a:endPar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endParaRPr>
          </a:p>
          <a:p>
            <a:pPr eaLnBrk="1" hangingPunct="1">
              <a:lnSpc>
                <a:spcPts val="1700"/>
              </a:lnSpc>
              <a:spcBef>
                <a:spcPct val="50000"/>
              </a:spcBef>
              <a:buClrTx/>
              <a:buSzTx/>
              <a:buFontTx/>
              <a:buNone/>
            </a:pP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Vẽ</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nhà</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em</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ở</a:t>
            </a:r>
          </a:p>
          <a:p>
            <a:pPr eaLnBrk="1" hangingPunct="1">
              <a:lnSpc>
                <a:spcPts val="1700"/>
              </a:lnSpc>
              <a:spcBef>
                <a:spcPct val="50000"/>
              </a:spcBef>
              <a:buClrTx/>
              <a:buSzTx/>
              <a:buFontTx/>
              <a:buNone/>
            </a:pP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Ngói</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mới</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đỏ</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tươi</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eaLnBrk="1" hangingPunct="1">
              <a:lnSpc>
                <a:spcPts val="1700"/>
              </a:lnSpc>
              <a:spcBef>
                <a:spcPct val="50000"/>
              </a:spcBef>
              <a:buClrTx/>
              <a:buSzTx/>
              <a:buFontTx/>
              <a:buNone/>
            </a:pP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Trường</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học</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trên</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đồi</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eaLnBrk="1" hangingPunct="1">
              <a:lnSpc>
                <a:spcPts val="1700"/>
              </a:lnSpc>
              <a:spcBef>
                <a:spcPct val="50000"/>
              </a:spcBef>
              <a:buClrTx/>
              <a:buSzTx/>
              <a:buFontTx/>
              <a:buNone/>
            </a:pP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Em</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tô</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đỏ</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thắm</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eaLnBrk="1" hangingPunct="1">
              <a:lnSpc>
                <a:spcPts val="1700"/>
              </a:lnSpc>
              <a:spcBef>
                <a:spcPct val="50000"/>
              </a:spcBef>
              <a:buClrTx/>
              <a:buSzTx/>
              <a:buFontTx/>
              <a:buNone/>
            </a:pP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Cây</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gạo</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đầu</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xóm</a:t>
            </a:r>
            <a:endPar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endParaRPr>
          </a:p>
          <a:p>
            <a:pPr eaLnBrk="1" hangingPunct="1">
              <a:lnSpc>
                <a:spcPts val="1700"/>
              </a:lnSpc>
              <a:spcBef>
                <a:spcPct val="50000"/>
              </a:spcBef>
              <a:buClrTx/>
              <a:buSzTx/>
              <a:buFontTx/>
              <a:buNone/>
            </a:pP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Hoa</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nở</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err="1">
                <a:solidFill>
                  <a:schemeClr val="accent1">
                    <a:lumMod val="75000"/>
                  </a:schemeClr>
                </a:solidFill>
                <a:latin typeface="Nunito Black" pitchFamily="2" charset="0"/>
                <a:ea typeface="Open Sans" panose="020B0606030504020204" pitchFamily="34" charset="0"/>
                <a:cs typeface="Open Sans" panose="020B0606030504020204" pitchFamily="34" charset="0"/>
              </a:rPr>
              <a:t>chói</a:t>
            </a:r>
            <a:r>
              <a:rPr lang="en-US" altLang="en-US" sz="2800" b="1">
                <a:solidFill>
                  <a:schemeClr val="accent1">
                    <a:lumMod val="75000"/>
                  </a:schemeClr>
                </a:solidFill>
                <a:latin typeface="Nunito Black" pitchFamily="2" charset="0"/>
                <a:ea typeface="Open Sans" panose="020B0606030504020204" pitchFamily="34" charset="0"/>
                <a:cs typeface="Open Sans" panose="020B0606030504020204" pitchFamily="34" charset="0"/>
              </a:rPr>
              <a:t> ngời.   </a:t>
            </a:r>
            <a:endPar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endParaRPr>
          </a:p>
        </p:txBody>
      </p:sp>
      <p:sp>
        <p:nvSpPr>
          <p:cNvPr id="9" name="Text Box 6"/>
          <p:cNvSpPr txBox="1">
            <a:spLocks noChangeArrowheads="1"/>
          </p:cNvSpPr>
          <p:nvPr/>
        </p:nvSpPr>
        <p:spPr bwMode="auto">
          <a:xfrm>
            <a:off x="5447750" y="5639631"/>
            <a:ext cx="2734535" cy="1815882"/>
          </a:xfrm>
          <a:prstGeom prst="rect">
            <a:avLst/>
          </a:prstGeom>
          <a:solidFill>
            <a:schemeClr val="accent6">
              <a:lumMod val="60000"/>
              <a:lumOff val="40000"/>
            </a:schemeClr>
          </a:solidFill>
          <a:ln>
            <a:noFill/>
          </a:ln>
          <a:effec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8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Chị</a:t>
            </a:r>
            <a:r>
              <a:rPr lang="en-US" altLang="en-US" sz="28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ơi</a:t>
            </a:r>
            <a:r>
              <a:rPr lang="en-US" altLang="en-US" sz="28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bức</a:t>
            </a:r>
            <a:r>
              <a:rPr lang="en-US" altLang="en-US" sz="28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en-US" sz="2800" b="1"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tranh</a:t>
            </a:r>
            <a:r>
              <a:rPr lang="en-US" altLang="en-US" sz="2800" b="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t>
            </a:r>
            <a:br>
              <a:rPr lang="en-US" altLang="en-US" sz="2800" b="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br>
            <a:r>
              <a:rPr lang="en-US" altLang="en-US" sz="2800" b="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Quê </a:t>
            </a:r>
            <a:r>
              <a:rPr lang="en-US" altLang="en-US" sz="28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ta </a:t>
            </a:r>
            <a:r>
              <a:rPr lang="en-US" altLang="en-US" sz="28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đẹp</a:t>
            </a:r>
            <a:r>
              <a:rPr lang="en-US" altLang="en-US" sz="28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quá</a:t>
            </a:r>
            <a:r>
              <a:rPr lang="en-US" altLang="en-US" sz="28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0" name="Rectangle 10"/>
          <p:cNvSpPr>
            <a:spLocks noChangeArrowheads="1"/>
          </p:cNvSpPr>
          <p:nvPr/>
        </p:nvSpPr>
        <p:spPr bwMode="auto">
          <a:xfrm>
            <a:off x="5447751" y="3709230"/>
            <a:ext cx="2734535" cy="1930400"/>
          </a:xfrm>
          <a:prstGeom prst="rect">
            <a:avLst/>
          </a:prstGeom>
          <a:solidFill>
            <a:schemeClr val="accent2">
              <a:lumMod val="40000"/>
              <a:lumOff val="60000"/>
            </a:schemeClr>
          </a:solidFill>
          <a:ln>
            <a:noFill/>
          </a:ln>
          <a:effec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A,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nắng</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lên</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rồi</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eaLnBrk="1" hangingPunct="1">
              <a:spcBef>
                <a:spcPct val="0"/>
              </a:spcBef>
              <a:buClrTx/>
              <a:buSzTx/>
              <a:buFontTx/>
              <a:buNone/>
            </a:pP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Mặt</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trời</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đỏ</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chót</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eaLnBrk="1" hangingPunct="1">
              <a:spcBef>
                <a:spcPct val="0"/>
              </a:spcBef>
              <a:buClrTx/>
              <a:buSzTx/>
              <a:buFontTx/>
              <a:buNone/>
            </a:pP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Lá</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cờ</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Tổ</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quốc</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eaLnBrk="1" hangingPunct="1">
              <a:spcBef>
                <a:spcPct val="0"/>
              </a:spcBef>
              <a:buClrTx/>
              <a:buSzTx/>
              <a:buFontTx/>
              <a:buNone/>
            </a:pP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Bay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giữa</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trời</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xanh</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a:t>
            </a:r>
          </a:p>
        </p:txBody>
      </p:sp>
      <p:sp>
        <p:nvSpPr>
          <p:cNvPr id="11" name="Rectangle 21"/>
          <p:cNvSpPr>
            <a:spLocks noChangeArrowheads="1"/>
          </p:cNvSpPr>
          <p:nvPr/>
        </p:nvSpPr>
        <p:spPr bwMode="auto">
          <a:xfrm>
            <a:off x="1558833" y="1175850"/>
            <a:ext cx="2734535" cy="1930400"/>
          </a:xfrm>
          <a:prstGeom prst="rect">
            <a:avLst/>
          </a:prstGeom>
          <a:solidFill>
            <a:schemeClr val="accent4">
              <a:lumMod val="60000"/>
              <a:lumOff val="40000"/>
            </a:schemeClr>
          </a:solidFill>
          <a:ln>
            <a:noFill/>
          </a:ln>
          <a:effec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Bút</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chì</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xanh</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đỏ</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eaLnBrk="1" hangingPunct="1">
              <a:spcBef>
                <a:spcPct val="0"/>
              </a:spcBef>
              <a:buClrTx/>
              <a:buSzTx/>
              <a:buFontTx/>
              <a:buNone/>
            </a:pP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Em</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gọt</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hai</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đầu</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eaLnBrk="1" hangingPunct="1">
              <a:spcBef>
                <a:spcPct val="0"/>
              </a:spcBef>
              <a:buClrTx/>
              <a:buSzTx/>
              <a:buFontTx/>
              <a:buNone/>
            </a:pP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Em</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thử</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hai</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màu</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eaLnBrk="1" hangingPunct="1">
              <a:spcBef>
                <a:spcPct val="0"/>
              </a:spcBef>
              <a:buClrTx/>
              <a:buSzTx/>
              <a:buFontTx/>
              <a:buNone/>
            </a:pP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Xanh</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tươi</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đỏ</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8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thắm</a:t>
            </a:r>
            <a:r>
              <a:rPr lang="en-US" altLang="en-US" sz="28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a:t>
            </a:r>
          </a:p>
        </p:txBody>
      </p:sp>
      <p:sp>
        <p:nvSpPr>
          <p:cNvPr id="13" name="TextBox 12"/>
          <p:cNvSpPr txBox="1"/>
          <p:nvPr/>
        </p:nvSpPr>
        <p:spPr>
          <a:xfrm>
            <a:off x="1972199" y="285472"/>
            <a:ext cx="4642338" cy="523220"/>
          </a:xfrm>
          <a:prstGeom prst="rect">
            <a:avLst/>
          </a:prstGeom>
          <a:noFill/>
        </p:spPr>
        <p:txBody>
          <a:bodyPr wrap="square">
            <a:spAutoFit/>
          </a:bodyPr>
          <a:lstStyle/>
          <a:p>
            <a:pPr algn="ctr"/>
            <a:r>
              <a:rPr lang="en-US" sz="2800" b="1" i="0">
                <a:solidFill>
                  <a:srgbClr val="FF0000"/>
                </a:solidFill>
                <a:effectLst/>
                <a:latin typeface="Nunito Black" pitchFamily="2" charset="0"/>
              </a:rPr>
              <a:t>Vẽ quê hương</a:t>
            </a:r>
            <a:endParaRPr lang="vi-VN" sz="2800" b="0" i="0">
              <a:solidFill>
                <a:srgbClr val="FF0000"/>
              </a:solidFill>
              <a:effectLst/>
              <a:latin typeface="Nunito Black" pitchFamily="2" charset="0"/>
            </a:endParaRPr>
          </a:p>
        </p:txBody>
      </p:sp>
      <p:sp>
        <p:nvSpPr>
          <p:cNvPr id="12" name="Rectangle: Rounded Corners 11"/>
          <p:cNvSpPr/>
          <p:nvPr/>
        </p:nvSpPr>
        <p:spPr>
          <a:xfrm>
            <a:off x="142481" y="199508"/>
            <a:ext cx="2497340" cy="6951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u="none" strike="noStrike" kern="1200" cap="none" spc="0" normalizeH="0" baseline="0" noProof="0">
                <a:ln>
                  <a:noFill/>
                </a:ln>
                <a:solidFill>
                  <a:prstClr val="white"/>
                </a:solidFill>
                <a:effectLst/>
                <a:uLnTx/>
                <a:uFillTx/>
                <a:latin typeface="Nunito Black" pitchFamily="2" charset="0"/>
              </a:rPr>
              <a:t>Câu 2: Đọc – hiểu</a:t>
            </a:r>
          </a:p>
        </p:txBody>
      </p:sp>
      <p:sp>
        <p:nvSpPr>
          <p:cNvPr id="2" name="Oval 1"/>
          <p:cNvSpPr/>
          <p:nvPr/>
        </p:nvSpPr>
        <p:spPr>
          <a:xfrm>
            <a:off x="854258" y="1044584"/>
            <a:ext cx="533400" cy="695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Nunito Black" pitchFamily="2" charset="0"/>
              </a:rPr>
              <a:t>1</a:t>
            </a:r>
          </a:p>
        </p:txBody>
      </p:sp>
      <p:sp>
        <p:nvSpPr>
          <p:cNvPr id="14" name="Oval 13"/>
          <p:cNvSpPr/>
          <p:nvPr/>
        </p:nvSpPr>
        <p:spPr>
          <a:xfrm>
            <a:off x="854258" y="3125834"/>
            <a:ext cx="533400" cy="695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Nunito Black" pitchFamily="2" charset="0"/>
              </a:rPr>
              <a:t>2</a:t>
            </a:r>
          </a:p>
        </p:txBody>
      </p:sp>
      <p:sp>
        <p:nvSpPr>
          <p:cNvPr id="15" name="Oval 14"/>
          <p:cNvSpPr/>
          <p:nvPr/>
        </p:nvSpPr>
        <p:spPr>
          <a:xfrm>
            <a:off x="4914350" y="946365"/>
            <a:ext cx="533400" cy="695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Nunito Black" pitchFamily="2" charset="0"/>
              </a:rPr>
              <a:t>3</a:t>
            </a:r>
          </a:p>
        </p:txBody>
      </p:sp>
      <p:sp>
        <p:nvSpPr>
          <p:cNvPr id="16" name="Oval 15"/>
          <p:cNvSpPr/>
          <p:nvPr/>
        </p:nvSpPr>
        <p:spPr>
          <a:xfrm>
            <a:off x="4914350" y="3710629"/>
            <a:ext cx="533400" cy="695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Nunito Black" pitchFamily="2" charset="0"/>
              </a:rPr>
              <a:t>4</a:t>
            </a:r>
          </a:p>
        </p:txBody>
      </p:sp>
      <p:sp>
        <p:nvSpPr>
          <p:cNvPr id="17" name="Oval 16"/>
          <p:cNvSpPr/>
          <p:nvPr/>
        </p:nvSpPr>
        <p:spPr>
          <a:xfrm>
            <a:off x="4914350" y="5561408"/>
            <a:ext cx="533400" cy="695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Nunito Black" pitchFamily="2"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2" grpId="0" bldLvl="0" animBg="1"/>
      <p:bldP spid="14" grpId="0" bldLvl="0" animBg="1"/>
      <p:bldP spid="15" grpId="0" bldLvl="0" animBg="1"/>
      <p:bldP spid="16" grpId="0" bldLvl="0" animBg="1"/>
      <p:bldP spid="1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5000" b="95250" l="10000" r="90000">
                        <a14:foregroundMark x1="46000" y1="5000" x2="60250" y2="17000"/>
                        <a14:foregroundMark x1="49000" y1="8750" x2="51000" y2="17250"/>
                        <a14:foregroundMark x1="49000" y1="87750" x2="52500" y2="95250"/>
                        <a14:foregroundMark x1="49000" y1="91750" x2="51000" y2="93750"/>
                        <a14:foregroundMark x1="47750" y1="84250" x2="51250" y2="92000"/>
                        <a14:foregroundMark x1="48500" y1="29000" x2="46500" y2="40000"/>
                        <a14:foregroundMark x1="46500" y1="40000" x2="48750" y2="88000"/>
                        <a14:foregroundMark x1="51750" y1="27250" x2="54000" y2="85750"/>
                        <a14:foregroundMark x1="54000" y1="85750" x2="55250" y2="87500"/>
                      </a14:backgroundRemoval>
                    </a14:imgEffect>
                  </a14:imgLayer>
                </a14:imgProps>
              </a:ext>
            </a:extLst>
          </a:blip>
          <a:stretch>
            <a:fillRect/>
          </a:stretch>
        </p:blipFill>
        <p:spPr>
          <a:xfrm rot="1179517">
            <a:off x="5757987" y="1815113"/>
            <a:ext cx="3320414" cy="4427219"/>
          </a:xfrm>
          <a:prstGeom prst="rect">
            <a:avLst/>
          </a:prstGeom>
        </p:spPr>
      </p:pic>
      <p:sp>
        <p:nvSpPr>
          <p:cNvPr id="12" name="TextBox 11"/>
          <p:cNvSpPr txBox="1"/>
          <p:nvPr/>
        </p:nvSpPr>
        <p:spPr>
          <a:xfrm>
            <a:off x="472147" y="1198659"/>
            <a:ext cx="6586318" cy="523220"/>
          </a:xfrm>
          <a:prstGeom prst="rect">
            <a:avLst/>
          </a:prstGeom>
          <a:solidFill>
            <a:srgbClr val="FFFF00"/>
          </a:solidFill>
        </p:spPr>
        <p:txBody>
          <a:bodyPr wrap="square">
            <a:spAutoFit/>
          </a:bodyPr>
          <a:lstStyle/>
          <a:p>
            <a:r>
              <a:rPr lang="vi-VN" sz="2800" b="1" i="0">
                <a:solidFill>
                  <a:srgbClr val="002060"/>
                </a:solidFill>
                <a:effectLst/>
                <a:latin typeface="Nunito Black" pitchFamily="2" charset="0"/>
              </a:rPr>
              <a:t>a. Chiếc bút chì của bạn nhỏ được tả như thế nào?</a:t>
            </a:r>
            <a:endParaRPr lang="en-US" sz="2800" b="1">
              <a:solidFill>
                <a:srgbClr val="002060"/>
              </a:solidFill>
              <a:latin typeface="Nunito Black" pitchFamily="2" charset="0"/>
            </a:endParaRPr>
          </a:p>
        </p:txBody>
      </p:sp>
      <p:sp>
        <p:nvSpPr>
          <p:cNvPr id="13" name="Rectangle: Rounded Corners 12"/>
          <p:cNvSpPr/>
          <p:nvPr/>
        </p:nvSpPr>
        <p:spPr>
          <a:xfrm>
            <a:off x="169366" y="235877"/>
            <a:ext cx="2497340" cy="6951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u="none" strike="noStrike" kern="1200" cap="none" spc="0" normalizeH="0" baseline="0" noProof="0">
                <a:ln>
                  <a:noFill/>
                </a:ln>
                <a:solidFill>
                  <a:prstClr val="white"/>
                </a:solidFill>
                <a:effectLst/>
                <a:uLnTx/>
                <a:uFillTx/>
                <a:latin typeface="Nunito Black" pitchFamily="2" charset="0"/>
              </a:rPr>
              <a:t>Câu 2: Đọc – hiểu</a:t>
            </a:r>
          </a:p>
        </p:txBody>
      </p:sp>
      <p:grpSp>
        <p:nvGrpSpPr>
          <p:cNvPr id="3" name="Group 2"/>
          <p:cNvGrpSpPr/>
          <p:nvPr/>
        </p:nvGrpSpPr>
        <p:grpSpPr>
          <a:xfrm>
            <a:off x="2563837" y="2286826"/>
            <a:ext cx="3861582" cy="2284349"/>
            <a:chOff x="3263705" y="2512734"/>
            <a:chExt cx="5148776" cy="2284349"/>
          </a:xfrm>
        </p:grpSpPr>
        <p:sp>
          <p:nvSpPr>
            <p:cNvPr id="2" name="Oval 1"/>
            <p:cNvSpPr/>
            <p:nvPr/>
          </p:nvSpPr>
          <p:spPr>
            <a:xfrm>
              <a:off x="3263705" y="2512734"/>
              <a:ext cx="5148776" cy="2284349"/>
            </a:xfrm>
            <a:prstGeom prst="ellipse">
              <a:avLst/>
            </a:prstGeom>
            <a:solidFill>
              <a:srgbClr val="FFFFCC"/>
            </a:solid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699803" y="3107430"/>
              <a:ext cx="4427219" cy="1384995"/>
            </a:xfrm>
            <a:prstGeom prst="rect">
              <a:avLst/>
            </a:prstGeom>
            <a:noFill/>
          </p:spPr>
          <p:txBody>
            <a:bodyPr wrap="square">
              <a:spAutoFit/>
            </a:bodyPr>
            <a:lstStyle/>
            <a:p>
              <a:pPr algn="ctr"/>
              <a:r>
                <a:rPr lang="vi-VN" sz="2800" b="1" i="0">
                  <a:solidFill>
                    <a:srgbClr val="FF0000"/>
                  </a:solidFill>
                  <a:effectLst/>
                  <a:latin typeface="Nunito Black" pitchFamily="2" charset="0"/>
                </a:rPr>
                <a:t>Chiếc bút chì được tả với hai màu xanh, đỏ; được gọt 2 đầu</a:t>
              </a:r>
              <a:r>
                <a:rPr lang="en-US" sz="2800" b="1" i="0">
                  <a:solidFill>
                    <a:srgbClr val="FF0000"/>
                  </a:solidFill>
                  <a:effectLst/>
                  <a:latin typeface="Nunito Black" pitchFamily="2" charset="0"/>
                </a:rPr>
                <a:t>.</a:t>
              </a:r>
              <a:endParaRPr lang="en-US" sz="2800" b="1">
                <a:solidFill>
                  <a:srgbClr val="FF0000"/>
                </a:solidFill>
                <a:latin typeface="Nunito Black"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66896" y="1226691"/>
            <a:ext cx="6931332" cy="523220"/>
          </a:xfrm>
          <a:prstGeom prst="rect">
            <a:avLst/>
          </a:prstGeom>
          <a:solidFill>
            <a:srgbClr val="FFFF00"/>
          </a:solidFill>
        </p:spPr>
        <p:txBody>
          <a:bodyPr wrap="square">
            <a:spAutoFit/>
          </a:bodyPr>
          <a:lstStyle/>
          <a:p>
            <a:pPr algn="l"/>
            <a:r>
              <a:rPr lang="vi-VN" sz="2800" b="1" i="0">
                <a:solidFill>
                  <a:srgbClr val="002060"/>
                </a:solidFill>
                <a:effectLst/>
                <a:latin typeface="Nunito Black" pitchFamily="2" charset="0"/>
              </a:rPr>
              <a:t>b. Kể tiếp các từ chỉ màu sắc được nói đến trong bài:</a:t>
            </a:r>
          </a:p>
        </p:txBody>
      </p:sp>
      <p:sp>
        <p:nvSpPr>
          <p:cNvPr id="13" name="Rectangle: Rounded Corners 12"/>
          <p:cNvSpPr/>
          <p:nvPr/>
        </p:nvSpPr>
        <p:spPr>
          <a:xfrm>
            <a:off x="169366" y="235877"/>
            <a:ext cx="2497340" cy="6951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u="none" strike="noStrike" kern="1200" cap="none" spc="0" normalizeH="0" baseline="0" noProof="0">
                <a:ln>
                  <a:noFill/>
                </a:ln>
                <a:solidFill>
                  <a:prstClr val="white"/>
                </a:solidFill>
                <a:effectLst/>
                <a:uLnTx/>
                <a:uFillTx/>
                <a:latin typeface="Nunito Black" pitchFamily="2" charset="0"/>
              </a:rPr>
              <a:t>Câu 2: Đọc – hiểu</a:t>
            </a:r>
          </a:p>
        </p:txBody>
      </p:sp>
      <p:sp>
        <p:nvSpPr>
          <p:cNvPr id="2" name="Oval 1"/>
          <p:cNvSpPr/>
          <p:nvPr/>
        </p:nvSpPr>
        <p:spPr>
          <a:xfrm>
            <a:off x="1749419" y="2112285"/>
            <a:ext cx="1292532" cy="74958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Nunito Black" pitchFamily="2" charset="0"/>
              </a:rPr>
              <a:t>Xanh</a:t>
            </a:r>
          </a:p>
        </p:txBody>
      </p:sp>
      <p:sp>
        <p:nvSpPr>
          <p:cNvPr id="17" name="Oval 16"/>
          <p:cNvSpPr/>
          <p:nvPr/>
        </p:nvSpPr>
        <p:spPr>
          <a:xfrm>
            <a:off x="6200021" y="2055771"/>
            <a:ext cx="1292532" cy="7495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Nunito Black" pitchFamily="2" charset="0"/>
              </a:rPr>
              <a:t>Đỏ</a:t>
            </a:r>
          </a:p>
        </p:txBody>
      </p:sp>
      <p:sp>
        <p:nvSpPr>
          <p:cNvPr id="19" name="TextBox 18"/>
          <p:cNvSpPr txBox="1"/>
          <p:nvPr/>
        </p:nvSpPr>
        <p:spPr>
          <a:xfrm>
            <a:off x="5726069" y="3226723"/>
            <a:ext cx="2240435" cy="2404586"/>
          </a:xfrm>
          <a:prstGeom prst="upArrowCallout">
            <a:avLst/>
          </a:prstGeom>
          <a:solidFill>
            <a:schemeClr val="bg1">
              <a:alpha val="92157"/>
            </a:schemeClr>
          </a:solidFill>
          <a:ln w="28575">
            <a:solidFill>
              <a:srgbClr val="FF0000"/>
            </a:solidFill>
            <a:prstDash val="sysDash"/>
          </a:ln>
        </p:spPr>
        <p:txBody>
          <a:bodyPr wrap="square">
            <a:spAutoFit/>
          </a:bodyPr>
          <a:lstStyle/>
          <a:p>
            <a:pPr lvl="0" algn="ctr"/>
            <a:r>
              <a:rPr lang="vi-VN" sz="3200" b="1">
                <a:latin typeface="OpenSans"/>
              </a:rPr>
              <a:t>đỏ thắm</a:t>
            </a:r>
            <a:endParaRPr lang="en-US" sz="3200" b="1">
              <a:latin typeface="OpenSans"/>
            </a:endParaRPr>
          </a:p>
          <a:p>
            <a:pPr lvl="0" algn="ctr"/>
            <a:r>
              <a:rPr lang="en-US" sz="3200" b="1">
                <a:latin typeface="OpenSans"/>
              </a:rPr>
              <a:t> đỏ tươi</a:t>
            </a:r>
          </a:p>
          <a:p>
            <a:pPr lvl="0" algn="ctr"/>
            <a:r>
              <a:rPr lang="en-US" sz="3200" b="1">
                <a:latin typeface="OpenSans"/>
              </a:rPr>
              <a:t> đỏ chót.</a:t>
            </a:r>
            <a:endParaRPr kumimoji="0" lang="vi-VN" sz="3200" b="1" i="0" u="none" strike="noStrike" kern="0" cap="none" spc="0" normalizeH="0" baseline="0" noProof="0">
              <a:ln>
                <a:noFill/>
              </a:ln>
              <a:effectLst/>
              <a:uLnTx/>
              <a:uFillTx/>
              <a:latin typeface="OpenSans"/>
              <a:ea typeface="Open Sans" panose="020B0606030504020204" pitchFamily="34" charset="0"/>
              <a:cs typeface="Open Sans" panose="020B0606030504020204" pitchFamily="34" charset="0"/>
            </a:endParaRPr>
          </a:p>
        </p:txBody>
      </p:sp>
      <p:sp>
        <p:nvSpPr>
          <p:cNvPr id="21" name="TextBox 20"/>
          <p:cNvSpPr txBox="1"/>
          <p:nvPr/>
        </p:nvSpPr>
        <p:spPr>
          <a:xfrm>
            <a:off x="1275468" y="3226723"/>
            <a:ext cx="2240435" cy="2404586"/>
          </a:xfrm>
          <a:prstGeom prst="upArrowCallout">
            <a:avLst/>
          </a:prstGeom>
          <a:solidFill>
            <a:schemeClr val="bg1"/>
          </a:solidFill>
          <a:ln w="28575">
            <a:solidFill>
              <a:srgbClr val="00B050"/>
            </a:solidFill>
            <a:prstDash val="sysDash"/>
          </a:ln>
        </p:spPr>
        <p:txBody>
          <a:bodyPr wrap="square">
            <a:spAutoFit/>
          </a:bodyPr>
          <a:lstStyle/>
          <a:p>
            <a:pPr lvl="0" algn="ctr"/>
            <a:r>
              <a:rPr lang="vi-VN" sz="3200" b="1">
                <a:latin typeface="OpenSans"/>
              </a:rPr>
              <a:t>xanh tươi</a:t>
            </a:r>
            <a:endParaRPr lang="en-US" sz="3200" b="1">
              <a:latin typeface="OpenSans"/>
            </a:endParaRPr>
          </a:p>
          <a:p>
            <a:pPr lvl="0" algn="ctr"/>
            <a:r>
              <a:rPr lang="en-US" sz="3200" b="1">
                <a:latin typeface="OpenSans"/>
              </a:rPr>
              <a:t> xanh ngắt</a:t>
            </a:r>
          </a:p>
          <a:p>
            <a:pPr lvl="0" algn="ctr"/>
            <a:r>
              <a:rPr lang="en-US" sz="3200" b="1">
                <a:latin typeface="OpenSans"/>
              </a:rPr>
              <a:t> xanh mát.</a:t>
            </a:r>
            <a:endParaRPr kumimoji="0" lang="vi-VN" sz="3200" b="1" i="0" u="none" strike="noStrike" kern="0" cap="none" spc="0" normalizeH="0" baseline="0" noProof="0">
              <a:ln>
                <a:noFill/>
              </a:ln>
              <a:effectLst/>
              <a:uLnTx/>
              <a:uFillTx/>
              <a:latin typeface="OpenSans"/>
              <a:ea typeface="Open Sans" panose="020B0606030504020204" pitchFamily="34" charset="0"/>
              <a:cs typeface="Open Sans" panose="020B0606030504020204" pitchFamily="34" charset="0"/>
            </a:endParaRPr>
          </a:p>
        </p:txBody>
      </p:sp>
      <p:pic>
        <p:nvPicPr>
          <p:cNvPr id="3" name="Picture 2"/>
          <p:cNvPicPr>
            <a:picLocks noChangeAspect="1"/>
          </p:cNvPicPr>
          <p:nvPr/>
        </p:nvPicPr>
        <p:blipFill>
          <a:blip r:embed="rId2"/>
          <a:stretch>
            <a:fillRect/>
          </a:stretch>
        </p:blipFill>
        <p:spPr>
          <a:xfrm>
            <a:off x="3526789" y="2671812"/>
            <a:ext cx="2240435" cy="35144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 grpId="0" bldLvl="0" animBg="1"/>
      <p:bldP spid="17" grpId="0" bldLvl="0" animBg="1"/>
      <p:bldP spid="19" grpId="0" bldLvl="0" animBg="1"/>
      <p:bldP spid="2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94370" y="1241590"/>
            <a:ext cx="7955261" cy="954107"/>
          </a:xfrm>
          <a:prstGeom prst="rect">
            <a:avLst/>
          </a:prstGeom>
          <a:solidFill>
            <a:srgbClr val="FFFF00"/>
          </a:solidFill>
        </p:spPr>
        <p:txBody>
          <a:bodyPr wrap="square">
            <a:spAutoFit/>
          </a:bodyPr>
          <a:lstStyle/>
          <a:p>
            <a:pPr algn="ctr"/>
            <a:r>
              <a:rPr lang="vi-VN" sz="2800" b="1" i="0">
                <a:solidFill>
                  <a:srgbClr val="002060"/>
                </a:solidFill>
                <a:effectLst/>
                <a:latin typeface="Nunito Black" pitchFamily="2" charset="0"/>
              </a:rPr>
              <a:t>c. Theo em, vì sao bạn nhỏ thấy bức tranh quê mình rất đẹp? Chọn câu trả lời hoặc nêu ý kiến khác của em.</a:t>
            </a:r>
          </a:p>
        </p:txBody>
      </p:sp>
      <p:sp>
        <p:nvSpPr>
          <p:cNvPr id="22" name="TextBox 21"/>
          <p:cNvSpPr txBox="1"/>
          <p:nvPr/>
        </p:nvSpPr>
        <p:spPr>
          <a:xfrm>
            <a:off x="1210510" y="2834881"/>
            <a:ext cx="4686300" cy="523220"/>
          </a:xfrm>
          <a:prstGeom prst="rect">
            <a:avLst/>
          </a:prstGeom>
          <a:noFill/>
        </p:spPr>
        <p:txBody>
          <a:bodyPr wrap="square">
            <a:spAutoFit/>
          </a:bodyPr>
          <a:lstStyle/>
          <a:p>
            <a:pPr algn="l"/>
            <a:r>
              <a:rPr lang="vi-VN" sz="2800" b="1" i="0">
                <a:solidFill>
                  <a:srgbClr val="FF0000"/>
                </a:solidFill>
                <a:effectLst/>
                <a:latin typeface="Nunito Black" pitchFamily="2" charset="0"/>
              </a:rPr>
              <a:t>□ Vì quê hương mình đẹp.</a:t>
            </a:r>
          </a:p>
        </p:txBody>
      </p:sp>
      <p:sp>
        <p:nvSpPr>
          <p:cNvPr id="24" name="TextBox 23"/>
          <p:cNvSpPr txBox="1"/>
          <p:nvPr/>
        </p:nvSpPr>
        <p:spPr>
          <a:xfrm>
            <a:off x="1210510" y="3624678"/>
            <a:ext cx="4572000" cy="523220"/>
          </a:xfrm>
          <a:prstGeom prst="rect">
            <a:avLst/>
          </a:prstGeom>
          <a:noFill/>
        </p:spPr>
        <p:txBody>
          <a:bodyPr wrap="square">
            <a:spAutoFit/>
          </a:bodyPr>
          <a:lstStyle/>
          <a:p>
            <a:pPr algn="l"/>
            <a:r>
              <a:rPr lang="vi-VN" sz="2800" b="1" i="0">
                <a:solidFill>
                  <a:srgbClr val="FF0000"/>
                </a:solidFill>
                <a:effectLst/>
                <a:latin typeface="Nunito Black" pitchFamily="2" charset="0"/>
              </a:rPr>
              <a:t>□ Vì bạn nhỏ vẽ giỏi.</a:t>
            </a:r>
          </a:p>
        </p:txBody>
      </p:sp>
      <p:sp>
        <p:nvSpPr>
          <p:cNvPr id="26" name="TextBox 25"/>
          <p:cNvSpPr txBox="1"/>
          <p:nvPr/>
        </p:nvSpPr>
        <p:spPr>
          <a:xfrm>
            <a:off x="1210510" y="4414475"/>
            <a:ext cx="4686300" cy="523220"/>
          </a:xfrm>
          <a:prstGeom prst="rect">
            <a:avLst/>
          </a:prstGeom>
          <a:noFill/>
        </p:spPr>
        <p:txBody>
          <a:bodyPr wrap="square">
            <a:spAutoFit/>
          </a:bodyPr>
          <a:lstStyle/>
          <a:p>
            <a:pPr algn="l"/>
            <a:r>
              <a:rPr lang="vi-VN" sz="2800" b="1" i="0">
                <a:solidFill>
                  <a:srgbClr val="FF0000"/>
                </a:solidFill>
                <a:effectLst/>
                <a:latin typeface="Nunito Black" pitchFamily="2" charset="0"/>
              </a:rPr>
              <a:t>□ Vì bạn nhỏ yêu quê hương mình.</a:t>
            </a:r>
          </a:p>
        </p:txBody>
      </p:sp>
      <p:sp>
        <p:nvSpPr>
          <p:cNvPr id="13" name="Rectangle: Rounded Corners 12"/>
          <p:cNvSpPr/>
          <p:nvPr/>
        </p:nvSpPr>
        <p:spPr>
          <a:xfrm>
            <a:off x="169366" y="235877"/>
            <a:ext cx="2497340" cy="6951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u="none" strike="noStrike" kern="1200" cap="none" spc="0" normalizeH="0" baseline="0" noProof="0">
                <a:ln>
                  <a:noFill/>
                </a:ln>
                <a:solidFill>
                  <a:prstClr val="white"/>
                </a:solidFill>
                <a:effectLst/>
                <a:uLnTx/>
                <a:uFillTx/>
                <a:latin typeface="Nunito Black" pitchFamily="2" charset="0"/>
              </a:rPr>
              <a:t>Câu 2: Đọc – hiểu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6"/>
                                        </p:tgtEl>
                                        <p:attrNameLst>
                                          <p:attrName>fillcolor</p:attrName>
                                        </p:attrNameLst>
                                      </p:cBhvr>
                                      <p:to>
                                        <a:srgbClr val="FFFF00"/>
                                      </p:to>
                                    </p:animClr>
                                    <p:set>
                                      <p:cBhvr>
                                        <p:cTn id="25" dur="2000" fill="hold"/>
                                        <p:tgtEl>
                                          <p:spTgt spid="26"/>
                                        </p:tgtEl>
                                        <p:attrNameLst>
                                          <p:attrName>fill.type</p:attrName>
                                        </p:attrNameLst>
                                      </p:cBhvr>
                                      <p:to>
                                        <p:strVal val="solid"/>
                                      </p:to>
                                    </p:set>
                                    <p:set>
                                      <p:cBhvr>
                                        <p:cTn id="26" dur="200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2" grpId="0"/>
      <p:bldP spid="24"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452</Words>
  <Application>Microsoft Office PowerPoint</Application>
  <PresentationFormat>On-screen Show (4:3)</PresentationFormat>
  <Paragraphs>82</Paragraphs>
  <Slides>11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Microsoft YaHei</vt:lpstr>
      <vt:lpstr>宋体</vt:lpstr>
      <vt:lpstr>Alibaba PuHuiTi</vt:lpstr>
      <vt:lpstr>Arial</vt:lpstr>
      <vt:lpstr>Calibri</vt:lpstr>
      <vt:lpstr>KaiTi</vt:lpstr>
      <vt:lpstr>Meiryo</vt:lpstr>
      <vt:lpstr>Nunito Black</vt:lpstr>
      <vt:lpstr>Open Sans</vt:lpstr>
      <vt:lpstr>OpenSans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21AK22.COM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21AK22</dc:creator>
  <cp:lastModifiedBy>MAIHUNG</cp:lastModifiedBy>
  <cp:revision>8</cp:revision>
  <dcterms:created xsi:type="dcterms:W3CDTF">2023-10-29T14:43:17Z</dcterms:created>
  <dcterms:modified xsi:type="dcterms:W3CDTF">2025-05-21T09:08:41Z</dcterms:modified>
</cp:coreProperties>
</file>