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8" r:id="rId1"/>
  </p:sldMasterIdLst>
  <p:notesMasterIdLst>
    <p:notesMasterId r:id="rId14"/>
  </p:notesMasterIdLst>
  <p:sldIdLst>
    <p:sldId id="481" r:id="rId2"/>
    <p:sldId id="477" r:id="rId3"/>
    <p:sldId id="422" r:id="rId4"/>
    <p:sldId id="425" r:id="rId5"/>
    <p:sldId id="439" r:id="rId6"/>
    <p:sldId id="448" r:id="rId7"/>
    <p:sldId id="397" r:id="rId8"/>
    <p:sldId id="461" r:id="rId9"/>
    <p:sldId id="428" r:id="rId10"/>
    <p:sldId id="462" r:id="rId11"/>
    <p:sldId id="476" r:id="rId12"/>
    <p:sldId id="474" r:id="rId13"/>
  </p:sldIdLst>
  <p:sldSz cx="12192000" cy="6858000"/>
  <p:notesSz cx="6858000" cy="9144000"/>
  <p:custDataLst>
    <p:tags r:id="rId15"/>
  </p:custDataLst>
  <p:defaultTextStyle>
    <a:defPPr>
      <a:defRPr lang="vi-V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CC"/>
    <a:srgbClr val="006600"/>
    <a:srgbClr val="00FFFF"/>
    <a:srgbClr val="99FFCC"/>
    <a:srgbClr val="99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49" autoAdjust="0"/>
    <p:restoredTop sz="94660"/>
  </p:normalViewPr>
  <p:slideViewPr>
    <p:cSldViewPr showGuides="1">
      <p:cViewPr varScale="1">
        <p:scale>
          <a:sx n="87" d="100"/>
          <a:sy n="87" d="100"/>
        </p:scale>
        <p:origin x="533" y="58"/>
      </p:cViewPr>
      <p:guideLst>
        <p:guide orient="horz" pos="217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756118-B73D-4C5C-9915-59E91ECA0E3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5581C0-6E3B-4878-9644-CCC88DD3BA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3168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82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8B76F6-7968-445C-8317-118E22BFF363}" type="slidenum">
              <a:rPr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44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8B76F6-7968-445C-8317-118E22BFF363}" type="slidenum">
              <a:rPr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397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35C5094-DF98-4F5E-87CA-65D5A514E256}" type="slidenum">
              <a:rPr lang="en-US" sz="1200" smtClean="0"/>
              <a:pPr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67228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8B76F6-7968-445C-8317-118E22BFF363}" type="slidenum">
              <a:rPr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212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052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777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05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170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774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686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911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511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9705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293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9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930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3.jpeg"/><Relationship Id="rId4" Type="http://schemas.openxmlformats.org/officeDocument/2006/relationships/image" Target="../media/image16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sz="180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b="1" u="sng" dirty="0">
                <a:solidFill>
                  <a:srgbClr val="002060"/>
                </a:solidFill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1658" y="311102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Môn</a:t>
            </a:r>
            <a:r>
              <a:rPr 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: Tiếng Việt </a:t>
            </a:r>
            <a:r>
              <a:rPr lang="en-US" sz="3200" b="1" err="1">
                <a:solidFill>
                  <a:srgbClr val="FF0000"/>
                </a:solidFill>
                <a:cs typeface="Times New Roman" panose="02020603050405020304" pitchFamily="18" charset="0"/>
              </a:rPr>
              <a:t>Lớp</a:t>
            </a:r>
            <a:r>
              <a:rPr 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 1</a:t>
            </a:r>
            <a:endParaRPr lang="en-US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0286" y="4155357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viên</a:t>
            </a:r>
            <a:r>
              <a:rPr 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: Phạm Thị Mai Hưng</a:t>
            </a:r>
            <a:endParaRPr lang="en-US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13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323" y="-146258"/>
            <a:ext cx="190392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30"/>
          <p:cNvGrpSpPr>
            <a:grpSpLocks/>
          </p:cNvGrpSpPr>
          <p:nvPr/>
        </p:nvGrpSpPr>
        <p:grpSpPr bwMode="auto">
          <a:xfrm>
            <a:off x="1633250" y="1662563"/>
            <a:ext cx="4297466" cy="2319338"/>
            <a:chOff x="384" y="1680"/>
            <a:chExt cx="1680" cy="96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9240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  <p:sp>
          <p:nvSpPr>
            <p:cNvPr id="9241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2146762" y="1683762"/>
            <a:ext cx="1549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02171" y="734879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5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vi-VN" sz="5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Bà</a:t>
            </a:r>
            <a:r>
              <a:rPr lang="en-US" sz="5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i 7</a:t>
            </a:r>
            <a:r>
              <a:rPr lang="en-US" sz="5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:</a:t>
            </a:r>
            <a:endParaRPr lang="en-US" sz="5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7000" y="104087"/>
            <a:ext cx="571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Tiếng Việt:</a:t>
            </a:r>
            <a:endParaRPr lang="en-US" sz="4000" b="1" u="sng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0"/>
          <p:cNvGrpSpPr>
            <a:grpSpLocks/>
          </p:cNvGrpSpPr>
          <p:nvPr/>
        </p:nvGrpSpPr>
        <p:grpSpPr bwMode="auto">
          <a:xfrm>
            <a:off x="6012165" y="1662563"/>
            <a:ext cx="4297466" cy="2319338"/>
            <a:chOff x="384" y="1680"/>
            <a:chExt cx="1680" cy="96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  <p:sp>
          <p:nvSpPr>
            <p:cNvPr id="41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6687195" y="1776709"/>
            <a:ext cx="1549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206236" y="1827768"/>
            <a:ext cx="19811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6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60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11968" y="2836069"/>
            <a:ext cx="23965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b</a:t>
            </a:r>
            <a:r>
              <a:rPr lang="vi-VN" sz="6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60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04594" y="718903"/>
            <a:ext cx="18406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6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Ô   ô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325403" y="2912975"/>
            <a:ext cx="31805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b</a:t>
            </a:r>
            <a:r>
              <a:rPr lang="vi-VN" sz="6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60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5" t="8355" r="59442" b="87359"/>
          <a:stretch/>
        </p:blipFill>
        <p:spPr>
          <a:xfrm>
            <a:off x="4229665" y="2972713"/>
            <a:ext cx="139351" cy="13808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6" t="66668" r="25838" b="25554"/>
          <a:stretch/>
        </p:blipFill>
        <p:spPr>
          <a:xfrm>
            <a:off x="6888590" y="1272804"/>
            <a:ext cx="152400" cy="2133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0" t="26666" r="22500" b="71213"/>
          <a:stretch/>
        </p:blipFill>
        <p:spPr>
          <a:xfrm flipH="1" flipV="1">
            <a:off x="8718177" y="3744562"/>
            <a:ext cx="103780" cy="99028"/>
          </a:xfrm>
          <a:prstGeom prst="rect">
            <a:avLst/>
          </a:prstGeom>
        </p:spPr>
      </p:pic>
      <p:pic>
        <p:nvPicPr>
          <p:cNvPr id="26" name="Picture 8" descr=" 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148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4" t="36407" b="8983"/>
          <a:stretch/>
        </p:blipFill>
        <p:spPr bwMode="auto">
          <a:xfrm>
            <a:off x="10744200" y="129240"/>
            <a:ext cx="134402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390064" y="4126156"/>
            <a:ext cx="9081305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vi-VN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B050"/>
                </a:solidFill>
                <a:cs typeface="Times New Roman" panose="02020603050405020304" pitchFamily="18" charset="0"/>
              </a:rPr>
              <a:t>bố</a:t>
            </a:r>
            <a:r>
              <a:rPr lang="en-US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B050"/>
                </a:solidFill>
                <a:cs typeface="Times New Roman" panose="02020603050405020304" pitchFamily="18" charset="0"/>
              </a:rPr>
              <a:t>  </a:t>
            </a:r>
            <a:r>
              <a:rPr lang="vi-VN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B050"/>
                </a:solidFill>
                <a:cs typeface="Times New Roman" panose="02020603050405020304" pitchFamily="18" charset="0"/>
              </a:rPr>
              <a:t>bổ</a:t>
            </a:r>
            <a:r>
              <a:rPr lang="en-US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B050"/>
                </a:solidFill>
                <a:cs typeface="Times New Roman" panose="02020603050405020304" pitchFamily="18" charset="0"/>
              </a:rPr>
              <a:t>   </a:t>
            </a:r>
            <a:r>
              <a:rPr lang="vi-VN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B050"/>
                </a:solidFill>
                <a:cs typeface="Times New Roman" panose="02020603050405020304" pitchFamily="18" charset="0"/>
              </a:rPr>
              <a:t>bộ</a:t>
            </a:r>
            <a:r>
              <a:rPr lang="en-US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vi-VN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B050"/>
                </a:solidFill>
                <a:cs typeface="Times New Roman" panose="02020603050405020304" pitchFamily="18" charset="0"/>
              </a:rPr>
              <a:t>     </a:t>
            </a:r>
            <a:r>
              <a:rPr lang="en-US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vi-VN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B050"/>
                </a:solidFill>
                <a:cs typeface="Times New Roman" panose="02020603050405020304" pitchFamily="18" charset="0"/>
              </a:rPr>
              <a:t>cố</a:t>
            </a:r>
            <a:r>
              <a:rPr lang="en-US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B050"/>
                </a:solidFill>
                <a:cs typeface="Times New Roman" panose="02020603050405020304" pitchFamily="18" charset="0"/>
              </a:rPr>
              <a:t>  </a:t>
            </a:r>
            <a:r>
              <a:rPr lang="vi-VN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B050"/>
                </a:solidFill>
                <a:cs typeface="Times New Roman" panose="02020603050405020304" pitchFamily="18" charset="0"/>
              </a:rPr>
              <a:t>cổ</a:t>
            </a:r>
            <a:r>
              <a:rPr lang="en-US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B050"/>
                </a:solidFill>
                <a:cs typeface="Times New Roman" panose="02020603050405020304" pitchFamily="18" charset="0"/>
              </a:rPr>
              <a:t>  </a:t>
            </a:r>
            <a:r>
              <a:rPr lang="vi-VN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B050"/>
                </a:solidFill>
                <a:cs typeface="Times New Roman" panose="02020603050405020304" pitchFamily="18" charset="0"/>
              </a:rPr>
              <a:t>cộ</a:t>
            </a:r>
            <a:endParaRPr lang="en-US" sz="5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 flipH="1">
            <a:off x="2620371" y="4129717"/>
            <a:ext cx="106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5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54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5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6" t="66668" r="25838" b="25554"/>
          <a:stretch/>
        </p:blipFill>
        <p:spPr>
          <a:xfrm>
            <a:off x="5383620" y="4871247"/>
            <a:ext cx="133478" cy="18687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6" t="66668" r="25838" b="25554"/>
          <a:stretch/>
        </p:blipFill>
        <p:spPr>
          <a:xfrm>
            <a:off x="9230060" y="4882536"/>
            <a:ext cx="117351" cy="164292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 flipH="1">
            <a:off x="8755336" y="4133686"/>
            <a:ext cx="106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5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54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5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 flipH="1">
            <a:off x="3687171" y="4122774"/>
            <a:ext cx="106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54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5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 flipH="1">
            <a:off x="4924738" y="4122774"/>
            <a:ext cx="106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5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54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5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 flipH="1">
            <a:off x="7754726" y="4132977"/>
            <a:ext cx="106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5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54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5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 flipH="1">
            <a:off x="6788653" y="4122774"/>
            <a:ext cx="10466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5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54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5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61238" y="5097159"/>
            <a:ext cx="9081305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vi-VN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bố        cổ bé       cổ cò</a:t>
            </a:r>
            <a:endParaRPr lang="en-US" sz="5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061063" y="1693110"/>
            <a:ext cx="1311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6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5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00202" y="2514600"/>
            <a:ext cx="2584847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vi-VN" b="1" smtClean="0">
                <a:solidFill>
                  <a:schemeClr val="bg1"/>
                </a:solidFill>
                <a:latin typeface="VNI-Avo" pitchFamily="2" charset="0"/>
                <a:cs typeface="Times New Roman" pitchFamily="18" charset="0"/>
              </a:rPr>
              <a:t>3</a:t>
            </a:r>
            <a:r>
              <a:rPr lang="en-US" b="1" smtClean="0">
                <a:solidFill>
                  <a:schemeClr val="bg1"/>
                </a:solidFill>
                <a:latin typeface="VNI-Avo" pitchFamily="2" charset="0"/>
                <a:cs typeface="Times New Roman" pitchFamily="18" charset="0"/>
              </a:rPr>
              <a:t>:</a:t>
            </a:r>
            <a:r>
              <a:rPr lang="vi-VN" b="1" smtClean="0">
                <a:solidFill>
                  <a:schemeClr val="bg1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và viết</a:t>
            </a:r>
            <a:endParaRPr lang="en-US" b="1" dirty="0">
              <a:solidFill>
                <a:schemeClr val="bg1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5" name="Text Box 276"/>
          <p:cNvSpPr txBox="1">
            <a:spLocks noChangeArrowheads="1"/>
          </p:cNvSpPr>
          <p:nvPr/>
        </p:nvSpPr>
        <p:spPr bwMode="auto">
          <a:xfrm>
            <a:off x="1295400" y="3258345"/>
            <a:ext cx="434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HP001 5 hàng" panose="020B0603050302020204" pitchFamily="34" charset="0"/>
              </a:rPr>
              <a:t> </a:t>
            </a:r>
            <a:r>
              <a:rPr lang="en-US" altLang="en-US" sz="3600" dirty="0" err="1">
                <a:latin typeface="HP001 5 hàng" panose="020B0603050302020204" pitchFamily="34" charset="0"/>
              </a:rPr>
              <a:t>Học</a:t>
            </a:r>
            <a:r>
              <a:rPr lang="en-US" altLang="en-US" sz="3600" dirty="0">
                <a:latin typeface="HP001 5 hàng" panose="020B0603050302020204" pitchFamily="34" charset="0"/>
              </a:rPr>
              <a:t> </a:t>
            </a:r>
            <a:r>
              <a:rPr lang="en-US" altLang="en-US" sz="3600" dirty="0" err="1">
                <a:latin typeface="HP001 5 hàng" panose="020B0603050302020204" pitchFamily="34" charset="0"/>
              </a:rPr>
              <a:t>sinh</a:t>
            </a:r>
            <a:r>
              <a:rPr lang="en-US" altLang="en-US" sz="3600" dirty="0">
                <a:latin typeface="HP001 5 hàng" panose="020B0603050302020204" pitchFamily="34" charset="0"/>
              </a:rPr>
              <a:t> </a:t>
            </a:r>
            <a:r>
              <a:rPr lang="en-US" altLang="en-US" sz="3600" dirty="0" err="1">
                <a:latin typeface="HP001 5 hàng" panose="020B0603050302020204" pitchFamily="34" charset="0"/>
              </a:rPr>
              <a:t>bảng</a:t>
            </a:r>
            <a:r>
              <a:rPr lang="en-US" altLang="en-US" sz="3600" dirty="0">
                <a:latin typeface="HP001 5 hàng" panose="020B0603050302020204" pitchFamily="34" charset="0"/>
              </a:rPr>
              <a:t> con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3729424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71800" y="1273744"/>
            <a:ext cx="678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96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GIẢI LAO</a:t>
            </a:r>
            <a:endParaRPr lang="en-US" sz="9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8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4" r="9124" b="11165"/>
          <a:stretch/>
        </p:blipFill>
        <p:spPr>
          <a:xfrm>
            <a:off x="8335692" y="914400"/>
            <a:ext cx="3736710" cy="5791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56990" y="2671216"/>
            <a:ext cx="1863011" cy="944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538" b="1" smtClean="0">
                <a:solidFill>
                  <a:srgbClr val="0000FF"/>
                </a:solidFill>
                <a:cs typeface="Times New Roman" panose="02020603050405020304" pitchFamily="18" charset="0"/>
              </a:rPr>
              <a:t>bà</a:t>
            </a:r>
            <a:r>
              <a:rPr lang="en-US" sz="5538" b="1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538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ba</a:t>
            </a:r>
            <a:endParaRPr lang="en-US" sz="5538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3718" y="1801322"/>
            <a:ext cx="8073626" cy="783647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400" b="1" smtClean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TRÒ CHƠI CHỌN THÚ BÔNG</a:t>
            </a:r>
            <a:endParaRPr lang="en-US" sz="4400" b="1" dirty="0">
              <a:ln w="11430"/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2421" y="2712041"/>
            <a:ext cx="1744388" cy="944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538" b="1" smtClean="0">
                <a:solidFill>
                  <a:srgbClr val="0000FF"/>
                </a:solidFill>
                <a:cs typeface="Times New Roman" panose="02020603050405020304" pitchFamily="18" charset="0"/>
              </a:rPr>
              <a:t>bè</a:t>
            </a:r>
            <a:r>
              <a:rPr lang="en-US" sz="5538" b="1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sz="5538" b="1" smtClean="0">
                <a:solidFill>
                  <a:srgbClr val="0000FF"/>
                </a:solidFill>
                <a:cs typeface="Times New Roman" panose="02020603050405020304" pitchFamily="18" charset="0"/>
              </a:rPr>
              <a:t>cá</a:t>
            </a:r>
            <a:endParaRPr lang="en-US" sz="5538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56990" y="3729766"/>
            <a:ext cx="1782860" cy="944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538" b="1">
                <a:solidFill>
                  <a:srgbClr val="0000FF"/>
                </a:solidFill>
                <a:cs typeface="Times New Roman" panose="02020603050405020304" pitchFamily="18" charset="0"/>
              </a:rPr>
              <a:t>b</a:t>
            </a:r>
            <a:r>
              <a:rPr lang="vi-VN" sz="5538" b="1" smtClean="0">
                <a:solidFill>
                  <a:srgbClr val="0000FF"/>
                </a:solidFill>
                <a:cs typeface="Times New Roman" panose="02020603050405020304" pitchFamily="18" charset="0"/>
              </a:rPr>
              <a:t>ế bé</a:t>
            </a:r>
            <a:endParaRPr lang="en-US" sz="5538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2421" y="3729766"/>
            <a:ext cx="1782860" cy="944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538" b="1">
                <a:solidFill>
                  <a:srgbClr val="0000FF"/>
                </a:solidFill>
                <a:cs typeface="Times New Roman" panose="02020603050405020304" pitchFamily="18" charset="0"/>
              </a:rPr>
              <a:t>be </a:t>
            </a:r>
            <a:r>
              <a:rPr lang="vi-VN" sz="5538" b="1" smtClean="0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endParaRPr lang="en-US" sz="5538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18776" y="5023590"/>
            <a:ext cx="2983509" cy="944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538" b="1" smtClean="0">
                <a:solidFill>
                  <a:srgbClr val="0000FF"/>
                </a:solidFill>
                <a:cs typeface="Times New Roman" panose="02020603050405020304" pitchFamily="18" charset="0"/>
              </a:rPr>
              <a:t>Bà</a:t>
            </a:r>
            <a:r>
              <a:rPr lang="en-US" sz="5538" b="1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sz="5538" b="1" smtClean="0">
                <a:solidFill>
                  <a:srgbClr val="0000FF"/>
                </a:solidFill>
                <a:cs typeface="Times New Roman" panose="02020603050405020304" pitchFamily="18" charset="0"/>
              </a:rPr>
              <a:t>bế</a:t>
            </a:r>
            <a:r>
              <a:rPr lang="en-US" sz="5538" b="1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sz="5538" b="1" smtClean="0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sz="5538" b="1" smtClean="0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.</a:t>
            </a:r>
            <a:endParaRPr lang="en-US" sz="5538" b="1" dirty="0">
              <a:solidFill>
                <a:srgbClr val="0000FF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56812" y="291014"/>
            <a:ext cx="571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400" b="1" u="sng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B050"/>
                </a:solidFill>
                <a:cs typeface="Times New Roman" panose="02020603050405020304" pitchFamily="18" charset="0"/>
              </a:rPr>
              <a:t>Tiếng việt:</a:t>
            </a:r>
            <a:endParaRPr lang="en-US" sz="4400" b="1" u="sng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4561" r="20000" b="4328"/>
          <a:stretch/>
        </p:blipFill>
        <p:spPr>
          <a:xfrm>
            <a:off x="10354807" y="1392416"/>
            <a:ext cx="1511804" cy="18117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4000" r="11201" b="7600"/>
          <a:stretch/>
        </p:blipFill>
        <p:spPr>
          <a:xfrm>
            <a:off x="10192310" y="4768776"/>
            <a:ext cx="1696072" cy="18415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7" r="16238"/>
          <a:stretch/>
        </p:blipFill>
        <p:spPr>
          <a:xfrm>
            <a:off x="9391968" y="3173927"/>
            <a:ext cx="1885646" cy="17413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552" y="1353011"/>
            <a:ext cx="1709610" cy="17527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906" y="4986579"/>
            <a:ext cx="1701398" cy="171902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56812" y="1127324"/>
            <a:ext cx="5196823" cy="783647"/>
          </a:xfrm>
          <a:prstGeom prst="rect">
            <a:avLst/>
          </a:prstGeom>
          <a:noFill/>
        </p:spPr>
        <p:txBody>
          <a:bodyPr wrap="square" lIns="105508" tIns="52754" rIns="105508" bIns="5275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400" b="1" smtClean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KHỞI ĐỘNG</a:t>
            </a:r>
            <a:endParaRPr lang="en-US" sz="4400" b="1" dirty="0">
              <a:ln w="11430"/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6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  <p:bldP spid="19" grpId="0"/>
      <p:bldP spid="20" grpId="0"/>
      <p:bldP spid="21" grpId="0"/>
      <p:bldP spid="15" grpId="0"/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14" y="-152400"/>
            <a:ext cx="11994986" cy="549370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15871" y="54738"/>
            <a:ext cx="388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1. Nhận biết</a:t>
            </a:r>
            <a:endParaRPr lang="en-US" sz="4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8194" name="Group 15"/>
          <p:cNvGrpSpPr>
            <a:grpSpLocks/>
          </p:cNvGrpSpPr>
          <p:nvPr/>
        </p:nvGrpSpPr>
        <p:grpSpPr bwMode="auto">
          <a:xfrm rot="-1927061">
            <a:off x="-315955" y="231109"/>
            <a:ext cx="1066800" cy="685800"/>
            <a:chOff x="4733" y="799"/>
            <a:chExt cx="388" cy="353"/>
          </a:xfrm>
        </p:grpSpPr>
        <p:sp>
          <p:nvSpPr>
            <p:cNvPr id="8210" name="Freeform 16"/>
            <p:cNvSpPr>
              <a:spLocks noChangeArrowheads="1"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7 w 409"/>
                <a:gd name="T1" fmla="*/ 20 h 658"/>
                <a:gd name="T2" fmla="*/ 29 w 409"/>
                <a:gd name="T3" fmla="*/ 131 h 658"/>
                <a:gd name="T4" fmla="*/ 151 w 409"/>
                <a:gd name="T5" fmla="*/ 298 h 658"/>
                <a:gd name="T6" fmla="*/ 166 w 409"/>
                <a:gd name="T7" fmla="*/ 311 h 658"/>
                <a:gd name="T8" fmla="*/ 73 w 409"/>
                <a:gd name="T9" fmla="*/ 48 h 658"/>
                <a:gd name="T10" fmla="*/ 7 w 409"/>
                <a:gd name="T11" fmla="*/ 2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Freeform 17"/>
            <p:cNvSpPr>
              <a:spLocks noChangeArrowheads="1"/>
            </p:cNvSpPr>
            <p:nvPr/>
          </p:nvSpPr>
          <p:spPr bwMode="auto">
            <a:xfrm rot="4401636">
              <a:off x="4819" y="807"/>
              <a:ext cx="179" cy="353"/>
            </a:xfrm>
            <a:custGeom>
              <a:avLst/>
              <a:gdLst>
                <a:gd name="T0" fmla="*/ 7 w 409"/>
                <a:gd name="T1" fmla="*/ 20 h 658"/>
                <a:gd name="T2" fmla="*/ 29 w 409"/>
                <a:gd name="T3" fmla="*/ 131 h 658"/>
                <a:gd name="T4" fmla="*/ 151 w 409"/>
                <a:gd name="T5" fmla="*/ 298 h 658"/>
                <a:gd name="T6" fmla="*/ 166 w 409"/>
                <a:gd name="T7" fmla="*/ 311 h 658"/>
                <a:gd name="T8" fmla="*/ 73 w 409"/>
                <a:gd name="T9" fmla="*/ 48 h 658"/>
                <a:gd name="T10" fmla="*/ 7 w 409"/>
                <a:gd name="T11" fmla="*/ 2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18"/>
            <p:cNvSpPr>
              <a:spLocks noChangeArrowheads="1"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4 w 409"/>
                <a:gd name="T1" fmla="*/ 13 h 658"/>
                <a:gd name="T2" fmla="*/ 17 w 409"/>
                <a:gd name="T3" fmla="*/ 86 h 658"/>
                <a:gd name="T4" fmla="*/ 88 w 409"/>
                <a:gd name="T5" fmla="*/ 195 h 658"/>
                <a:gd name="T6" fmla="*/ 98 w 409"/>
                <a:gd name="T7" fmla="*/ 204 h 658"/>
                <a:gd name="T8" fmla="*/ 43 w 409"/>
                <a:gd name="T9" fmla="*/ 32 h 658"/>
                <a:gd name="T10" fmla="*/ 4 w 409"/>
                <a:gd name="T11" fmla="*/ 13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5" name="Group 19"/>
          <p:cNvGrpSpPr>
            <a:grpSpLocks/>
          </p:cNvGrpSpPr>
          <p:nvPr/>
        </p:nvGrpSpPr>
        <p:grpSpPr bwMode="auto">
          <a:xfrm rot="-3800768">
            <a:off x="346133" y="1116053"/>
            <a:ext cx="1066800" cy="685800"/>
            <a:chOff x="4733" y="799"/>
            <a:chExt cx="388" cy="353"/>
          </a:xfrm>
        </p:grpSpPr>
        <p:sp>
          <p:nvSpPr>
            <p:cNvPr id="8207" name="Freeform 20"/>
            <p:cNvSpPr>
              <a:spLocks noChangeArrowheads="1"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7 w 409"/>
                <a:gd name="T1" fmla="*/ 20 h 658"/>
                <a:gd name="T2" fmla="*/ 29 w 409"/>
                <a:gd name="T3" fmla="*/ 131 h 658"/>
                <a:gd name="T4" fmla="*/ 151 w 409"/>
                <a:gd name="T5" fmla="*/ 298 h 658"/>
                <a:gd name="T6" fmla="*/ 166 w 409"/>
                <a:gd name="T7" fmla="*/ 311 h 658"/>
                <a:gd name="T8" fmla="*/ 73 w 409"/>
                <a:gd name="T9" fmla="*/ 48 h 658"/>
                <a:gd name="T10" fmla="*/ 7 w 409"/>
                <a:gd name="T11" fmla="*/ 2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21"/>
            <p:cNvSpPr>
              <a:spLocks noChangeArrowheads="1"/>
            </p:cNvSpPr>
            <p:nvPr/>
          </p:nvSpPr>
          <p:spPr bwMode="auto">
            <a:xfrm rot="4401636">
              <a:off x="4819" y="807"/>
              <a:ext cx="179" cy="353"/>
            </a:xfrm>
            <a:custGeom>
              <a:avLst/>
              <a:gdLst>
                <a:gd name="T0" fmla="*/ 7 w 409"/>
                <a:gd name="T1" fmla="*/ 20 h 658"/>
                <a:gd name="T2" fmla="*/ 29 w 409"/>
                <a:gd name="T3" fmla="*/ 131 h 658"/>
                <a:gd name="T4" fmla="*/ 151 w 409"/>
                <a:gd name="T5" fmla="*/ 298 h 658"/>
                <a:gd name="T6" fmla="*/ 166 w 409"/>
                <a:gd name="T7" fmla="*/ 311 h 658"/>
                <a:gd name="T8" fmla="*/ 73 w 409"/>
                <a:gd name="T9" fmla="*/ 48 h 658"/>
                <a:gd name="T10" fmla="*/ 7 w 409"/>
                <a:gd name="T11" fmla="*/ 2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22"/>
            <p:cNvSpPr>
              <a:spLocks noChangeArrowheads="1"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4 w 409"/>
                <a:gd name="T1" fmla="*/ 13 h 658"/>
                <a:gd name="T2" fmla="*/ 17 w 409"/>
                <a:gd name="T3" fmla="*/ 86 h 658"/>
                <a:gd name="T4" fmla="*/ 88 w 409"/>
                <a:gd name="T5" fmla="*/ 195 h 658"/>
                <a:gd name="T6" fmla="*/ 98 w 409"/>
                <a:gd name="T7" fmla="*/ 204 h 658"/>
                <a:gd name="T8" fmla="*/ 43 w 409"/>
                <a:gd name="T9" fmla="*/ 32 h 658"/>
                <a:gd name="T10" fmla="*/ 4 w 409"/>
                <a:gd name="T11" fmla="*/ 13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6" name="Group 23"/>
          <p:cNvGrpSpPr>
            <a:grpSpLocks/>
          </p:cNvGrpSpPr>
          <p:nvPr/>
        </p:nvGrpSpPr>
        <p:grpSpPr bwMode="auto">
          <a:xfrm>
            <a:off x="103237" y="585921"/>
            <a:ext cx="838200" cy="1319079"/>
            <a:chOff x="336" y="144"/>
            <a:chExt cx="528" cy="899"/>
          </a:xfrm>
        </p:grpSpPr>
        <p:grpSp>
          <p:nvGrpSpPr>
            <p:cNvPr id="8202" name="Group 24"/>
            <p:cNvGrpSpPr>
              <a:grpSpLocks/>
            </p:cNvGrpSpPr>
            <p:nvPr/>
          </p:nvGrpSpPr>
          <p:grpSpPr bwMode="auto">
            <a:xfrm rot="-3471247">
              <a:off x="312" y="264"/>
              <a:ext cx="672" cy="432"/>
              <a:chOff x="4733" y="799"/>
              <a:chExt cx="388" cy="353"/>
            </a:xfrm>
          </p:grpSpPr>
          <p:sp>
            <p:nvSpPr>
              <p:cNvPr id="8204" name="Freeform 25"/>
              <p:cNvSpPr>
                <a:spLocks noChangeArrowheads="1"/>
              </p:cNvSpPr>
              <p:nvPr/>
            </p:nvSpPr>
            <p:spPr bwMode="auto">
              <a:xfrm rot="2108015">
                <a:off x="4942" y="799"/>
                <a:ext cx="179" cy="353"/>
              </a:xfrm>
              <a:custGeom>
                <a:avLst/>
                <a:gdLst>
                  <a:gd name="T0" fmla="*/ 7 w 409"/>
                  <a:gd name="T1" fmla="*/ 20 h 658"/>
                  <a:gd name="T2" fmla="*/ 29 w 409"/>
                  <a:gd name="T3" fmla="*/ 131 h 658"/>
                  <a:gd name="T4" fmla="*/ 151 w 409"/>
                  <a:gd name="T5" fmla="*/ 298 h 658"/>
                  <a:gd name="T6" fmla="*/ 166 w 409"/>
                  <a:gd name="T7" fmla="*/ 311 h 658"/>
                  <a:gd name="T8" fmla="*/ 73 w 409"/>
                  <a:gd name="T9" fmla="*/ 48 h 658"/>
                  <a:gd name="T10" fmla="*/ 7 w 409"/>
                  <a:gd name="T11" fmla="*/ 20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" name="Freeform 26"/>
              <p:cNvSpPr>
                <a:spLocks noChangeArrowheads="1"/>
              </p:cNvSpPr>
              <p:nvPr/>
            </p:nvSpPr>
            <p:spPr bwMode="auto">
              <a:xfrm rot="4401636">
                <a:off x="4819" y="807"/>
                <a:ext cx="179" cy="353"/>
              </a:xfrm>
              <a:custGeom>
                <a:avLst/>
                <a:gdLst>
                  <a:gd name="T0" fmla="*/ 7 w 409"/>
                  <a:gd name="T1" fmla="*/ 20 h 658"/>
                  <a:gd name="T2" fmla="*/ 29 w 409"/>
                  <a:gd name="T3" fmla="*/ 131 h 658"/>
                  <a:gd name="T4" fmla="*/ 151 w 409"/>
                  <a:gd name="T5" fmla="*/ 298 h 658"/>
                  <a:gd name="T6" fmla="*/ 166 w 409"/>
                  <a:gd name="T7" fmla="*/ 311 h 658"/>
                  <a:gd name="T8" fmla="*/ 73 w 409"/>
                  <a:gd name="T9" fmla="*/ 48 h 658"/>
                  <a:gd name="T10" fmla="*/ 7 w 409"/>
                  <a:gd name="T11" fmla="*/ 20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6" name="Freeform 27"/>
              <p:cNvSpPr>
                <a:spLocks noChangeArrowheads="1"/>
              </p:cNvSpPr>
              <p:nvPr/>
            </p:nvSpPr>
            <p:spPr bwMode="auto">
              <a:xfrm rot="728459">
                <a:off x="5002" y="913"/>
                <a:ext cx="105" cy="231"/>
              </a:xfrm>
              <a:custGeom>
                <a:avLst/>
                <a:gdLst>
                  <a:gd name="T0" fmla="*/ 4 w 409"/>
                  <a:gd name="T1" fmla="*/ 13 h 658"/>
                  <a:gd name="T2" fmla="*/ 17 w 409"/>
                  <a:gd name="T3" fmla="*/ 86 h 658"/>
                  <a:gd name="T4" fmla="*/ 88 w 409"/>
                  <a:gd name="T5" fmla="*/ 195 h 658"/>
                  <a:gd name="T6" fmla="*/ 98 w 409"/>
                  <a:gd name="T7" fmla="*/ 204 h 658"/>
                  <a:gd name="T8" fmla="*/ 43 w 409"/>
                  <a:gd name="T9" fmla="*/ 32 h 658"/>
                  <a:gd name="T10" fmla="*/ 4 w 409"/>
                  <a:gd name="T11" fmla="*/ 13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3" name="Freeform 28"/>
            <p:cNvSpPr>
              <a:spLocks noChangeArrowheads="1"/>
            </p:cNvSpPr>
            <p:nvPr/>
          </p:nvSpPr>
          <p:spPr bwMode="auto">
            <a:xfrm rot="4401636">
              <a:off x="422" y="776"/>
              <a:ext cx="179" cy="353"/>
            </a:xfrm>
            <a:custGeom>
              <a:avLst/>
              <a:gdLst>
                <a:gd name="T0" fmla="*/ 7 w 409"/>
                <a:gd name="T1" fmla="*/ 20 h 658"/>
                <a:gd name="T2" fmla="*/ 29 w 409"/>
                <a:gd name="T3" fmla="*/ 131 h 658"/>
                <a:gd name="T4" fmla="*/ 151 w 409"/>
                <a:gd name="T5" fmla="*/ 298 h 658"/>
                <a:gd name="T6" fmla="*/ 166 w 409"/>
                <a:gd name="T7" fmla="*/ 311 h 658"/>
                <a:gd name="T8" fmla="*/ 73 w 409"/>
                <a:gd name="T9" fmla="*/ 48 h 658"/>
                <a:gd name="T10" fmla="*/ 7 w 409"/>
                <a:gd name="T11" fmla="*/ 2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197" name="Picture 30" descr="Fro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3810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2" descr="Fro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3" descr="Fro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ounded Rectangle 31"/>
          <p:cNvSpPr/>
          <p:nvPr/>
        </p:nvSpPr>
        <p:spPr>
          <a:xfrm>
            <a:off x="1295400" y="5180542"/>
            <a:ext cx="98298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vi-VN" sz="4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và Hà đi bộ trên hè phố .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813898" y="5180542"/>
            <a:ext cx="871858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vi-VN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604892" y="5196328"/>
            <a:ext cx="1039451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vi-VN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072810" y="5176392"/>
            <a:ext cx="1039451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798918" y="5178911"/>
            <a:ext cx="1039451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055821" y="5196645"/>
            <a:ext cx="688725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vi-VN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487370" y="5173208"/>
            <a:ext cx="1039451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8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7" grpId="0"/>
      <p:bldP spid="33" grpId="0"/>
      <p:bldP spid="26" grpId="0"/>
      <p:bldP spid="30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81400" y="762000"/>
            <a:ext cx="48006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US" sz="6000" b="1" dirty="0" err="1">
                <a:ln w="28575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VNI-Avo" pitchFamily="2" charset="0"/>
              </a:rPr>
              <a:t>Baøi</a:t>
            </a:r>
            <a:r>
              <a:rPr lang="en-US" sz="6000" b="1" dirty="0">
                <a:ln w="28575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VNI-Avo" pitchFamily="2" charset="0"/>
              </a:rPr>
              <a:t> 21:</a:t>
            </a:r>
          </a:p>
        </p:txBody>
      </p:sp>
      <p:pic>
        <p:nvPicPr>
          <p:cNvPr id="5" name="Picture 8" descr=" 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148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11658600" cy="669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00400" y="1953895"/>
            <a:ext cx="6693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vi-VN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     Ô    ô</a:t>
            </a:r>
            <a:endParaRPr lang="en-US" sz="5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964856"/>
            <a:ext cx="48006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vi-VN" sz="6000" b="1" smtClean="0">
                <a:ln w="28575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Bài 7:</a:t>
            </a:r>
            <a:endParaRPr lang="en-US" sz="6000" b="1" dirty="0">
              <a:ln w="28575">
                <a:solidFill>
                  <a:srgbClr val="00B050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6" t="66668" r="25838" b="25554"/>
          <a:stretch/>
        </p:blipFill>
        <p:spPr>
          <a:xfrm>
            <a:off x="6705600" y="2294520"/>
            <a:ext cx="304800" cy="37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9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323" y="-146258"/>
            <a:ext cx="190392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30"/>
          <p:cNvGrpSpPr>
            <a:grpSpLocks/>
          </p:cNvGrpSpPr>
          <p:nvPr/>
        </p:nvGrpSpPr>
        <p:grpSpPr bwMode="auto">
          <a:xfrm>
            <a:off x="1572792" y="1653229"/>
            <a:ext cx="4307698" cy="2331418"/>
            <a:chOff x="384" y="1675"/>
            <a:chExt cx="1684" cy="96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9240" name="Rectangle 27"/>
            <p:cNvSpPr>
              <a:spLocks noChangeArrowheads="1"/>
            </p:cNvSpPr>
            <p:nvPr/>
          </p:nvSpPr>
          <p:spPr bwMode="auto">
            <a:xfrm>
              <a:off x="388" y="1675"/>
              <a:ext cx="1680" cy="4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  <p:sp>
          <p:nvSpPr>
            <p:cNvPr id="9241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2146763" y="1769362"/>
            <a:ext cx="1549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93533" y="767103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5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vi-VN" sz="5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Bà</a:t>
            </a:r>
            <a:r>
              <a:rPr lang="en-US" sz="5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i </a:t>
            </a:r>
            <a:r>
              <a:rPr lang="vi-VN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7</a:t>
            </a:r>
            <a:r>
              <a:rPr lang="en-US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  <a:endParaRPr lang="en-US" sz="5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7000" y="104087"/>
            <a:ext cx="571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000" b="1" u="sng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Tiếng việt</a:t>
            </a:r>
            <a:r>
              <a:rPr lang="en-US" sz="4000" b="1" u="sng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  <a:endParaRPr lang="en-US" sz="4000" b="1" u="sng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63975" y="709737"/>
            <a:ext cx="19811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0"/>
          <p:cNvGrpSpPr>
            <a:grpSpLocks/>
          </p:cNvGrpSpPr>
          <p:nvPr/>
        </p:nvGrpSpPr>
        <p:grpSpPr bwMode="auto">
          <a:xfrm>
            <a:off x="6012165" y="1662563"/>
            <a:ext cx="4297466" cy="2319338"/>
            <a:chOff x="384" y="1680"/>
            <a:chExt cx="1680" cy="96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  <p:sp>
          <p:nvSpPr>
            <p:cNvPr id="41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6687195" y="1776709"/>
            <a:ext cx="1549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206236" y="1827768"/>
            <a:ext cx="19811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6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11968" y="2836069"/>
            <a:ext cx="23965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6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b</a:t>
            </a:r>
            <a:r>
              <a:rPr lang="vi-VN" sz="6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325403" y="2912975"/>
            <a:ext cx="31805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6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cs typeface="Times New Roman" panose="02020603050405020304" pitchFamily="18" charset="0"/>
              </a:rPr>
              <a:t>b</a:t>
            </a:r>
            <a:r>
              <a:rPr lang="vi-VN" sz="6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6" t="66668" r="25838" b="25554"/>
          <a:stretch/>
        </p:blipFill>
        <p:spPr>
          <a:xfrm>
            <a:off x="6485401" y="1196544"/>
            <a:ext cx="152400" cy="213360"/>
          </a:xfrm>
          <a:prstGeom prst="rect">
            <a:avLst/>
          </a:prstGeom>
        </p:spPr>
      </p:pic>
      <p:pic>
        <p:nvPicPr>
          <p:cNvPr id="28" name="Content Placeholder 15">
            <a:extLst>
              <a:ext uri="{FF2B5EF4-FFF2-40B4-BE49-F238E27FC236}">
                <a16:creationId xmlns:a16="http://schemas.microsoft.com/office/drawing/2014/main" id="{50FDB63C-438F-4737-B476-01B0B0A007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481" t="52867" r="40297" b="40569"/>
          <a:stretch/>
        </p:blipFill>
        <p:spPr>
          <a:xfrm>
            <a:off x="4299318" y="2995746"/>
            <a:ext cx="198453" cy="15611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6" t="66668" r="25838" b="25554"/>
          <a:stretch/>
        </p:blipFill>
        <p:spPr>
          <a:xfrm>
            <a:off x="6476679" y="1196544"/>
            <a:ext cx="152400" cy="2133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05442" y="688538"/>
            <a:ext cx="27190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6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vi-VN" sz="6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Ô   ô   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02511" y="1761255"/>
            <a:ext cx="19811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6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3437" y="1699498"/>
            <a:ext cx="8359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smtClean="0">
                <a:solidFill>
                  <a:srgbClr val="FF0000"/>
                </a:solidFill>
              </a:rPr>
              <a:t>ô</a:t>
            </a:r>
            <a:endParaRPr lang="en-US" sz="6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5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811 L 0.17761 0.3592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44" grpId="0"/>
      <p:bldP spid="45" grpId="0"/>
      <p:bldP spid="47" grpId="0"/>
      <p:bldP spid="3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38801" y="794194"/>
            <a:ext cx="159499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8000" b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8000" b="1" dirty="0">
              <a:ln>
                <a:solidFill>
                  <a:srgbClr val="00B0F0"/>
                </a:solidFill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49771" y="786809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>
                  <a:solidFill>
                    <a:srgbClr val="00B0F0"/>
                  </a:solidFill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" name="Rectangle 5"/>
          <p:cNvSpPr/>
          <p:nvPr/>
        </p:nvSpPr>
        <p:spPr>
          <a:xfrm>
            <a:off x="5451153" y="3200990"/>
            <a:ext cx="12682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8000" b="1" smtClean="0">
                <a:ln>
                  <a:solidFill>
                    <a:srgbClr val="00B0F0"/>
                  </a:solidFill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b</a:t>
            </a:r>
            <a:r>
              <a:rPr lang="vi-VN" sz="8000" b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ố</a:t>
            </a:r>
            <a:endParaRPr lang="en-US" sz="8000" b="1" dirty="0">
              <a:ln>
                <a:solidFill>
                  <a:srgbClr val="00B0F0"/>
                </a:solidFill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51153" y="1959727"/>
            <a:ext cx="12682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8000" b="1" smtClean="0">
                <a:ln>
                  <a:solidFill>
                    <a:srgbClr val="00B0F0"/>
                  </a:solidFill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b</a:t>
            </a:r>
            <a:r>
              <a:rPr lang="vi-VN" sz="8000" b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ộ</a:t>
            </a:r>
            <a:endParaRPr lang="en-US" sz="8000" b="1" dirty="0">
              <a:ln>
                <a:solidFill>
                  <a:srgbClr val="00B0F0"/>
                </a:solidFill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5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90312" y="1197204"/>
            <a:ext cx="6463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7200" b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7200" b="1" dirty="0">
              <a:ln>
                <a:solidFill>
                  <a:srgbClr val="00B0F0"/>
                </a:solidFill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73106" y="1197206"/>
            <a:ext cx="5950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" name="Rectangle 4"/>
          <p:cNvSpPr/>
          <p:nvPr/>
        </p:nvSpPr>
        <p:spPr>
          <a:xfrm>
            <a:off x="5926368" y="3092914"/>
            <a:ext cx="10567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7200" b="1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c</a:t>
            </a:r>
            <a:r>
              <a:rPr lang="vi-VN" sz="7200" b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ộ</a:t>
            </a:r>
            <a:endParaRPr lang="en-US" sz="7200" b="1" dirty="0">
              <a:ln>
                <a:solidFill>
                  <a:srgbClr val="00B0F0"/>
                </a:solidFill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99737" y="2140163"/>
            <a:ext cx="10567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7200" b="1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c</a:t>
            </a:r>
            <a:r>
              <a:rPr lang="vi-VN" sz="7200" b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ổ</a:t>
            </a:r>
            <a:endParaRPr lang="en-US" sz="7200" b="1" dirty="0">
              <a:ln>
                <a:solidFill>
                  <a:srgbClr val="00B0F0"/>
                </a:solidFill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24402" y="1197204"/>
            <a:ext cx="4924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9" name="Rectangle 8"/>
          <p:cNvSpPr/>
          <p:nvPr/>
        </p:nvSpPr>
        <p:spPr>
          <a:xfrm>
            <a:off x="5729193" y="2126575"/>
            <a:ext cx="152242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7200" b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cs typeface="Times New Roman" panose="02020603050405020304" pitchFamily="18" charset="0"/>
              </a:rPr>
              <a:t>t</a:t>
            </a:r>
            <a:r>
              <a:rPr lang="vi-VN" sz="7200" b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ổ</a:t>
            </a:r>
            <a:endParaRPr lang="en-US" sz="7200" b="1" dirty="0">
              <a:ln>
                <a:solidFill>
                  <a:srgbClr val="00B0F0"/>
                </a:solidFill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41571" y="3092912"/>
            <a:ext cx="9541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7200" b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cs typeface="Times New Roman" panose="02020603050405020304" pitchFamily="18" charset="0"/>
              </a:rPr>
              <a:t>t</a:t>
            </a:r>
            <a:r>
              <a:rPr lang="vi-VN" sz="7200" b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ộ</a:t>
            </a:r>
            <a:endParaRPr lang="en-US" sz="7200" b="1" dirty="0">
              <a:ln>
                <a:solidFill>
                  <a:srgbClr val="00B0F0"/>
                </a:solidFill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45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323" y="-146258"/>
            <a:ext cx="190392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30"/>
          <p:cNvGrpSpPr>
            <a:grpSpLocks/>
          </p:cNvGrpSpPr>
          <p:nvPr/>
        </p:nvGrpSpPr>
        <p:grpSpPr bwMode="auto">
          <a:xfrm>
            <a:off x="1600200" y="1676400"/>
            <a:ext cx="4297466" cy="2319338"/>
            <a:chOff x="384" y="1680"/>
            <a:chExt cx="1680" cy="96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9240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  <p:sp>
          <p:nvSpPr>
            <p:cNvPr id="9241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2146762" y="1683762"/>
            <a:ext cx="1549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02171" y="734879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vi-VN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Bà</a:t>
            </a:r>
            <a:r>
              <a:rPr lang="en-US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i </a:t>
            </a:r>
            <a:r>
              <a:rPr lang="en-US" sz="5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7</a:t>
            </a:r>
            <a:r>
              <a:rPr lang="en-US" sz="5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67000" y="104087"/>
            <a:ext cx="571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Tiếng Việt:</a:t>
            </a:r>
            <a:endParaRPr lang="en-US" sz="4000" b="1" u="sng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61063" y="1693110"/>
            <a:ext cx="1311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6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9" name="Group 30"/>
          <p:cNvGrpSpPr>
            <a:grpSpLocks/>
          </p:cNvGrpSpPr>
          <p:nvPr/>
        </p:nvGrpSpPr>
        <p:grpSpPr bwMode="auto">
          <a:xfrm>
            <a:off x="6012165" y="1683762"/>
            <a:ext cx="4297466" cy="2319338"/>
            <a:chOff x="384" y="1680"/>
            <a:chExt cx="1680" cy="96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  <p:sp>
          <p:nvSpPr>
            <p:cNvPr id="41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6687195" y="1776709"/>
            <a:ext cx="1549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206236" y="1827768"/>
            <a:ext cx="19811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6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11968" y="2836069"/>
            <a:ext cx="23965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6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b</a:t>
            </a:r>
            <a:r>
              <a:rPr lang="vi-VN" sz="6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69016" y="718903"/>
            <a:ext cx="21762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6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Ô   ô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325403" y="2912975"/>
            <a:ext cx="31805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6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b</a:t>
            </a:r>
            <a:r>
              <a:rPr lang="vi-VN" sz="6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5" t="8355" r="59442" b="87359"/>
          <a:stretch/>
        </p:blipFill>
        <p:spPr>
          <a:xfrm>
            <a:off x="4229665" y="2943025"/>
            <a:ext cx="169312" cy="16776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6" t="66668" r="25838" b="25554"/>
          <a:stretch/>
        </p:blipFill>
        <p:spPr>
          <a:xfrm>
            <a:off x="6888590" y="1272804"/>
            <a:ext cx="152400" cy="2133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0" t="26666" r="22500" b="71213"/>
          <a:stretch/>
        </p:blipFill>
        <p:spPr>
          <a:xfrm flipH="1" flipV="1">
            <a:off x="8718177" y="3744562"/>
            <a:ext cx="103780" cy="9902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407401" y="4128247"/>
            <a:ext cx="9081305" cy="92333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vi-VN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bố</a:t>
            </a:r>
            <a:r>
              <a:rPr lang="en-US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bổ</a:t>
            </a:r>
            <a:r>
              <a:rPr lang="en-US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   </a:t>
            </a:r>
            <a:r>
              <a:rPr lang="vi-VN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bộ      </a:t>
            </a:r>
            <a:r>
              <a:rPr lang="en-US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  </a:t>
            </a:r>
            <a:r>
              <a:rPr lang="vi-VN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cố</a:t>
            </a:r>
            <a:r>
              <a:rPr lang="en-US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  </a:t>
            </a:r>
            <a:r>
              <a:rPr lang="vi-VN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cổ</a:t>
            </a:r>
            <a:r>
              <a:rPr lang="en-US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  </a:t>
            </a:r>
            <a:r>
              <a:rPr lang="vi-VN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cộ</a:t>
            </a:r>
            <a:endParaRPr lang="en-US" sz="5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 flipH="1">
            <a:off x="2450073" y="4146972"/>
            <a:ext cx="106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6" t="66668" r="25838" b="25554"/>
          <a:stretch/>
        </p:blipFill>
        <p:spPr>
          <a:xfrm>
            <a:off x="5412026" y="4883432"/>
            <a:ext cx="133478" cy="18687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6" t="66668" r="25838" b="25554"/>
          <a:stretch/>
        </p:blipFill>
        <p:spPr>
          <a:xfrm>
            <a:off x="9422527" y="4886058"/>
            <a:ext cx="117351" cy="164292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 flipH="1">
            <a:off x="9004947" y="4120477"/>
            <a:ext cx="920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 flipH="1">
            <a:off x="3697719" y="4128247"/>
            <a:ext cx="106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 flipH="1">
            <a:off x="4945365" y="4132382"/>
            <a:ext cx="106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 flipH="1">
            <a:off x="7958856" y="4144426"/>
            <a:ext cx="106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 flipH="1">
            <a:off x="6973013" y="4150238"/>
            <a:ext cx="10466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54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9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9" grpId="0"/>
      <p:bldP spid="62" grpId="0"/>
      <p:bldP spid="63" grpId="0"/>
      <p:bldP spid="64" grpId="0"/>
      <p:bldP spid="65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11113"/>
            <a:ext cx="294322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2438399" y="734879"/>
            <a:ext cx="2730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5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vi-VN" sz="5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Bà</a:t>
            </a:r>
            <a:r>
              <a:rPr lang="en-US" sz="5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i 7</a:t>
            </a:r>
            <a:r>
              <a:rPr lang="en-US" sz="5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:</a:t>
            </a:r>
            <a:endParaRPr lang="en-US" sz="5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385526" y="104087"/>
            <a:ext cx="3996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Tiếng Việt:</a:t>
            </a:r>
            <a:endParaRPr lang="en-US" sz="4000" b="1" u="sng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151051" y="1887381"/>
            <a:ext cx="18239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6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cs typeface="Times New Roman" panose="02020603050405020304" pitchFamily="18" charset="0"/>
              </a:rPr>
              <a:t>  bố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81201" y="2664014"/>
            <a:ext cx="3896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6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cs typeface="Times New Roman" panose="02020603050405020304" pitchFamily="18" charset="0"/>
              </a:rPr>
              <a:t>cổ</a:t>
            </a:r>
            <a:r>
              <a:rPr lang="en-US" sz="6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vi-VN" sz="6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cs typeface="Times New Roman" panose="02020603050405020304" pitchFamily="18" charset="0"/>
              </a:rPr>
              <a:t>bé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289344" y="2659660"/>
            <a:ext cx="35670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6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cs typeface="Times New Roman" panose="02020603050405020304" pitchFamily="18" charset="0"/>
              </a:rPr>
              <a:t>c</a:t>
            </a:r>
            <a:r>
              <a:rPr lang="vi-VN" sz="6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cs typeface="Times New Roman" panose="02020603050405020304" pitchFamily="18" charset="0"/>
              </a:rPr>
              <a:t>ổ cò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47282" y="2672723"/>
            <a:ext cx="10632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6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65360" y="1887381"/>
            <a:ext cx="13682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6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18722" y="2659659"/>
            <a:ext cx="13682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6000" b="1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ô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239000" y="3568465"/>
            <a:ext cx="7399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169196" y="718903"/>
            <a:ext cx="20698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6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Ô   ô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6" t="66668" r="25838" b="25554"/>
          <a:stretch/>
        </p:blipFill>
        <p:spPr>
          <a:xfrm>
            <a:off x="7737194" y="1206698"/>
            <a:ext cx="152400" cy="2133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b="13159"/>
          <a:stretch/>
        </p:blipFill>
        <p:spPr>
          <a:xfrm>
            <a:off x="6841337" y="1626498"/>
            <a:ext cx="5374964" cy="52849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b="15065"/>
          <a:stretch/>
        </p:blipFill>
        <p:spPr>
          <a:xfrm>
            <a:off x="6468204" y="1626498"/>
            <a:ext cx="5436303" cy="51997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b="19874"/>
          <a:stretch/>
        </p:blipFill>
        <p:spPr>
          <a:xfrm>
            <a:off x="18916" y="1728035"/>
            <a:ext cx="5443362" cy="5199791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900936" y="2693863"/>
            <a:ext cx="7399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47282" y="3568465"/>
            <a:ext cx="7399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4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4" grpId="0"/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2099</TotalTime>
  <Words>209</Words>
  <Application>Microsoft Office PowerPoint</Application>
  <PresentationFormat>Widescreen</PresentationFormat>
  <Paragraphs>93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DFPOP1-W9</vt:lpstr>
      <vt:lpstr>HP001 5 hàng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LeHieu.KD</dc:creator>
  <cp:lastModifiedBy>MAIHUNG</cp:lastModifiedBy>
  <cp:revision>497</cp:revision>
  <dcterms:created xsi:type="dcterms:W3CDTF">2011-09-30T13:18:00Z</dcterms:created>
  <dcterms:modified xsi:type="dcterms:W3CDTF">2025-05-27T08:59:36Z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