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3" r:id="rId1"/>
    <p:sldMasterId id="2147483688" r:id="rId2"/>
  </p:sldMasterIdLst>
  <p:notesMasterIdLst>
    <p:notesMasterId r:id="rId12"/>
  </p:notesMasterIdLst>
  <p:sldIdLst>
    <p:sldId id="333" r:id="rId3"/>
    <p:sldId id="314" r:id="rId4"/>
    <p:sldId id="315" r:id="rId5"/>
    <p:sldId id="316" r:id="rId6"/>
    <p:sldId id="327" r:id="rId7"/>
    <p:sldId id="328" r:id="rId8"/>
    <p:sldId id="325" r:id="rId9"/>
    <p:sldId id="329" r:id="rId10"/>
    <p:sldId id="330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22">
          <p15:clr>
            <a:srgbClr val="A4A3A4"/>
          </p15:clr>
        </p15:guide>
        <p15:guide id="2" pos="384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67"/>
      </p:cViewPr>
      <p:guideLst>
        <p:guide orient="horz" pos="2122"/>
        <p:guide pos="38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5/27/2025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40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0A9633-8222-41B5-B0BD-8A40C7ED34D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8908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4338D5-CBFD-4B3B-AF75-562B4C41158A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8957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tags" Target="../tags/tag4.xml"/><Relationship Id="rId7" Type="http://schemas.openxmlformats.org/officeDocument/2006/relationships/image" Target="../media/image9.png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1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6.png"/><Relationship Id="rId4" Type="http://schemas.openxmlformats.org/officeDocument/2006/relationships/image" Target="../media/image26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9.png"/><Relationship Id="rId4" Type="http://schemas.openxmlformats.org/officeDocument/2006/relationships/image" Target="../media/image28.jp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908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4851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5128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732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186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8128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6" y="56368"/>
            <a:ext cx="5002213" cy="1549971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6" y="1049798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1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7092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3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7" y="-242205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6" y="433162"/>
            <a:ext cx="4229071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8" y="3859845"/>
            <a:ext cx="2559563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280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7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1"/>
            <a:ext cx="1302587" cy="1207835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1" y="1011300"/>
            <a:ext cx="5374251" cy="1090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408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6" y="1122217"/>
            <a:ext cx="11640697" cy="5479963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9" cy="2075611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457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1" y="2"/>
            <a:ext cx="12346423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9" tIns="34275" rIns="68549" bIns="34275" rtlCol="0" anchor="ctr"/>
          <a:lstStyle/>
          <a:p>
            <a:pPr algn="ctr" defTabSz="685766">
              <a:defRPr/>
            </a:pPr>
            <a:endParaRPr lang="en-US" sz="13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7" y="2224566"/>
            <a:ext cx="9845748" cy="1783151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766">
                <a:defRPr/>
              </a:pPr>
              <a:endParaRPr lang="en-US" sz="13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685766">
              <a:buFont typeface="Arial"/>
              <a:buNone/>
              <a:defRPr/>
            </a:pPr>
            <a:endParaRPr lang="en-US" sz="1300" kern="0" dirty="0">
              <a:solidFill>
                <a:prstClr val="white"/>
              </a:solidFill>
              <a:latin typeface="Calibri"/>
              <a:ea typeface="Arial-Rounded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>
              <a:defRPr/>
            </a:pPr>
            <a:endParaRPr lang="en-US" sz="13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3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 defTabSz="685766">
                <a:buFont typeface="Arial"/>
                <a:buNone/>
                <a:defRPr/>
              </a:pPr>
              <a:endParaRPr lang="en-US" sz="1300" kern="0">
                <a:solidFill>
                  <a:prstClr val="white"/>
                </a:solidFill>
                <a:latin typeface="Calibri"/>
                <a:ea typeface="Arial-Rounded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21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6789299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3"/>
            <a:ext cx="2630603" cy="2047391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5314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2013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9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 dirty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3279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9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lIns="91436" tIns="45718" rIns="91436" bIns="45718" rtlCol="0" anchor="ctr"/>
          <a:lstStyle/>
          <a:p>
            <a:pPr algn="ctr" defTabSz="914354">
              <a:buClr>
                <a:srgbClr val="000000"/>
              </a:buClr>
              <a:buFont typeface="Arial"/>
              <a:buNone/>
              <a:defRPr/>
            </a:pPr>
            <a:endParaRPr lang="en-US" sz="1500" kern="0">
              <a:solidFill>
                <a:srgbClr val="BAE5E4"/>
              </a:solidFill>
              <a:latin typeface="Arial-Rounded"/>
              <a:ea typeface="Arial-Rounded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51" y="255823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algn="ctr" defTabSz="914354">
                <a:buClr>
                  <a:srgbClr val="000000"/>
                </a:buClr>
                <a:buFont typeface="Arial"/>
                <a:buNone/>
                <a:defRPr/>
              </a:pPr>
              <a:endParaRPr lang="en-US" sz="1500" kern="0">
                <a:solidFill>
                  <a:srgbClr val="BAE5E4"/>
                </a:solidFill>
                <a:latin typeface="Arial-Rounded"/>
                <a:ea typeface="Arial-Rounded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1880114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9" y="-2315703"/>
            <a:ext cx="6349847" cy="1165570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0" y="-526162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6702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3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41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>
                    <a:lumMod val="50000"/>
                    <a:lumOff val="50000"/>
                  </a:prst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979782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198" y="1324486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1" y="-150125"/>
            <a:ext cx="2257728" cy="3457551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4" y="224269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84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270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8" y="464026"/>
            <a:ext cx="11791667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/>
            <a:endParaRPr lang="zh-CN" altLang="en-US" sz="19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23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50462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4" y="4901804"/>
            <a:ext cx="7918523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7" y="4001447"/>
            <a:ext cx="3419911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1" y="4901804"/>
            <a:ext cx="7918523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68016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6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82" y="1331057"/>
            <a:ext cx="5507665" cy="154997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6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2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3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5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914354">
              <a:defRPr/>
            </a:pPr>
            <a:endParaRPr lang="zh-CN" altLang="en-US" sz="1900" dirty="0">
              <a:solidFill>
                <a:prstClr val="white"/>
              </a:solidFill>
              <a:cs typeface="Arial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98216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3" y="2321006"/>
            <a:ext cx="6560599" cy="120032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algn="ctr" defTabSz="914354">
              <a:defRPr/>
            </a:pP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Đọc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mở</a:t>
            </a:r>
            <a:r>
              <a:rPr lang="en-US" sz="7200" b="1" dirty="0">
                <a:solidFill>
                  <a:prstClr val="white"/>
                </a:solidFill>
                <a:cs typeface="Arial" panose="020B0604020202020204" pitchFamily="34" charset="0"/>
              </a:rPr>
              <a:t> </a:t>
            </a:r>
            <a:r>
              <a:rPr lang="en-US" sz="7200" b="1" dirty="0" err="1">
                <a:solidFill>
                  <a:prstClr val="white"/>
                </a:solidFill>
                <a:cs typeface="Arial" panose="020B0604020202020204" pitchFamily="34" charset="0"/>
              </a:rPr>
              <a:t>rộng</a:t>
            </a:r>
            <a:endParaRPr lang="en-US" sz="72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10"/>
            <a:ext cx="3467272" cy="276999"/>
          </a:xfrm>
          <a:prstGeom prst="rect">
            <a:avLst/>
          </a:prstGeom>
          <a:noFill/>
        </p:spPr>
        <p:txBody>
          <a:bodyPr wrap="square" lIns="91436" tIns="45718" rIns="91436" bIns="45718" rtlCol="0">
            <a:spAutoFit/>
          </a:bodyPr>
          <a:lstStyle/>
          <a:p>
            <a:pPr defTabSz="914354"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prstClr val="black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prstClr val="black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883923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920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9848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0027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311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5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22.xml"/><Relationship Id="rId26" Type="http://schemas.openxmlformats.org/officeDocument/2006/relationships/slideLayout" Target="../slideLayouts/slideLayout30.xml"/><Relationship Id="rId3" Type="http://schemas.openxmlformats.org/officeDocument/2006/relationships/slideLayout" Target="../slideLayouts/slideLayout7.xml"/><Relationship Id="rId21" Type="http://schemas.openxmlformats.org/officeDocument/2006/relationships/slideLayout" Target="../slideLayouts/slideLayout25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21.xml"/><Relationship Id="rId25" Type="http://schemas.openxmlformats.org/officeDocument/2006/relationships/slideLayout" Target="../slideLayouts/slideLayout29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20" Type="http://schemas.openxmlformats.org/officeDocument/2006/relationships/slideLayout" Target="../slideLayouts/slideLayout24.xml"/><Relationship Id="rId29" Type="http://schemas.openxmlformats.org/officeDocument/2006/relationships/slideLayout" Target="../slideLayouts/slideLayout33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2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23" Type="http://schemas.openxmlformats.org/officeDocument/2006/relationships/slideLayout" Target="../slideLayouts/slideLayout27.xml"/><Relationship Id="rId28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14.xml"/><Relationship Id="rId19" Type="http://schemas.openxmlformats.org/officeDocument/2006/relationships/slideLayout" Target="../slideLayouts/slideLayout23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Relationship Id="rId22" Type="http://schemas.openxmlformats.org/officeDocument/2006/relationships/slideLayout" Target="../slideLayouts/slideLayout26.xml"/><Relationship Id="rId27" Type="http://schemas.openxmlformats.org/officeDocument/2006/relationships/slideLayout" Target="../slideLayouts/slideLayout31.xml"/><Relationship Id="rId30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5/27/2025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227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895" r:id="rId12"/>
    <p:sldLayoutId id="2147483763" r:id="rId13"/>
    <p:sldLayoutId id="2147483764" r:id="rId14"/>
    <p:sldLayoutId id="2147483766" r:id="rId15"/>
    <p:sldLayoutId id="2147483767" r:id="rId16"/>
    <p:sldLayoutId id="2147483768" r:id="rId17"/>
    <p:sldLayoutId id="2147483769" r:id="rId18"/>
    <p:sldLayoutId id="2147483770" r:id="rId19"/>
    <p:sldLayoutId id="2147483771" r:id="rId20"/>
    <p:sldLayoutId id="2147483772" r:id="rId21"/>
    <p:sldLayoutId id="2147483773" r:id="rId22"/>
    <p:sldLayoutId id="2147483774" r:id="rId23"/>
    <p:sldLayoutId id="2147483775" r:id="rId24"/>
    <p:sldLayoutId id="2147483776" r:id="rId25"/>
    <p:sldLayoutId id="2147483777" r:id="rId26"/>
    <p:sldLayoutId id="2147483778" r:id="rId27"/>
    <p:sldLayoutId id="2147483779" r:id="rId28"/>
    <p:sldLayoutId id="2147483780" r:id="rId2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"/>
            <a:ext cx="12192000" cy="685799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54">
              <a:defRPr/>
            </a:pPr>
            <a:endParaRPr lang="en-US" sz="1800" dirty="0">
              <a:solidFill>
                <a:prstClr val="black"/>
              </a:solidFill>
              <a:latin typeface="DFPOP1-W9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01599" y="1448301"/>
            <a:ext cx="12253036" cy="14056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</a:t>
            </a:r>
          </a:p>
          <a:p>
            <a:pPr algn="ctr" defTabSz="685783">
              <a:defRPr/>
            </a:pPr>
            <a:r>
              <a:rPr lang="en-US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 THẦY, CÔ GIÁO VỀ DỰ GIỜ THĂM LỚP</a:t>
            </a:r>
            <a:endParaRPr lang="en-US" sz="4267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70661" y="378825"/>
            <a:ext cx="70709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85783">
              <a:defRPr/>
            </a:pPr>
            <a:r>
              <a:rPr lang="en-US" sz="28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HÒA NGHĨA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71658" y="3111029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Tiếng Việt </a:t>
            </a:r>
            <a:r>
              <a:rPr lang="en-US" sz="32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688046"/>
            <a:ext cx="12196868" cy="1356903"/>
          </a:xfrm>
          <a:prstGeom prst="rect">
            <a:avLst/>
          </a:prstGeom>
        </p:spPr>
      </p:pic>
      <p:pic>
        <p:nvPicPr>
          <p:cNvPr id="10" name="图片 9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07" y="5443865"/>
            <a:ext cx="4328771" cy="1356903"/>
          </a:xfrm>
          <a:prstGeom prst="rect">
            <a:avLst/>
          </a:prstGeom>
        </p:spPr>
      </p:pic>
      <p:pic>
        <p:nvPicPr>
          <p:cNvPr id="11" name="图片 9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0507" y="3175993"/>
            <a:ext cx="2472596" cy="362477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990286" y="4155357"/>
            <a:ext cx="85065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Phạm Thị Mai Hưng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0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743200" y="2223113"/>
            <a:ext cx="6705600" cy="18867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4" tIns="121894" rIns="121894" bIns="121894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 defTabSz="914354">
              <a:buClr>
                <a:srgbClr val="4472C4"/>
              </a:buClr>
              <a:buFont typeface="Chivo Light"/>
              <a:buNone/>
              <a:defRPr/>
            </a:pPr>
            <a:r>
              <a:rPr lang="en-US" sz="139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39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2446909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3119619" y="2355151"/>
            <a:ext cx="2377840" cy="1161044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 sz="1900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09"/>
              <a:endParaRPr lang="zh-CN" altLang="en-US" sz="1900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462780" y="1977960"/>
            <a:ext cx="5084277" cy="738659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914309"/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0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en-US" altLang="zh-CN" sz="40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862923" y="790457"/>
            <a:ext cx="1347900" cy="1231107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pPr defTabSz="914309"/>
            <a:r>
              <a:rPr lang="en-US" altLang="zh-CN" sz="7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7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4" name="文本框 109"/>
          <p:cNvSpPr txBox="1"/>
          <p:nvPr/>
        </p:nvSpPr>
        <p:spPr>
          <a:xfrm>
            <a:off x="347456" y="2793107"/>
            <a:ext cx="5121359" cy="1231094"/>
          </a:xfrm>
          <a:prstGeom prst="rect">
            <a:avLst/>
          </a:prstGeom>
          <a:noFill/>
        </p:spPr>
        <p:txBody>
          <a:bodyPr wrap="square" lIns="121909" tIns="60954" rIns="121909" bIns="60954" rtlCol="0">
            <a:spAutoFit/>
          </a:bodyPr>
          <a:lstStyle/>
          <a:p>
            <a:pPr algn="ctr" defTabSz="914309"/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US" altLang="zh-CN" sz="36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altLang="zh-CN" sz="3600" b="1" dirty="0" smtClean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ctr" defTabSz="914309"/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6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</a:t>
            </a:r>
            <a:endParaRPr lang="zh-CN" altLang="en-US" sz="36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1159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2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  <p:bldP spid="4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-17725" y="-1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400" b="1" u="sng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Tiếng Việt</a:t>
            </a:r>
          </a:p>
          <a:p>
            <a:pPr algn="ctr" defTabSz="685783">
              <a:defRPr/>
            </a:pPr>
            <a:r>
              <a:rPr lang="en-US" sz="2400" b="1" u="sng" kern="0" smtClean="0">
                <a:solidFill>
                  <a:prstClr val="black"/>
                </a:solidFill>
                <a:latin typeface="HP001 4 hàng" panose="020B0603050302020204" pitchFamily="34" charset="0"/>
              </a:rPr>
              <a:t>       </a:t>
            </a:r>
            <a:endParaRPr lang="en-US" sz="24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pPr algn="ctr" defTabSz="685783">
              <a:defRPr/>
            </a:pP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itle 3"/>
          <p:cNvSpPr txBox="1">
            <a:spLocks/>
          </p:cNvSpPr>
          <p:nvPr/>
        </p:nvSpPr>
        <p:spPr>
          <a:xfrm>
            <a:off x="4166434" y="481177"/>
            <a:ext cx="4507832" cy="5133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32 +33. </a:t>
            </a:r>
            <a:r>
              <a:rPr lang="en-US" altLang="zh-CN" sz="24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4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32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3200" b="1" kern="0" dirty="0" smtClean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32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3200" b="1" kern="0" dirty="0" smtClean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3200" b="1" dirty="0">
              <a:solidFill>
                <a:sysClr val="windowText" lastClr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7975" y="6018131"/>
            <a:ext cx="1212220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dirty="0" err="1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T</a:t>
            </a:r>
            <a:r>
              <a:rPr lang="en-US" sz="4000" b="1" dirty="0" err="1" smtClean="0">
                <a:latin typeface="Tw Cen MT" pitchFamily="34" charset="0"/>
                <a:cs typeface="Times New Roman" panose="02020603050405020304" charset="0"/>
              </a:rPr>
              <a:t>àu</a:t>
            </a:r>
            <a:r>
              <a:rPr lang="en-US" sz="4000" b="1" dirty="0" smtClean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latin typeface="Tw Cen MT" pitchFamily="34" charset="0"/>
                <a:cs typeface="Times New Roman" panose="02020603050405020304" charset="0"/>
              </a:rPr>
              <a:t>d</a:t>
            </a:r>
            <a:r>
              <a:rPr lang="en-US" sz="3200" b="1" dirty="0" err="1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ỡ</a:t>
            </a:r>
            <a:r>
              <a:rPr lang="en-US" sz="4000" b="1" dirty="0" smtClean="0"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hàng</a:t>
            </a:r>
            <a:r>
              <a:rPr lang="en-US" sz="4000" b="1" dirty="0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w Cen MT" pitchFamily="34" charset="0"/>
                <a:cs typeface="Times New Roman" panose="02020603050405020304" charset="0"/>
              </a:rPr>
              <a:t>ở</a:t>
            </a:r>
            <a:r>
              <a:rPr lang="en-US" sz="4000" b="1" dirty="0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c</a:t>
            </a:r>
            <a:r>
              <a:rPr lang="en-US" sz="3200" b="1" dirty="0" err="1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ả</a:t>
            </a:r>
            <a:r>
              <a:rPr lang="en-US" sz="4000" b="1" dirty="0" err="1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ng</a:t>
            </a:r>
            <a:r>
              <a:rPr lang="en-US" sz="4000" b="1" dirty="0" smtClean="0">
                <a:solidFill>
                  <a:schemeClr val="tx1"/>
                </a:solidFill>
                <a:latin typeface="Tw Cen MT" pitchFamily="34" charset="0"/>
                <a:cs typeface="Times New Roman" panose="02020603050405020304" charset="0"/>
              </a:rPr>
              <a:t>.</a:t>
            </a:r>
            <a:endParaRPr lang="en-US" sz="4000" b="1" dirty="0">
              <a:solidFill>
                <a:schemeClr val="tx1"/>
              </a:solidFill>
              <a:latin typeface="Tw Cen MT" pitchFamily="34" charset="0"/>
              <a:cs typeface="Times New Roman" panose="02020603050405020304" charset="0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 flipV="1">
            <a:off x="5114013" y="6657849"/>
            <a:ext cx="23602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V="1">
            <a:off x="6766351" y="6642641"/>
            <a:ext cx="236027" cy="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Wave 1"/>
          <p:cNvSpPr/>
          <p:nvPr/>
        </p:nvSpPr>
        <p:spPr>
          <a:xfrm>
            <a:off x="7914625" y="689036"/>
            <a:ext cx="452336" cy="176195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7D70D0-90C4-443C-BFC1-3BBAE9A1CDE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55" t="30709"/>
          <a:stretch/>
        </p:blipFill>
        <p:spPr>
          <a:xfrm>
            <a:off x="27975" y="1485020"/>
            <a:ext cx="12122210" cy="4533111"/>
          </a:xfrm>
          <a:prstGeom prst="rect">
            <a:avLst/>
          </a:prstGeom>
        </p:spPr>
      </p:pic>
      <p:sp>
        <p:nvSpPr>
          <p:cNvPr id="18" name="Oval 17"/>
          <p:cNvSpPr/>
          <p:nvPr/>
        </p:nvSpPr>
        <p:spPr>
          <a:xfrm>
            <a:off x="264548" y="2023554"/>
            <a:ext cx="575981" cy="49618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631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3" grpId="0" animBg="1"/>
      <p:bldP spid="2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5">
            <a:extLst>
              <a:ext uri="{FF2B5EF4-FFF2-40B4-BE49-F238E27FC236}">
                <a16:creationId xmlns:a16="http://schemas.microsoft.com/office/drawing/2014/main" id="{5D5DCC40-4380-4731-8EAC-CA4897537B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2300118"/>
              </p:ext>
            </p:extLst>
          </p:nvPr>
        </p:nvGraphicFramePr>
        <p:xfrm>
          <a:off x="3027387" y="2037348"/>
          <a:ext cx="2584554" cy="15480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63876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1320678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622849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925215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10" name="Text Box 66">
            <a:extLst>
              <a:ext uri="{FF2B5EF4-FFF2-40B4-BE49-F238E27FC236}">
                <a16:creationId xmlns:a16="http://schemas.microsoft.com/office/drawing/2014/main" id="{AF66445A-D244-4CEB-8C8B-E368698738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910" y="1901464"/>
            <a:ext cx="75630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endParaRPr lang="vi-VN" sz="4800" dirty="0">
              <a:solidFill>
                <a:prstClr val="black">
                  <a:lumMod val="95000"/>
                  <a:lumOff val="5000"/>
                </a:prstClr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1" name="Text Box 66">
            <a:extLst>
              <a:ext uri="{FF2B5EF4-FFF2-40B4-BE49-F238E27FC236}">
                <a16:creationId xmlns:a16="http://schemas.microsoft.com/office/drawing/2014/main" id="{A7996CD5-D82E-4483-A679-3DEB245DA9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97928" y="1894004"/>
            <a:ext cx="78760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ơ</a:t>
            </a:r>
            <a:endParaRPr lang="vi-VN" sz="48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12" name="Text Box 66">
            <a:extLst>
              <a:ext uri="{FF2B5EF4-FFF2-40B4-BE49-F238E27FC236}">
                <a16:creationId xmlns:a16="http://schemas.microsoft.com/office/drawing/2014/main" id="{B9E3BFA9-A0F4-4AC3-B2A5-E592E211D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9545" y="2725001"/>
            <a:ext cx="107538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800" dirty="0" err="1">
                <a:solidFill>
                  <a:prstClr val="black">
                    <a:lumMod val="95000"/>
                    <a:lumOff val="5000"/>
                  </a:prstClr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b</a:t>
            </a:r>
            <a:r>
              <a:rPr lang="en-US" sz="4800" dirty="0" err="1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ờ</a:t>
            </a:r>
            <a:endParaRPr lang="vi-VN" sz="48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graphicFrame>
        <p:nvGraphicFramePr>
          <p:cNvPr id="33" name="Table 5">
            <a:extLst>
              <a:ext uri="{FF2B5EF4-FFF2-40B4-BE49-F238E27FC236}">
                <a16:creationId xmlns:a16="http://schemas.microsoft.com/office/drawing/2014/main" id="{521BEB4D-63C8-4CE5-8870-AD8BA2A068E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403565"/>
              </p:ext>
            </p:extLst>
          </p:nvPr>
        </p:nvGraphicFramePr>
        <p:xfrm>
          <a:off x="6051883" y="2077453"/>
          <a:ext cx="2971074" cy="14852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8259">
                  <a:extLst>
                    <a:ext uri="{9D8B030D-6E8A-4147-A177-3AD203B41FA5}">
                      <a16:colId xmlns:a16="http://schemas.microsoft.com/office/drawing/2014/main" val="2230665530"/>
                    </a:ext>
                  </a:extLst>
                </a:gridCol>
                <a:gridCol w="1552815">
                  <a:extLst>
                    <a:ext uri="{9D8B030D-6E8A-4147-A177-3AD203B41FA5}">
                      <a16:colId xmlns:a16="http://schemas.microsoft.com/office/drawing/2014/main" val="3548881838"/>
                    </a:ext>
                  </a:extLst>
                </a:gridCol>
              </a:tblGrid>
              <a:tr h="662868"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6325200"/>
                  </a:ext>
                </a:extLst>
              </a:tr>
              <a:tr h="822393">
                <a:tc gridSpan="2">
                  <a:txBody>
                    <a:bodyPr/>
                    <a:lstStyle/>
                    <a:p>
                      <a:endParaRPr lang="en-US" sz="2100" dirty="0"/>
                    </a:p>
                  </a:txBody>
                  <a:tcPr marL="108224" marR="108224" marT="54112" marB="54112">
                    <a:lnL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ADEF8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6793388"/>
                  </a:ext>
                </a:extLst>
              </a:tr>
            </a:tbl>
          </a:graphicData>
        </a:graphic>
      </p:graphicFrame>
      <p:sp>
        <p:nvSpPr>
          <p:cNvPr id="34" name="Text Box 66">
            <a:extLst>
              <a:ext uri="{FF2B5EF4-FFF2-40B4-BE49-F238E27FC236}">
                <a16:creationId xmlns:a16="http://schemas.microsoft.com/office/drawing/2014/main" id="{CDE2EB8B-DEC6-4729-BD6C-8F6D307DAF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74601" y="1976033"/>
            <a:ext cx="820285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prstClr val="black">
                    <a:lumMod val="95000"/>
                    <a:lumOff val="5000"/>
                  </a:prstClr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endParaRPr lang="vi-VN" sz="4800" dirty="0">
              <a:solidFill>
                <a:prstClr val="black">
                  <a:lumMod val="95000"/>
                  <a:lumOff val="5000"/>
                </a:prstClr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35" name="Text Box 66">
            <a:extLst>
              <a:ext uri="{FF2B5EF4-FFF2-40B4-BE49-F238E27FC236}">
                <a16:creationId xmlns:a16="http://schemas.microsoft.com/office/drawing/2014/main" id="{3E03CF5F-EBA5-4262-AFCA-2AA57F7BD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7475" y="1976033"/>
            <a:ext cx="77617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800" dirty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ơ</a:t>
            </a:r>
            <a:endParaRPr lang="vi-VN" sz="48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sp>
        <p:nvSpPr>
          <p:cNvPr id="37" name="Text Box 66">
            <a:extLst>
              <a:ext uri="{FF2B5EF4-FFF2-40B4-BE49-F238E27FC236}">
                <a16:creationId xmlns:a16="http://schemas.microsoft.com/office/drawing/2014/main" id="{5754F368-2EBC-4378-9534-15E24F3B49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26025" y="2660831"/>
            <a:ext cx="1532356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HP001 4 hàng 2 ô ly" pitchFamily="34" charset="-93"/>
                <a:cs typeface="Times New Roman" pitchFamily="18" charset="0"/>
              </a:defRPr>
            </a:lvl9pPr>
          </a:lstStyle>
          <a:p>
            <a:pPr eaLnBrk="1" hangingPunct="1"/>
            <a:r>
              <a:rPr lang="en-US" sz="4800" dirty="0" err="1" smtClean="0">
                <a:solidFill>
                  <a:prstClr val="black">
                    <a:lumMod val="95000"/>
                    <a:lumOff val="5000"/>
                  </a:prstClr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d</a:t>
            </a:r>
            <a:r>
              <a:rPr lang="en-US" sz="4800" dirty="0" err="1" smtClean="0">
                <a:solidFill>
                  <a:srgbClr val="FF0000"/>
                </a:solidFill>
                <a:latin typeface="HP-211" panose="020B0803050302020204" pitchFamily="34" charset="0"/>
                <a:ea typeface="Batang" pitchFamily="18" charset="-127"/>
                <a:cs typeface="Arial" charset="0"/>
              </a:rPr>
              <a:t>ỡ</a:t>
            </a:r>
            <a:endParaRPr lang="vi-VN" sz="4800" dirty="0">
              <a:solidFill>
                <a:srgbClr val="FF0000"/>
              </a:solidFill>
              <a:latin typeface="Century Gothic" pitchFamily="34" charset="0"/>
              <a:ea typeface="Batang" pitchFamily="18" charset="-127"/>
              <a:cs typeface="Arial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AD3467-57DA-4C04-B708-D87287BAEE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962908"/>
            <a:ext cx="2322888" cy="124787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4" name="Wave 13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46718FF-9FFA-49D0-84DD-A09C21F7DE0D}"/>
              </a:ext>
            </a:extLst>
          </p:cNvPr>
          <p:cNvSpPr/>
          <p:nvPr/>
        </p:nvSpPr>
        <p:spPr>
          <a:xfrm>
            <a:off x="5141498" y="1032849"/>
            <a:ext cx="123524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</a:rPr>
              <a:t>ơ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1835094" y="3960396"/>
            <a:ext cx="3785939" cy="816142"/>
          </a:xfrm>
          <a:prstGeom prst="rect">
            <a:avLst/>
          </a:prstGeom>
          <a:solidFill>
            <a:srgbClr val="FBC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HP-211" panose="020B0803050302020204" pitchFamily="34" charset="0"/>
              </a:rPr>
              <a:t>bơ</a:t>
            </a:r>
            <a:r>
              <a:rPr lang="en-US" sz="4800" dirty="0">
                <a:solidFill>
                  <a:schemeClr val="tx1"/>
                </a:solidFill>
                <a:latin typeface="HP-211" panose="020B0803050302020204" pitchFamily="34" charset="0"/>
              </a:rPr>
              <a:t>    </a:t>
            </a:r>
            <a:r>
              <a:rPr lang="en-US" sz="4800" dirty="0" err="1" smtClean="0">
                <a:solidFill>
                  <a:schemeClr val="tx1"/>
                </a:solidFill>
                <a:latin typeface="HP-211" panose="020B0803050302020204" pitchFamily="34" charset="0"/>
              </a:rPr>
              <a:t>bở</a:t>
            </a:r>
            <a:r>
              <a:rPr lang="en-US" sz="4800" dirty="0" smtClean="0">
                <a:solidFill>
                  <a:schemeClr val="tx1"/>
                </a:solidFill>
                <a:latin typeface="HP-211" panose="020B0803050302020204" pitchFamily="34" charset="0"/>
              </a:rPr>
              <a:t>    </a:t>
            </a:r>
            <a:r>
              <a:rPr lang="en-US" sz="4800" dirty="0" err="1" smtClean="0">
                <a:solidFill>
                  <a:schemeClr val="tx1"/>
                </a:solidFill>
                <a:latin typeface="HP-211" panose="020B0803050302020204" pitchFamily="34" charset="0"/>
              </a:rPr>
              <a:t>cờ</a:t>
            </a:r>
            <a:endParaRPr lang="en-US" sz="48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4162802-45FD-4217-9778-EA8EE91316E9}"/>
              </a:ext>
            </a:extLst>
          </p:cNvPr>
          <p:cNvSpPr/>
          <p:nvPr/>
        </p:nvSpPr>
        <p:spPr>
          <a:xfrm>
            <a:off x="6051883" y="3960396"/>
            <a:ext cx="3653970" cy="850231"/>
          </a:xfrm>
          <a:prstGeom prst="rect">
            <a:avLst/>
          </a:prstGeom>
          <a:solidFill>
            <a:srgbClr val="FBCDD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tx1"/>
                </a:solidFill>
                <a:latin typeface="HP-211" panose="020B0803050302020204" pitchFamily="34" charset="0"/>
              </a:rPr>
              <a:t>cỡ</a:t>
            </a:r>
            <a:r>
              <a:rPr lang="en-US" sz="4800" dirty="0">
                <a:solidFill>
                  <a:schemeClr val="tx1"/>
                </a:solidFill>
                <a:latin typeface="HP-211" panose="020B0803050302020204" pitchFamily="34" charset="0"/>
              </a:rPr>
              <a:t>    </a:t>
            </a:r>
            <a:r>
              <a:rPr lang="en-US" sz="4800" dirty="0" err="1">
                <a:solidFill>
                  <a:schemeClr val="tx1"/>
                </a:solidFill>
                <a:latin typeface="HP-211" panose="020B0803050302020204" pitchFamily="34" charset="0"/>
              </a:rPr>
              <a:t>dỡ</a:t>
            </a:r>
            <a:r>
              <a:rPr lang="en-US" sz="4800" dirty="0">
                <a:solidFill>
                  <a:schemeClr val="tx1"/>
                </a:solidFill>
                <a:latin typeface="HP-211" panose="020B0803050302020204" pitchFamily="34" charset="0"/>
              </a:rPr>
              <a:t>   </a:t>
            </a:r>
            <a:r>
              <a:rPr lang="en-US" sz="4800" dirty="0" err="1">
                <a:solidFill>
                  <a:schemeClr val="tx1"/>
                </a:solidFill>
                <a:latin typeface="HP-211" panose="020B0803050302020204" pitchFamily="34" charset="0"/>
              </a:rPr>
              <a:t>đỡ</a:t>
            </a:r>
            <a:endParaRPr lang="en-US" sz="4800" dirty="0">
              <a:solidFill>
                <a:schemeClr val="tx1"/>
              </a:solidFill>
              <a:latin typeface="HP-211" panose="020B08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2861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34" grpId="0"/>
      <p:bldP spid="35" grpId="0"/>
      <p:bldP spid="37" grpId="0"/>
      <p:bldP spid="15" grpId="0"/>
      <p:bldP spid="16" grpId="0" animBg="1"/>
      <p:bldP spid="1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HẠM DUYÊN">
            <a:extLst>
              <a:ext uri="{FF2B5EF4-FFF2-40B4-BE49-F238E27FC236}">
                <a16:creationId xmlns:a16="http://schemas.microsoft.com/office/drawing/2014/main" id="{6409094C-5BA0-41DE-840A-5964A30D3B42}"/>
              </a:ext>
            </a:extLst>
          </p:cNvPr>
          <p:cNvSpPr/>
          <p:nvPr/>
        </p:nvSpPr>
        <p:spPr>
          <a:xfrm>
            <a:off x="8448067" y="1452755"/>
            <a:ext cx="2841705" cy="42281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7" name="PHẠM DUYÊN 1">
            <a:extLst>
              <a:ext uri="{FF2B5EF4-FFF2-40B4-BE49-F238E27FC236}">
                <a16:creationId xmlns:a16="http://schemas.microsoft.com/office/drawing/2014/main" id="{CACC1022-8D30-448A-A807-0DAA752FE696}"/>
              </a:ext>
            </a:extLst>
          </p:cNvPr>
          <p:cNvSpPr/>
          <p:nvPr/>
        </p:nvSpPr>
        <p:spPr>
          <a:xfrm>
            <a:off x="4675147" y="1452755"/>
            <a:ext cx="2841705" cy="42281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33" name="PHẠM DUYÊN 1">
            <a:extLst>
              <a:ext uri="{FF2B5EF4-FFF2-40B4-BE49-F238E27FC236}">
                <a16:creationId xmlns:a16="http://schemas.microsoft.com/office/drawing/2014/main" id="{2CDD3AA6-4647-4494-A82C-ECBA3D6F930B}"/>
              </a:ext>
            </a:extLst>
          </p:cNvPr>
          <p:cNvSpPr/>
          <p:nvPr/>
        </p:nvSpPr>
        <p:spPr>
          <a:xfrm>
            <a:off x="902228" y="1452755"/>
            <a:ext cx="2841705" cy="42281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27000" dist="38100" dir="5400000" algn="t" rotWithShape="0">
              <a:prstClr val="black">
                <a:alpha val="2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4775D8A5-C746-4B80-87AA-333A1702AA2A}"/>
              </a:ext>
            </a:extLst>
          </p:cNvPr>
          <p:cNvSpPr/>
          <p:nvPr/>
        </p:nvSpPr>
        <p:spPr>
          <a:xfrm>
            <a:off x="64169" y="4793005"/>
            <a:ext cx="3679764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HP-211" panose="020B0803050302020204" pitchFamily="34" charset="0"/>
              </a:rPr>
              <a:t>bờ</a:t>
            </a:r>
            <a:r>
              <a:rPr lang="en-US" sz="60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HP-211" panose="020B0803050302020204" pitchFamily="34" charset="0"/>
              </a:rPr>
              <a:t>đê</a:t>
            </a:r>
            <a:endParaRPr lang="en-US" sz="6000" dirty="0">
              <a:solidFill>
                <a:prstClr val="black"/>
              </a:solidFill>
              <a:latin typeface="HP-211" panose="020B08030503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932EA138-7BA2-4726-B410-B35640D824E5}"/>
              </a:ext>
            </a:extLst>
          </p:cNvPr>
          <p:cNvSpPr/>
          <p:nvPr/>
        </p:nvSpPr>
        <p:spPr>
          <a:xfrm>
            <a:off x="4195010" y="4836322"/>
            <a:ext cx="3577390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HP-211" panose="020B0803050302020204" pitchFamily="34" charset="0"/>
              </a:rPr>
              <a:t>cá</a:t>
            </a:r>
            <a:r>
              <a:rPr lang="en-US" sz="60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HP-211" panose="020B0803050302020204" pitchFamily="34" charset="0"/>
              </a:rPr>
              <a:t>cờ</a:t>
            </a:r>
            <a:endParaRPr lang="en-US" sz="6000" dirty="0">
              <a:solidFill>
                <a:prstClr val="black"/>
              </a:solidFill>
              <a:latin typeface="HP-211" panose="020B08030503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007B066-1BD7-49B8-B013-2C268942AD8B}"/>
              </a:ext>
            </a:extLst>
          </p:cNvPr>
          <p:cNvSpPr/>
          <p:nvPr/>
        </p:nvSpPr>
        <p:spPr>
          <a:xfrm>
            <a:off x="8179796" y="4802642"/>
            <a:ext cx="3314372" cy="992165"/>
          </a:xfrm>
          <a:prstGeom prst="rect">
            <a:avLst/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err="1">
                <a:solidFill>
                  <a:prstClr val="black"/>
                </a:solidFill>
                <a:latin typeface="HP-211" panose="020B0803050302020204" pitchFamily="34" charset="0"/>
              </a:rPr>
              <a:t>đỡ</a:t>
            </a:r>
            <a:r>
              <a:rPr lang="en-US" sz="6000" dirty="0">
                <a:solidFill>
                  <a:prstClr val="black"/>
                </a:solidFill>
                <a:latin typeface="HP-211" panose="020B0803050302020204" pitchFamily="34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HP-211" panose="020B0803050302020204" pitchFamily="34" charset="0"/>
              </a:rPr>
              <a:t>bé</a:t>
            </a:r>
            <a:endParaRPr lang="en-US" sz="6000" dirty="0">
              <a:solidFill>
                <a:prstClr val="black"/>
              </a:solidFill>
              <a:latin typeface="HP-211" panose="020B08030503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867D7E4-FDD0-48C9-B241-FB96D9B5793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4379" y="1064112"/>
            <a:ext cx="1780674" cy="634978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6F5634B1-2CB0-4A47-8D22-B7A2E3B4A8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7" t="50803" r="80981" b="35405"/>
          <a:stretch/>
        </p:blipFill>
        <p:spPr bwMode="auto">
          <a:xfrm>
            <a:off x="-2592" y="1903377"/>
            <a:ext cx="3813286" cy="293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A2256F83-45B9-499E-B41C-FEE66B4F13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50" t="50803" r="69542" b="35405"/>
          <a:stretch/>
        </p:blipFill>
        <p:spPr bwMode="auto">
          <a:xfrm>
            <a:off x="4318077" y="1903377"/>
            <a:ext cx="3467612" cy="29329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A9300943-CF6C-4BCF-A553-F587F8FC59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9" t="50000" r="56943" b="35405"/>
          <a:stretch/>
        </p:blipFill>
        <p:spPr bwMode="auto">
          <a:xfrm>
            <a:off x="8102538" y="1689170"/>
            <a:ext cx="4022124" cy="31038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6" name="Wave 15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16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6"/>
          <p:cNvSpPr/>
          <p:nvPr/>
        </p:nvSpPr>
        <p:spPr>
          <a:xfrm>
            <a:off x="32719" y="1181434"/>
            <a:ext cx="2822776" cy="631323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Viết</a:t>
            </a:r>
            <a:r>
              <a:rPr lang="en-US" sz="2800" b="1" dirty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bảng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sp>
        <p:nvSpPr>
          <p:cNvPr id="15" name="Oval 14"/>
          <p:cNvSpPr/>
          <p:nvPr/>
        </p:nvSpPr>
        <p:spPr>
          <a:xfrm>
            <a:off x="202764" y="1300579"/>
            <a:ext cx="427366" cy="393031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prstClr val="black"/>
                </a:solidFill>
                <a:latin typeface=".VnAvant" panose="020BE200000000000000" pitchFamily="34" charset="0"/>
              </a:rPr>
              <a:t>4</a:t>
            </a:r>
            <a:endParaRPr lang="en-US" sz="2400" b="1" dirty="0">
              <a:solidFill>
                <a:prstClr val="black"/>
              </a:solidFill>
              <a:latin typeface=".VnAvant" panose="020BE2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0" name="Wave 9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576" y="2338754"/>
            <a:ext cx="462534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116039" y="1602698"/>
            <a:ext cx="11699349" cy="4642585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Wave 10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: Rounded Corners 6"/>
          <p:cNvSpPr/>
          <p:nvPr/>
        </p:nvSpPr>
        <p:spPr>
          <a:xfrm>
            <a:off x="32718" y="1181435"/>
            <a:ext cx="2911008" cy="502986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 smtClean="0">
                <a:solidFill>
                  <a:prstClr val="white"/>
                </a:solidFill>
              </a:rPr>
              <a:t> 4. </a:t>
            </a:r>
            <a:r>
              <a:rPr lang="en-US" sz="2800" b="1" dirty="0" err="1" smtClean="0">
                <a:solidFill>
                  <a:prstClr val="white"/>
                </a:solidFill>
              </a:rPr>
              <a:t>Viết</a:t>
            </a:r>
            <a:r>
              <a:rPr lang="en-US" sz="2800" b="1" dirty="0" smtClean="0">
                <a:solidFill>
                  <a:prstClr val="white"/>
                </a:solidFill>
              </a:rPr>
              <a:t> </a:t>
            </a:r>
            <a:r>
              <a:rPr lang="en-US" sz="2800" b="1" dirty="0" err="1">
                <a:solidFill>
                  <a:prstClr val="white"/>
                </a:solidFill>
              </a:rPr>
              <a:t>bảng</a:t>
            </a:r>
            <a:endParaRPr lang="en-US" sz="2800" b="1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726" y="2297120"/>
            <a:ext cx="6758940" cy="325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181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7D6BFB6-C2B3-4BAE-9D81-63552929EDED}"/>
              </a:ext>
            </a:extLst>
          </p:cNvPr>
          <p:cNvSpPr/>
          <p:nvPr/>
        </p:nvSpPr>
        <p:spPr>
          <a:xfrm>
            <a:off x="116039" y="1602698"/>
            <a:ext cx="11699349" cy="4642585"/>
          </a:xfrm>
          <a:prstGeom prst="roundRect">
            <a:avLst>
              <a:gd name="adj" fmla="val 12650"/>
            </a:avLst>
          </a:prstGeom>
          <a:solidFill>
            <a:srgbClr val="AADE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E83E63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0895" y="12593"/>
            <a:ext cx="12145557" cy="111568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lIns="68579" tIns="34289" rIns="68579" bIns="34289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Thứ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ngày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21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tháng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kern="0" dirty="0" smtClean="0">
                <a:solidFill>
                  <a:prstClr val="black"/>
                </a:solidFill>
                <a:latin typeface="HP001 4 hàng" panose="020B0603050302020204" pitchFamily="34" charset="0"/>
              </a:rPr>
              <a:t>9 </a:t>
            </a:r>
            <a:r>
              <a:rPr lang="en-US" sz="2000" b="1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năm</a:t>
            </a:r>
            <a:r>
              <a:rPr lang="en-US" sz="2000" b="1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2023</a:t>
            </a:r>
          </a:p>
          <a:p>
            <a:pPr algn="ctr" defTabSz="685783">
              <a:defRPr/>
            </a:pPr>
            <a:r>
              <a:rPr lang="en-US" sz="2000" b="1" u="sng" kern="0" dirty="0" err="1">
                <a:solidFill>
                  <a:prstClr val="black"/>
                </a:solidFill>
                <a:latin typeface="HP001 4 hàng" panose="020B0603050302020204" pitchFamily="34" charset="0"/>
              </a:rPr>
              <a:t>Tiếng</a:t>
            </a:r>
            <a:r>
              <a:rPr lang="en-US" sz="2000" b="1" u="sng" kern="0" dirty="0">
                <a:solidFill>
                  <a:prstClr val="black"/>
                </a:solidFill>
                <a:latin typeface="HP001 4 hàng" panose="020B0603050302020204" pitchFamily="34" charset="0"/>
              </a:rPr>
              <a:t> </a:t>
            </a:r>
            <a:r>
              <a:rPr lang="en-US" sz="2000" b="1" u="sng" kern="0" dirty="0" err="1" smtClean="0">
                <a:solidFill>
                  <a:prstClr val="black"/>
                </a:solidFill>
                <a:latin typeface="HP001 4 hàng" panose="020B0603050302020204" pitchFamily="34" charset="0"/>
              </a:rPr>
              <a:t>Việt</a:t>
            </a:r>
            <a:endParaRPr lang="en-US" sz="2000" b="1" u="sng" kern="0" dirty="0" smtClean="0">
              <a:solidFill>
                <a:prstClr val="black"/>
              </a:solidFill>
              <a:latin typeface="HP001 4 hàng" panose="020B0603050302020204" pitchFamily="34" charset="0"/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                                                                    </a:t>
            </a:r>
            <a:r>
              <a:rPr lang="en-US" altLang="zh-CN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Tiết</a:t>
            </a:r>
            <a:r>
              <a:rPr lang="en-US" altLang="zh-CN" sz="20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32 +33. </a:t>
            </a:r>
            <a:r>
              <a:rPr lang="en-US" altLang="zh-CN" sz="2000" b="1" dirty="0" err="1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Bài</a:t>
            </a:r>
            <a:r>
              <a:rPr lang="en-US" altLang="zh-CN" sz="2000" b="1" dirty="0">
                <a:solidFill>
                  <a:prstClr val="black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 2:    </a:t>
            </a:r>
            <a:r>
              <a:rPr lang="en-US" altLang="zh-CN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imes New Roman" panose="02020603050405020304" charset="0"/>
                <a:ea typeface="微软雅黑"/>
                <a:cs typeface="Times New Roman" panose="02020603050405020304" charset="0"/>
              </a:rPr>
              <a:t>  </a:t>
            </a:r>
            <a:r>
              <a:rPr lang="en-US" sz="2800" b="1" kern="0" dirty="0" err="1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ơ</a:t>
            </a:r>
            <a:r>
              <a:rPr lang="en-US" sz="2800" b="1" kern="0" dirty="0">
                <a:solidFill>
                  <a:srgbClr val="FF0000"/>
                </a:solidFill>
                <a:latin typeface="Tw Cen MT" pitchFamily="34" charset="0"/>
                <a:ea typeface="微软雅黑"/>
                <a:cs typeface="Times New Roman" panose="02020603050405020304" charset="0"/>
              </a:rPr>
              <a:t>  </a:t>
            </a:r>
            <a:endParaRPr lang="en-US" sz="2800" b="1" dirty="0">
              <a:solidFill>
                <a:sysClr val="windowText" lastClr="000000"/>
              </a:solidFill>
            </a:endParaRPr>
          </a:p>
        </p:txBody>
      </p:sp>
      <p:sp>
        <p:nvSpPr>
          <p:cNvPr id="11" name="Wave 10"/>
          <p:cNvSpPr/>
          <p:nvPr/>
        </p:nvSpPr>
        <p:spPr>
          <a:xfrm>
            <a:off x="7631307" y="633664"/>
            <a:ext cx="452336" cy="168441"/>
          </a:xfrm>
          <a:prstGeom prst="wave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  <p:sp>
        <p:nvSpPr>
          <p:cNvPr id="12" name="Rectangle: Rounded Corners 6"/>
          <p:cNvSpPr/>
          <p:nvPr/>
        </p:nvSpPr>
        <p:spPr>
          <a:xfrm>
            <a:off x="3281244" y="2657308"/>
            <a:ext cx="5894839" cy="2371891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9600" b="1" dirty="0" smtClean="0">
                <a:solidFill>
                  <a:prstClr val="white"/>
                </a:solidFill>
              </a:rPr>
              <a:t>* </a:t>
            </a:r>
            <a:r>
              <a:rPr lang="en-US" sz="9600" b="1" dirty="0" err="1" smtClean="0">
                <a:solidFill>
                  <a:prstClr val="white"/>
                </a:solidFill>
              </a:rPr>
              <a:t>Đọc</a:t>
            </a:r>
            <a:r>
              <a:rPr lang="en-US" sz="9600" b="1" dirty="0" smtClean="0">
                <a:solidFill>
                  <a:prstClr val="white"/>
                </a:solidFill>
              </a:rPr>
              <a:t> SGK</a:t>
            </a:r>
            <a:endParaRPr lang="en-US" sz="96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13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202</Words>
  <Application>Microsoft Office PowerPoint</Application>
  <PresentationFormat>Widescreen</PresentationFormat>
  <Paragraphs>49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9" baseType="lpstr">
      <vt:lpstr>微软雅黑</vt:lpstr>
      <vt:lpstr>SimSun</vt:lpstr>
      <vt:lpstr>SimSun</vt:lpstr>
      <vt:lpstr>.VnAvant</vt:lpstr>
      <vt:lpstr>Arial</vt:lpstr>
      <vt:lpstr>Arial-Rounded</vt:lpstr>
      <vt:lpstr>Batang</vt:lpstr>
      <vt:lpstr>Calibri</vt:lpstr>
      <vt:lpstr>Calibri Light</vt:lpstr>
      <vt:lpstr>Century Gothic</vt:lpstr>
      <vt:lpstr>Chivo Light</vt:lpstr>
      <vt:lpstr>等线</vt:lpstr>
      <vt:lpstr>DFPOP1-W9</vt:lpstr>
      <vt:lpstr>HP001 4 hàng</vt:lpstr>
      <vt:lpstr>HP-211</vt:lpstr>
      <vt:lpstr>Times New Roman</vt:lpstr>
      <vt:lpstr>Tw Cen MT</vt:lpstr>
      <vt:lpstr>方正准圆简体</vt:lpstr>
      <vt:lpstr>2_Office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MAIHUNG</cp:lastModifiedBy>
  <cp:revision>144</cp:revision>
  <dcterms:created xsi:type="dcterms:W3CDTF">2020-08-12T16:29:00Z</dcterms:created>
  <dcterms:modified xsi:type="dcterms:W3CDTF">2025-05-27T10:57:56Z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