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3453" r:id="rId2"/>
    <p:sldId id="3454" r:id="rId3"/>
    <p:sldId id="267" r:id="rId4"/>
    <p:sldId id="3449" r:id="rId5"/>
    <p:sldId id="345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33ABF-BD84-4922-B87F-B60153F94322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D0DD7-0DB8-4088-9E82-FDC0EB2C2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5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1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CAFB-A102-417E-835F-7778F881801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1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CAFB-A102-417E-835F-7778F881801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2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CAFB-A102-417E-835F-7778F881801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34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8DABAE-6ED1-4470-BED8-4E85F157B11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80127"/>
      </p:ext>
    </p:extLst>
  </p:cSld>
  <p:clrMapOvr>
    <a:masterClrMapping/>
  </p:clrMapOvr>
  <p:transition spd="med" advClick="0" advTm="10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CAFB-A102-417E-835F-7778F881801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6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CAFB-A102-417E-835F-7778F881801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CAFB-A102-417E-835F-7778F881801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5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CAFB-A102-417E-835F-7778F881801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3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CAFB-A102-417E-835F-7778F881801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CAFB-A102-417E-835F-7778F881801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9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CAFB-A102-417E-835F-7778F881801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4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CAFB-A102-417E-835F-7778F881801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4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4CAFB-A102-417E-835F-7778F881801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2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sz="180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1658" y="311102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0286" y="41553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55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090076" y="2438406"/>
            <a:ext cx="957170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23:    </a:t>
            </a:r>
            <a:r>
              <a:rPr lang="en-US" sz="5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  th  ia    </a:t>
            </a:r>
            <a:r>
              <a:rPr lang="en-US" sz="48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(Tiết </a:t>
            </a:r>
            <a:r>
              <a:rPr lang="en-US" sz="48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en-US" sz="48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048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75" y="2573800"/>
            <a:ext cx="58753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E19F62-2B18-165E-1B17-6C00C47272CF}"/>
              </a:ext>
            </a:extLst>
          </p:cNvPr>
          <p:cNvSpPr txBox="1"/>
          <p:nvPr/>
        </p:nvSpPr>
        <p:spPr>
          <a:xfrm>
            <a:off x="625033" y="478274"/>
            <a:ext cx="110306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/>
                <a:cs typeface="Times New Roman" panose="02020603050405020304" pitchFamily="18" charset="0"/>
              </a:rPr>
              <a:t>Th</a:t>
            </a:r>
            <a:r>
              <a:rPr kumimoji="0" lang="en-US" sz="2800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ứ tư</a:t>
            </a:r>
            <a:r>
              <a:rPr kumimoji="0" lang="vi-VN" sz="2800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ng</a:t>
            </a:r>
            <a:r>
              <a:rPr kumimoji="0" lang="en-US" sz="2800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à</a:t>
            </a:r>
            <a:r>
              <a:rPr kumimoji="0" lang="en-US" sz="2800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Calibri"/>
                <a:cs typeface="Times New Roman" pitchFamily="18" charset="0"/>
              </a:rPr>
              <a:t>y</a:t>
            </a:r>
            <a:r>
              <a:rPr kumimoji="0" lang="en-US" sz="2800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16 th</a:t>
            </a:r>
            <a:r>
              <a:rPr kumimoji="0" lang="en-US" sz="2800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á</a:t>
            </a:r>
            <a:r>
              <a:rPr kumimoji="0" lang="en-US" sz="2800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ng 10 n</a:t>
            </a:r>
            <a:r>
              <a:rPr kumimoji="0" lang="en-US" sz="2800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ă</a:t>
            </a:r>
            <a:r>
              <a:rPr kumimoji="0" lang="en-US" sz="2800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m 2024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Ti</a:t>
            </a:r>
            <a:r>
              <a:rPr kumimoji="0" lang="en-US" sz="2800" b="0" i="0" u="sng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ế</a:t>
            </a:r>
            <a:r>
              <a:rPr kumimoji="0" lang="en-US" sz="2800" b="0" i="0" u="sng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ng Việt</a:t>
            </a:r>
          </a:p>
          <a:p>
            <a:pPr algn="ctr">
              <a:defRPr/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 23:    </a:t>
            </a:r>
            <a:r>
              <a:rPr lang="en-US" altLang="zh-CN" sz="2800" b="1" kern="0"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Th</a:t>
            </a:r>
            <a:r>
              <a:rPr lang="en-US" sz="2800" b="1" kern="0"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  </a:t>
            </a:r>
            <a:r>
              <a:rPr lang="en-US" sz="2800" b="1" kern="0">
                <a:solidFill>
                  <a:srgbClr val="FF0000"/>
                </a:solidFill>
                <a:latin typeface="Tw Cen MT" pitchFamily="34" charset="0"/>
                <a:ea typeface="微软雅黑"/>
                <a:cs typeface="Times New Roman" panose="02020603050405020304" charset="0"/>
              </a:rPr>
              <a:t>th</a:t>
            </a:r>
            <a:r>
              <a:rPr lang="en-US" sz="2800" kern="0">
                <a:solidFill>
                  <a:srgbClr val="FF0000"/>
                </a:solidFill>
                <a:latin typeface="Tw Cen MT" pitchFamily="34" charset="0"/>
                <a:ea typeface="微软雅黑"/>
                <a:cs typeface="Times New Roman" panose="02020603050405020304" charset="0"/>
              </a:rPr>
              <a:t>   </a:t>
            </a:r>
            <a:r>
              <a:rPr lang="en-US" sz="2800" b="1" ker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i</a:t>
            </a:r>
            <a:r>
              <a:rPr lang="en-US" sz="2800" kern="0">
                <a:solidFill>
                  <a:srgbClr val="FF0000"/>
                </a:solidFill>
                <a:latin typeface="Berlin Sans FB Demi" pitchFamily="34" charset="0"/>
                <a:ea typeface="微软雅黑"/>
                <a:cs typeface="Times New Roman" pitchFamily="18" charset="0"/>
              </a:rPr>
              <a:t>a</a:t>
            </a:r>
            <a:endParaRPr lang="en-US" sz="2800" dirty="0">
              <a:solidFill>
                <a:sysClr val="windowText" lastClr="00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77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47728" y="2516511"/>
            <a:ext cx="919513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kern="0" dirty="0" err="1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th</a:t>
            </a:r>
            <a:endParaRPr lang="en-US" sz="3600" b="1" kern="0" dirty="0">
              <a:solidFill>
                <a:srgbClr val="FF0000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2516510"/>
            <a:ext cx="838200" cy="646331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0" dirty="0">
                <a:latin typeface="Tw Cen MT" pitchFamily="34" charset="0"/>
                <a:cs typeface="Times New Roman" panose="02020603050405020304" charset="0"/>
              </a:rPr>
              <a:t>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47687" y="3200404"/>
            <a:ext cx="1828800" cy="646331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0" dirty="0" err="1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th</a:t>
            </a:r>
            <a:r>
              <a:rPr lang="en-US" sz="3600" b="1" kern="0" dirty="0" err="1">
                <a:latin typeface="Tw Cen MT" pitchFamily="34" charset="0"/>
                <a:cs typeface="Times New Roman" panose="02020603050405020304" charset="0"/>
              </a:rPr>
              <a:t>u</a:t>
            </a:r>
            <a:endParaRPr lang="en-US" sz="3600" b="1" kern="0" dirty="0"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9469" y="2511895"/>
            <a:ext cx="976131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kern="0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ch</a:t>
            </a:r>
            <a:endParaRPr lang="en-US" sz="3600" b="1" kern="0" dirty="0">
              <a:solidFill>
                <a:schemeClr val="tx1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57248" y="2503120"/>
            <a:ext cx="885896" cy="646331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0" dirty="0" err="1">
                <a:latin typeface="Tw Cen MT" pitchFamily="34" charset="0"/>
                <a:cs typeface="Times New Roman" panose="02020603050405020304" charset="0"/>
              </a:rPr>
              <a:t>ia</a:t>
            </a:r>
            <a:endParaRPr lang="en-US" sz="3600" b="1" kern="0" dirty="0"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31186" y="3202589"/>
            <a:ext cx="1948911" cy="646331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3528" y="1676310"/>
            <a:ext cx="671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kern="0" dirty="0" err="1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th</a:t>
            </a:r>
            <a:endParaRPr lang="en-US" sz="4800" b="1" kern="0" dirty="0">
              <a:solidFill>
                <a:sysClr val="windowText" lastClr="000000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94454" y="1660749"/>
            <a:ext cx="6703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kern="0" dirty="0" err="1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ia</a:t>
            </a:r>
            <a:endParaRPr lang="en-US" sz="4800" b="1" kern="0" dirty="0">
              <a:solidFill>
                <a:sysClr val="windowText" lastClr="000000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462360" y="6081205"/>
            <a:ext cx="9387192" cy="72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dĩa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358" y="38018"/>
            <a:ext cx="12039642" cy="1200329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/>
                <a:cs typeface="Times New Roman" panose="02020603050405020304" pitchFamily="18" charset="0"/>
              </a:rPr>
              <a:t>Th</a:t>
            </a:r>
            <a:r>
              <a:rPr kumimoji="0" lang="en-US" sz="24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ứ</a:t>
            </a:r>
            <a:r>
              <a:rPr kumimoji="0" lang="en-US" sz="2400" b="0" i="0" u="none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tư</a:t>
            </a:r>
            <a:r>
              <a:rPr kumimoji="0" lang="vi-VN" sz="2400" b="0" i="0" u="none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ng</a:t>
            </a:r>
            <a:r>
              <a:rPr kumimoji="0" lang="en-US" sz="24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à</a:t>
            </a:r>
            <a:r>
              <a:rPr kumimoji="0" lang="en-US" sz="24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Calibri"/>
                <a:cs typeface="Times New Roman" pitchFamily="18" charset="0"/>
              </a:rPr>
              <a:t>y</a:t>
            </a:r>
            <a:r>
              <a:rPr kumimoji="0" lang="en-US" sz="2400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16 </a:t>
            </a:r>
            <a:r>
              <a:rPr kumimoji="0" lang="en-US" sz="24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th</a:t>
            </a:r>
            <a:r>
              <a:rPr kumimoji="0" lang="en-US" sz="24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á</a:t>
            </a:r>
            <a:r>
              <a:rPr kumimoji="0" lang="en-US" sz="24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ng</a:t>
            </a:r>
            <a:r>
              <a:rPr kumimoji="0" lang="en-US" sz="2400" b="0" i="0" u="none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10 </a:t>
            </a:r>
            <a:r>
              <a:rPr kumimoji="0" lang="en-US" sz="24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</a:t>
            </a:r>
            <a:r>
              <a:rPr kumimoji="0" lang="en-US" sz="24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ă</a:t>
            </a:r>
            <a:r>
              <a:rPr kumimoji="0" lang="en-US" sz="24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m</a:t>
            </a:r>
            <a:r>
              <a:rPr kumimoji="0" lang="en-US" sz="2400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2024</a:t>
            </a:r>
            <a:endParaRPr kumimoji="0" lang="en-US" sz="2400" b="0" i="0" u="none" strike="noStrike" kern="10" cap="none" spc="0" normalizeH="0" baseline="0" noProof="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uLnTx/>
              <a:uFillTx/>
              <a:latin typeface="VNI-Avo" pitchFamily="2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Ti</a:t>
            </a:r>
            <a:r>
              <a:rPr kumimoji="0" lang="en-US" sz="2400" b="0" i="0" u="sng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ế</a:t>
            </a:r>
            <a:r>
              <a:rPr kumimoji="0" lang="en-US" sz="2400" b="0" i="0" u="sng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ng</a:t>
            </a:r>
            <a:r>
              <a:rPr kumimoji="0" lang="en-US" sz="2400" b="0" i="0" u="sng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sng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Việt</a:t>
            </a:r>
            <a:endParaRPr kumimoji="0" lang="en-US" sz="2400" b="0" i="0" u="sng" strike="noStrike" kern="10" cap="none" spc="0" normalizeH="0" baseline="0" noProof="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uLnTx/>
              <a:uFillTx/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zh-CN" sz="24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23:    </a:t>
            </a:r>
            <a:r>
              <a:rPr lang="en-US" altLang="zh-CN" sz="2400" b="1" kern="0" dirty="0" err="1"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Th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  </a:t>
            </a:r>
            <a:r>
              <a:rPr lang="en-US" sz="2400" b="1" kern="0" dirty="0" err="1">
                <a:solidFill>
                  <a:srgbClr val="FF0000"/>
                </a:solidFill>
                <a:latin typeface="Tw Cen MT" pitchFamily="34" charset="0"/>
                <a:ea typeface="微软雅黑"/>
                <a:cs typeface="Times New Roman" panose="02020603050405020304" charset="0"/>
              </a:rPr>
              <a:t>th</a:t>
            </a:r>
            <a:r>
              <a:rPr lang="en-US" sz="2400" kern="0" dirty="0">
                <a:solidFill>
                  <a:srgbClr val="FF0000"/>
                </a:solidFill>
                <a:latin typeface="Tw Cen MT" pitchFamily="34" charset="0"/>
                <a:ea typeface="微软雅黑"/>
                <a:cs typeface="Times New Roman" panose="02020603050405020304" charset="0"/>
              </a:rPr>
              <a:t>  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i</a:t>
            </a:r>
            <a:r>
              <a:rPr lang="en-US" sz="2400" kern="0" dirty="0" err="1">
                <a:solidFill>
                  <a:srgbClr val="FF0000"/>
                </a:solidFill>
                <a:latin typeface="Berlin Sans FB Demi" pitchFamily="34" charset="0"/>
                <a:ea typeface="微软雅黑"/>
                <a:cs typeface="Times New Roman" pitchFamily="18" charset="0"/>
              </a:rPr>
              <a:t>a</a:t>
            </a:r>
            <a:endParaRPr lang="en-US" sz="2400" dirty="0">
              <a:solidFill>
                <a:sysClr val="windowText" lastClr="000000"/>
              </a:solidFill>
              <a:latin typeface="Berlin Sans FB Dem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47728" y="1197281"/>
            <a:ext cx="563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Trung</a:t>
            </a:r>
            <a:r>
              <a:rPr lang="en-US" sz="2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thu</a:t>
            </a:r>
            <a:r>
              <a:rPr lang="en-US" sz="2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bé</a:t>
            </a:r>
            <a:r>
              <a:rPr lang="en-US" sz="2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chi</a:t>
            </a:r>
            <a:r>
              <a:rPr lang="en-US" sz="32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w Cen MT" pitchFamily="34" charset="0"/>
                <a:cs typeface="Times New Roman" panose="02020603050405020304" pitchFamily="18" charset="0"/>
              </a:rPr>
              <a:t>a</a:t>
            </a:r>
            <a:r>
              <a:rPr lang="en-US" sz="2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qu</a:t>
            </a:r>
            <a:r>
              <a:rPr lang="en-US" sz="32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w Cen MT" pitchFamily="34" charset="0"/>
                <a:cs typeface="Times New Roman" panose="02020603050405020304" pitchFamily="18" charset="0"/>
              </a:rPr>
              <a:t>à</a:t>
            </a:r>
            <a:r>
              <a:rPr lang="en-US" sz="2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57329" y="3865143"/>
            <a:ext cx="89276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kern="1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kern="1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4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kern="1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b="1" kern="1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4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kern="1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lang="en-US" sz="4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endParaRPr lang="en-US" sz="4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60" y="4933619"/>
            <a:ext cx="1808188" cy="117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431" y="4755510"/>
            <a:ext cx="1369056" cy="125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956" y="4621113"/>
            <a:ext cx="1417747" cy="129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118" y="4716216"/>
            <a:ext cx="1520901" cy="136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: Rounded Corners 6">
            <a:extLst>
              <a:ext uri="{FF2B5EF4-FFF2-40B4-BE49-F238E27FC236}">
                <a16:creationId xmlns:a16="http://schemas.microsoft.com/office/drawing/2014/main" id="{E58D57F8-1CB2-613F-7AC4-2016947FA26D}"/>
              </a:ext>
            </a:extLst>
          </p:cNvPr>
          <p:cNvSpPr/>
          <p:nvPr/>
        </p:nvSpPr>
        <p:spPr>
          <a:xfrm>
            <a:off x="60973" y="1222619"/>
            <a:ext cx="2072055" cy="664504"/>
          </a:xfrm>
          <a:prstGeom prst="roundRect">
            <a:avLst/>
          </a:prstGeom>
          <a:solidFill>
            <a:srgbClr val="80C53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US" sz="2800" b="1" kern="0" dirty="0">
                <a:solidFill>
                  <a:srgbClr val="FFFF00"/>
                </a:solidFill>
              </a:rPr>
              <a:t>2</a:t>
            </a:r>
            <a:r>
              <a:rPr lang="en-US" sz="2800" b="1" kern="0">
                <a:solidFill>
                  <a:srgbClr val="FFFF00"/>
                </a:solidFill>
              </a:rPr>
              <a:t>.  </a:t>
            </a:r>
            <a:r>
              <a:rPr lang="en-US" sz="3200" b="1" kern="0" dirty="0" err="1">
                <a:solidFill>
                  <a:prstClr val="white"/>
                </a:solidFill>
              </a:rPr>
              <a:t>Đọc</a:t>
            </a:r>
            <a:endParaRPr lang="en-US" sz="3200" b="1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type="title"/>
          </p:nvPr>
        </p:nvSpPr>
        <p:spPr>
          <a:xfrm>
            <a:off x="3116825" y="1300505"/>
            <a:ext cx="5909188" cy="982663"/>
          </a:xfrm>
          <a:ln/>
        </p:spPr>
        <p:txBody>
          <a:bodyPr vert="horz" wrap="square" lIns="91440" tIns="45720" rIns="91440" bIns="45720" anchor="ctr"/>
          <a:lstStyle/>
          <a:p>
            <a:r>
              <a:rPr lang="en-US" altLang="x-none" sz="5400" b="1" smtClean="0">
                <a:solidFill>
                  <a:srgbClr val="FF0000"/>
                </a:solidFill>
              </a:rPr>
              <a:t>   * Củng cố </a:t>
            </a:r>
            <a:endParaRPr lang="en-US" altLang="x-none" sz="5400" b="1" dirty="0">
              <a:solidFill>
                <a:srgbClr val="FF0000"/>
              </a:solidFill>
            </a:endParaRPr>
          </a:p>
        </p:txBody>
      </p:sp>
      <p:sp>
        <p:nvSpPr>
          <p:cNvPr id="18436" name="Text Box 4"/>
          <p:cNvSpPr txBox="1"/>
          <p:nvPr/>
        </p:nvSpPr>
        <p:spPr>
          <a:xfrm>
            <a:off x="3116825" y="2598738"/>
            <a:ext cx="878020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x-none" sz="3600">
                <a:solidFill>
                  <a:srgbClr val="FFFFFF"/>
                </a:solidFill>
                <a:latin typeface="Tahoma" panose="020B0604030504040204" pitchFamily="34" charset="0"/>
              </a:rPr>
              <a:t> </a:t>
            </a:r>
            <a:r>
              <a:rPr lang="en-US" altLang="x-none" sz="3600" smtClean="0">
                <a:solidFill>
                  <a:srgbClr val="FFFFFF"/>
                </a:solidFill>
                <a:latin typeface="Tahoma" panose="020B0604030504040204" pitchFamily="34" charset="0"/>
              </a:rPr>
              <a:t>1. Vừa </a:t>
            </a:r>
            <a:r>
              <a:rPr lang="en-US" altLang="x-none" sz="3600" dirty="0">
                <a:solidFill>
                  <a:srgbClr val="FFFFFF"/>
                </a:solidFill>
                <a:latin typeface="Tahoma" panose="020B0604030504040204" pitchFamily="34" charset="0"/>
              </a:rPr>
              <a:t>rồi </a:t>
            </a:r>
            <a:r>
              <a:rPr lang="en-US" altLang="x-none" sz="3600">
                <a:solidFill>
                  <a:srgbClr val="FFFFFF"/>
                </a:solidFill>
                <a:latin typeface="Tahoma" panose="020B0604030504040204" pitchFamily="34" charset="0"/>
              </a:rPr>
              <a:t>các </a:t>
            </a:r>
            <a:r>
              <a:rPr lang="en-US" altLang="x-none" sz="3600" smtClean="0">
                <a:solidFill>
                  <a:srgbClr val="FFFFFF"/>
                </a:solidFill>
                <a:latin typeface="Tahoma" panose="020B0604030504040204" pitchFamily="34" charset="0"/>
              </a:rPr>
              <a:t>con vừa được  </a:t>
            </a:r>
            <a:r>
              <a:rPr lang="en-US" altLang="x-none" sz="3600" dirty="0">
                <a:solidFill>
                  <a:srgbClr val="FFFFFF"/>
                </a:solidFill>
                <a:latin typeface="Tahoma" panose="020B0604030504040204" pitchFamily="34" charset="0"/>
              </a:rPr>
              <a:t>học âm gì?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848465" y="3429000"/>
            <a:ext cx="1019605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x-none" sz="4800">
                <a:solidFill>
                  <a:srgbClr val="FFFFFF"/>
                </a:solidFill>
                <a:latin typeface="Tahoma" panose="020B0604030504040204" pitchFamily="34" charset="0"/>
              </a:rPr>
              <a:t> </a:t>
            </a:r>
            <a:r>
              <a:rPr lang="en-US" altLang="x-none" sz="4800" smtClean="0">
                <a:solidFill>
                  <a:srgbClr val="FFFFFF"/>
                </a:solidFill>
                <a:latin typeface="Tahoma" panose="020B0604030504040204" pitchFamily="34" charset="0"/>
              </a:rPr>
              <a:t>      </a:t>
            </a:r>
            <a:r>
              <a:rPr lang="en-US" altLang="x-none" sz="3600" smtClean="0">
                <a:solidFill>
                  <a:srgbClr val="FFFFFF"/>
                </a:solidFill>
                <a:latin typeface="Tahoma" panose="020B0604030504040204" pitchFamily="34" charset="0"/>
              </a:rPr>
              <a:t>2. Tìm các từ có chứa âm th?</a:t>
            </a:r>
            <a:endParaRPr lang="en-US" altLang="x-none" sz="3600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 Box 4"/>
          <p:cNvSpPr txBox="1"/>
          <p:nvPr/>
        </p:nvSpPr>
        <p:spPr>
          <a:xfrm>
            <a:off x="275303" y="4566336"/>
            <a:ext cx="1149390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x-none" sz="3600">
                <a:solidFill>
                  <a:srgbClr val="FFFFFF"/>
                </a:solidFill>
                <a:latin typeface="Tahoma" panose="020B0604030504040204" pitchFamily="34" charset="0"/>
              </a:rPr>
              <a:t> </a:t>
            </a:r>
            <a:r>
              <a:rPr lang="en-US" altLang="x-none" sz="3600" smtClean="0">
                <a:solidFill>
                  <a:srgbClr val="FFFFFF"/>
                </a:solidFill>
                <a:latin typeface="Tahoma" panose="020B0604030504040204" pitchFamily="34" charset="0"/>
              </a:rPr>
              <a:t> 3. Tìm các từ có chứa âm ia?</a:t>
            </a:r>
            <a:endParaRPr lang="en-US" altLang="x-none" sz="3600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52577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146</Words>
  <Application>Microsoft Office PowerPoint</Application>
  <PresentationFormat>Widescreen</PresentationFormat>
  <Paragraphs>29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Microsoft YaHei</vt:lpstr>
      <vt:lpstr>SimSun</vt:lpstr>
      <vt:lpstr>Arial</vt:lpstr>
      <vt:lpstr>Berlin Sans FB Demi</vt:lpstr>
      <vt:lpstr>Calibri</vt:lpstr>
      <vt:lpstr>Calibri Light</vt:lpstr>
      <vt:lpstr>DFPOP1-W9</vt:lpstr>
      <vt:lpstr>Tahoma</vt:lpstr>
      <vt:lpstr>Times New Roman</vt:lpstr>
      <vt:lpstr>Tw Cen MT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   * Củng cố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HMC</dc:creator>
  <cp:lastModifiedBy>MAIHUNG</cp:lastModifiedBy>
  <cp:revision>18</cp:revision>
  <dcterms:created xsi:type="dcterms:W3CDTF">2024-10-13T06:09:31Z</dcterms:created>
  <dcterms:modified xsi:type="dcterms:W3CDTF">2025-05-27T16:04:08Z</dcterms:modified>
</cp:coreProperties>
</file>