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18"/>
  </p:notesMasterIdLst>
  <p:sldIdLst>
    <p:sldId id="283" r:id="rId2"/>
    <p:sldId id="256" r:id="rId3"/>
    <p:sldId id="263" r:id="rId4"/>
    <p:sldId id="262" r:id="rId5"/>
    <p:sldId id="264" r:id="rId6"/>
    <p:sldId id="274" r:id="rId7"/>
    <p:sldId id="275" r:id="rId8"/>
    <p:sldId id="276" r:id="rId9"/>
    <p:sldId id="277" r:id="rId10"/>
    <p:sldId id="278" r:id="rId11"/>
    <p:sldId id="279" r:id="rId12"/>
    <p:sldId id="265" r:id="rId13"/>
    <p:sldId id="259" r:id="rId14"/>
    <p:sldId id="280" r:id="rId15"/>
    <p:sldId id="281" r:id="rId16"/>
    <p:sldId id="282" r:id="rId17"/>
  </p:sldIdLst>
  <p:sldSz cx="9144000" cy="5143500" type="screen16x9"/>
  <p:notesSz cx="6858000" cy="9144000"/>
  <p:embeddedFontLs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Quicksand Medium" panose="020B0604020202020204" charset="0"/>
      <p:regular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al-Rounded" panose="020B0500000000000000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DF2"/>
    <a:srgbClr val="74B43C"/>
    <a:srgbClr val="C8DEA3"/>
    <a:srgbClr val="72CEEE"/>
    <a:srgbClr val="0099DA"/>
    <a:srgbClr val="E52D56"/>
    <a:srgbClr val="D00000"/>
    <a:srgbClr val="D8EFF0"/>
    <a:srgbClr val="E6E6E6"/>
    <a:srgbClr val="D72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" y="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880774-9182-4EA1-805A-1ECF09125F91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59622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442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249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30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141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47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272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141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235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899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041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2078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4722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66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CF32A-CD34-4C79-B223-7B4B5C03F847}" type="slidenum">
              <a:rPr lang="vi-VN" altLang="zh-CN" smtClean="0"/>
              <a:pPr>
                <a:defRPr/>
              </a:pPr>
              <a:t>‹#›</a:t>
            </a:fld>
            <a:endParaRPr lang="vi-VN" altLang="zh-CN"/>
          </a:p>
        </p:txBody>
      </p:sp>
    </p:spTree>
    <p:extLst>
      <p:ext uri="{BB962C8B-B14F-4D97-AF65-F5344CB8AC3E}">
        <p14:creationId xmlns:p14="http://schemas.microsoft.com/office/powerpoint/2010/main" val="216304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173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50115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3179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8360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13458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16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9300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13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5850" y="1457325"/>
            <a:ext cx="689252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85753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MỪNG </a:t>
            </a:r>
          </a:p>
          <a:p>
            <a:pPr algn="ctr" defTabSz="385753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207544" y="856060"/>
            <a:ext cx="3977879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575" b="1" u="sng">
                <a:solidFill>
                  <a:srgbClr val="002060"/>
                </a:solidFill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2139553" y="2393156"/>
            <a:ext cx="4785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FF0000"/>
                </a:solidFill>
                <a:cs typeface="Times New Roman" panose="02020603050405020304" pitchFamily="18" charset="0"/>
              </a:rPr>
              <a:t>Môn: Tiếng Việt Lớp 1</a:t>
            </a:r>
          </a:p>
        </p:txBody>
      </p:sp>
      <p:pic>
        <p:nvPicPr>
          <p:cNvPr id="4101" name="图片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842148"/>
            <a:ext cx="6860381" cy="76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66" y="3705225"/>
            <a:ext cx="2434828" cy="76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85" y="2428875"/>
            <a:ext cx="1390650" cy="203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2262188" y="2980135"/>
            <a:ext cx="4785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FF0000"/>
                </a:solidFill>
                <a:cs typeface="Times New Roman" panose="02020603050405020304" pitchFamily="18" charset="0"/>
              </a:rPr>
              <a:t>Giáo viên: Phạm Thị Mai Hưng</a:t>
            </a:r>
          </a:p>
        </p:txBody>
      </p:sp>
    </p:spTree>
    <p:extLst>
      <p:ext uri="{BB962C8B-B14F-4D97-AF65-F5344CB8AC3E}">
        <p14:creationId xmlns:p14="http://schemas.microsoft.com/office/powerpoint/2010/main" val="393103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2" y="3805951"/>
            <a:ext cx="7142018" cy="433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310" y="1052471"/>
            <a:ext cx="4228303" cy="21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980" y="1717657"/>
            <a:ext cx="1989859" cy="2161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802" y="1810080"/>
            <a:ext cx="1930544" cy="2069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309" y="1787494"/>
            <a:ext cx="1650854" cy="202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7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81" y="1758869"/>
            <a:ext cx="5951548" cy="16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5F210-B65E-430E-B683-12ECB14A5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48" y="630197"/>
            <a:ext cx="1219476" cy="332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69" y="2025964"/>
            <a:ext cx="6223249" cy="170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5F210-B65E-430E-B683-12ECB14A5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48" y="630197"/>
            <a:ext cx="1219476" cy="332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69" y="2049829"/>
            <a:ext cx="6223249" cy="16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5F210-B65E-430E-B683-12ECB14A5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48" y="630197"/>
            <a:ext cx="1219476" cy="332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89" y="1650047"/>
            <a:ext cx="6486371" cy="26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5F210-B65E-430E-B683-12ECB14A5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48" y="630197"/>
            <a:ext cx="1219476" cy="332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89" y="2202299"/>
            <a:ext cx="6486371" cy="15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211087" y="892118"/>
            <a:ext cx="5841473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33:</a:t>
            </a:r>
            <a:br>
              <a:rPr lang="vi-VN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en ên in un</a:t>
            </a:r>
            <a:endParaRPr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85FFC4-E1A4-4BD3-9EC2-C5251008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758868"/>
            <a:ext cx="5929808" cy="166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56526E-D6DF-49A1-87EF-8852A33F4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32" y="623263"/>
            <a:ext cx="1208930" cy="3397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97" y="963019"/>
            <a:ext cx="7133550" cy="34219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9189" y="4335088"/>
            <a:ext cx="7475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latin typeface="Quicksand Medium" panose="00000600000000000000" pitchFamily="2" charset="0"/>
              </a:rPr>
              <a:t>Cún con nhìn thấy dế mèn trên tàu lá</a:t>
            </a:r>
            <a:r>
              <a:rPr lang="vi-VN" sz="1800" dirty="0" smtClean="0">
                <a:latin typeface="Quicksand Medium" panose="00000600000000000000" pitchFamily="2" charset="0"/>
              </a:rPr>
              <a:t>. </a:t>
            </a:r>
            <a:endParaRPr lang="en-US" sz="1800" dirty="0">
              <a:latin typeface="Quicksand Medium" panose="000006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93612" y="4335088"/>
            <a:ext cx="6098919" cy="1077218"/>
            <a:chOff x="1899914" y="4405589"/>
            <a:chExt cx="4534488" cy="1077218"/>
          </a:xfrm>
        </p:grpSpPr>
        <p:sp>
          <p:nvSpPr>
            <p:cNvPr id="3" name="TextBox 2"/>
            <p:cNvSpPr txBox="1"/>
            <p:nvPr/>
          </p:nvSpPr>
          <p:spPr>
            <a:xfrm>
              <a:off x="5098420" y="4405589"/>
              <a:ext cx="4912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FF0000"/>
                  </a:solidFill>
                  <a:latin typeface="Quicksand Medium" panose="00000600000000000000" pitchFamily="2" charset="0"/>
                </a:rPr>
                <a:t>èn</a:t>
              </a:r>
              <a:endParaRPr lang="en-US" sz="32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73644" y="4405589"/>
              <a:ext cx="6607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 smtClean="0">
                  <a:solidFill>
                    <a:srgbClr val="FF0000"/>
                  </a:solidFill>
                  <a:latin typeface="Quicksand Medium" panose="00000600000000000000" pitchFamily="2" charset="0"/>
                </a:rPr>
                <a:t>ên</a:t>
              </a:r>
              <a:endParaRPr lang="en-US" sz="32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04257" y="4405589"/>
              <a:ext cx="386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FF0000"/>
                  </a:solidFill>
                  <a:latin typeface="Quicksand Medium" panose="00000600000000000000" pitchFamily="2" charset="0"/>
                </a:rPr>
                <a:t>ìn</a:t>
              </a:r>
              <a:endParaRPr lang="en-US" sz="32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99914" y="4405589"/>
              <a:ext cx="5453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 smtClean="0">
                  <a:solidFill>
                    <a:srgbClr val="FF0000"/>
                  </a:solidFill>
                  <a:latin typeface="Quicksand Medium" panose="00000600000000000000" pitchFamily="2" charset="0"/>
                </a:rPr>
                <a:t>un</a:t>
              </a:r>
              <a:endParaRPr lang="en-US" sz="32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1F4E34-BE75-422A-A74B-B59ACF82C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532" y="1699784"/>
            <a:ext cx="4027696" cy="17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DDA6401-D580-4702-A804-3DA293A76F34}"/>
              </a:ext>
            </a:extLst>
          </p:cNvPr>
          <p:cNvGrpSpPr/>
          <p:nvPr/>
        </p:nvGrpSpPr>
        <p:grpSpPr>
          <a:xfrm>
            <a:off x="2368982" y="611477"/>
            <a:ext cx="4519498" cy="3416320"/>
            <a:chOff x="2420257" y="679844"/>
            <a:chExt cx="4519498" cy="3416320"/>
          </a:xfrm>
        </p:grpSpPr>
        <p:sp>
          <p:nvSpPr>
            <p:cNvPr id="8" name="Rectangle: Rounded Corners 1">
              <a:extLst>
                <a:ext uri="{FF2B5EF4-FFF2-40B4-BE49-F238E27FC236}">
                  <a16:creationId xmlns:a16="http://schemas.microsoft.com/office/drawing/2014/main" id="{CF9B5F26-C68A-40CB-8CE6-163B3A810E66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2667BD-CA9E-4A4F-A1A6-8536636CE21C}"/>
                </a:ext>
              </a:extLst>
            </p:cNvPr>
            <p:cNvSpPr txBox="1"/>
            <p:nvPr/>
          </p:nvSpPr>
          <p:spPr>
            <a:xfrm>
              <a:off x="2985285" y="679844"/>
              <a:ext cx="395447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1600" dirty="0" smtClean="0">
                  <a:solidFill>
                    <a:srgbClr val="E52D56"/>
                  </a:solidFill>
                  <a:latin typeface="Quicksand Medium" panose="00000600000000000000" pitchFamily="2" charset="0"/>
                  <a:cs typeface="Lato" panose="020F0502020204030203" pitchFamily="34" charset="0"/>
                </a:rPr>
                <a:t>en</a:t>
              </a:r>
              <a:endParaRPr lang="en-GB" sz="21600" dirty="0">
                <a:solidFill>
                  <a:srgbClr val="E52D56"/>
                </a:solidFill>
                <a:latin typeface="Quicksand Medium" panose="00000600000000000000" pitchFamily="2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45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DDA6401-D580-4702-A804-3DA293A76F34}"/>
              </a:ext>
            </a:extLst>
          </p:cNvPr>
          <p:cNvGrpSpPr/>
          <p:nvPr/>
        </p:nvGrpSpPr>
        <p:grpSpPr>
          <a:xfrm>
            <a:off x="2368982" y="761631"/>
            <a:ext cx="4900498" cy="3416320"/>
            <a:chOff x="2420257" y="829998"/>
            <a:chExt cx="4900498" cy="3416320"/>
          </a:xfrm>
        </p:grpSpPr>
        <p:sp>
          <p:nvSpPr>
            <p:cNvPr id="8" name="Rectangle: Rounded Corners 1">
              <a:extLst>
                <a:ext uri="{FF2B5EF4-FFF2-40B4-BE49-F238E27FC236}">
                  <a16:creationId xmlns:a16="http://schemas.microsoft.com/office/drawing/2014/main" id="{CF9B5F26-C68A-40CB-8CE6-163B3A810E66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2667BD-CA9E-4A4F-A1A6-8536636CE21C}"/>
                </a:ext>
              </a:extLst>
            </p:cNvPr>
            <p:cNvSpPr txBox="1"/>
            <p:nvPr/>
          </p:nvSpPr>
          <p:spPr>
            <a:xfrm>
              <a:off x="3016914" y="829998"/>
              <a:ext cx="430384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1600" dirty="0" smtClean="0">
                  <a:solidFill>
                    <a:srgbClr val="E52D56"/>
                  </a:solidFill>
                  <a:latin typeface="Quicksand Medium" panose="00000600000000000000" pitchFamily="2" charset="0"/>
                  <a:cs typeface="Lato" panose="020F0502020204030203" pitchFamily="34" charset="0"/>
                </a:rPr>
                <a:t>ên</a:t>
              </a:r>
              <a:endParaRPr lang="en-GB" sz="21600" dirty="0">
                <a:solidFill>
                  <a:srgbClr val="E52D56"/>
                </a:solidFill>
                <a:latin typeface="Quicksand Medium" panose="00000600000000000000" pitchFamily="2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94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DDA6401-D580-4702-A804-3DA293A76F34}"/>
              </a:ext>
            </a:extLst>
          </p:cNvPr>
          <p:cNvGrpSpPr/>
          <p:nvPr/>
        </p:nvGrpSpPr>
        <p:grpSpPr>
          <a:xfrm>
            <a:off x="2368982" y="700140"/>
            <a:ext cx="4303486" cy="3658499"/>
            <a:chOff x="2420257" y="768508"/>
            <a:chExt cx="4303486" cy="3416320"/>
          </a:xfrm>
        </p:grpSpPr>
        <p:sp>
          <p:nvSpPr>
            <p:cNvPr id="8" name="Rectangle: Rounded Corners 1">
              <a:extLst>
                <a:ext uri="{FF2B5EF4-FFF2-40B4-BE49-F238E27FC236}">
                  <a16:creationId xmlns:a16="http://schemas.microsoft.com/office/drawing/2014/main" id="{CF9B5F26-C68A-40CB-8CE6-163B3A810E66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2667BD-CA9E-4A4F-A1A6-8536636CE21C}"/>
                </a:ext>
              </a:extLst>
            </p:cNvPr>
            <p:cNvSpPr txBox="1"/>
            <p:nvPr/>
          </p:nvSpPr>
          <p:spPr>
            <a:xfrm>
              <a:off x="3458874" y="768508"/>
              <a:ext cx="326486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1600" dirty="0">
                  <a:solidFill>
                    <a:srgbClr val="E52D56"/>
                  </a:solidFill>
                  <a:latin typeface="Quicksand Medium" panose="00000600000000000000" pitchFamily="2" charset="0"/>
                  <a:cs typeface="Lato" panose="020F0502020204030203" pitchFamily="34" charset="0"/>
                </a:rPr>
                <a:t>i</a:t>
              </a:r>
              <a:r>
                <a:rPr lang="vi-VN" sz="21600" dirty="0" smtClean="0">
                  <a:solidFill>
                    <a:srgbClr val="E52D56"/>
                  </a:solidFill>
                  <a:latin typeface="Quicksand Medium" panose="00000600000000000000" pitchFamily="2" charset="0"/>
                  <a:cs typeface="Lato" panose="020F0502020204030203" pitchFamily="34" charset="0"/>
                </a:rPr>
                <a:t>n</a:t>
              </a:r>
              <a:endParaRPr lang="en-GB" sz="21600" dirty="0">
                <a:solidFill>
                  <a:srgbClr val="E52D56"/>
                </a:solidFill>
                <a:latin typeface="Quicksand Medium" panose="00000600000000000000" pitchFamily="2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DDA6401-D580-4702-A804-3DA293A76F34}"/>
              </a:ext>
            </a:extLst>
          </p:cNvPr>
          <p:cNvGrpSpPr/>
          <p:nvPr/>
        </p:nvGrpSpPr>
        <p:grpSpPr>
          <a:xfrm>
            <a:off x="2368982" y="701488"/>
            <a:ext cx="4854778" cy="3740971"/>
            <a:chOff x="2420257" y="769856"/>
            <a:chExt cx="4854778" cy="3416320"/>
          </a:xfrm>
        </p:grpSpPr>
        <p:sp>
          <p:nvSpPr>
            <p:cNvPr id="8" name="Rectangle: Rounded Corners 1">
              <a:extLst>
                <a:ext uri="{FF2B5EF4-FFF2-40B4-BE49-F238E27FC236}">
                  <a16:creationId xmlns:a16="http://schemas.microsoft.com/office/drawing/2014/main" id="{CF9B5F26-C68A-40CB-8CE6-163B3A810E66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2667BD-CA9E-4A4F-A1A6-8536636CE21C}"/>
                </a:ext>
              </a:extLst>
            </p:cNvPr>
            <p:cNvSpPr txBox="1"/>
            <p:nvPr/>
          </p:nvSpPr>
          <p:spPr>
            <a:xfrm>
              <a:off x="3032154" y="769856"/>
              <a:ext cx="424288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1600" dirty="0" smtClean="0">
                  <a:solidFill>
                    <a:srgbClr val="E52D56"/>
                  </a:solidFill>
                  <a:latin typeface="Quicksand Medium" panose="00000600000000000000" pitchFamily="2" charset="0"/>
                  <a:cs typeface="Lato" panose="020F0502020204030203" pitchFamily="34" charset="0"/>
                </a:rPr>
                <a:t>un</a:t>
              </a:r>
              <a:endParaRPr lang="en-GB" sz="21600" dirty="0">
                <a:solidFill>
                  <a:srgbClr val="E52D56"/>
                </a:solidFill>
                <a:latin typeface="Quicksand Medium" panose="00000600000000000000" pitchFamily="2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70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</TotalTime>
  <Words>52</Words>
  <Application>Microsoft Office PowerPoint</Application>
  <PresentationFormat>On-screen Show (16:9)</PresentationFormat>
  <Paragraphs>16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Lato</vt:lpstr>
      <vt:lpstr>Quicksand Medium</vt:lpstr>
      <vt:lpstr>Times New Roman</vt:lpstr>
      <vt:lpstr>Calibri Light</vt:lpstr>
      <vt:lpstr>Calibri</vt:lpstr>
      <vt:lpstr>Arial-Rounded</vt:lpstr>
      <vt:lpstr>Office Theme</vt:lpstr>
      <vt:lpstr>PowerPoint Presentation</vt:lpstr>
      <vt:lpstr>BÀI 33:  en ên in 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MAIHUNG</cp:lastModifiedBy>
  <cp:revision>56</cp:revision>
  <dcterms:modified xsi:type="dcterms:W3CDTF">2025-05-27T20:22:50Z</dcterms:modified>
</cp:coreProperties>
</file>