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10"/>
  </p:notesMasterIdLst>
  <p:sldIdLst>
    <p:sldId id="278" r:id="rId2"/>
    <p:sldId id="279" r:id="rId3"/>
    <p:sldId id="269" r:id="rId4"/>
    <p:sldId id="262" r:id="rId5"/>
    <p:sldId id="275" r:id="rId6"/>
    <p:sldId id="276" r:id="rId7"/>
    <p:sldId id="277" r:id="rId8"/>
    <p:sldId id="267" r:id="rId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3021AE-8DF9-43DC-BE9B-2997514AF9C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880774-9182-4EA1-805A-1ECF09125F9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0776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7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1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7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1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6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1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8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8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1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5850" y="2314576"/>
            <a:ext cx="689252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</a:t>
            </a:r>
          </a:p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207544" y="1713311"/>
            <a:ext cx="3977879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75" b="1" u="sng">
                <a:solidFill>
                  <a:srgbClr val="002060"/>
                </a:solidFill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139553" y="3250407"/>
            <a:ext cx="4785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  <a:cs typeface="Times New Roman" panose="02020603050405020304" pitchFamily="18" charset="0"/>
              </a:rPr>
              <a:t>Môn: Tiếng Việt Lớp 1</a:t>
            </a:r>
          </a:p>
        </p:txBody>
      </p:sp>
      <p:pic>
        <p:nvPicPr>
          <p:cNvPr id="4101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699399"/>
            <a:ext cx="6860381" cy="7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67" y="4562475"/>
            <a:ext cx="2434828" cy="76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85" y="3286125"/>
            <a:ext cx="1390650" cy="20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2262189" y="3837385"/>
            <a:ext cx="4785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  <a:cs typeface="Times New Roman" panose="02020603050405020304" pitchFamily="18" charset="0"/>
              </a:rPr>
              <a:t>Giáo viên: Phạm Thị Mai Hưng</a:t>
            </a:r>
          </a:p>
        </p:txBody>
      </p:sp>
    </p:spTree>
    <p:extLst>
      <p:ext uri="{BB962C8B-B14F-4D97-AF65-F5344CB8AC3E}">
        <p14:creationId xmlns:p14="http://schemas.microsoft.com/office/powerpoint/2010/main" val="97245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34: am ăm âm </a:t>
            </a:r>
          </a:p>
        </p:txBody>
      </p:sp>
    </p:spTree>
    <p:extLst>
      <p:ext uri="{BB962C8B-B14F-4D97-AF65-F5344CB8AC3E}">
        <p14:creationId xmlns:p14="http://schemas.microsoft.com/office/powerpoint/2010/main" val="426303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19461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7" name="Picture 7" descr="C:\Users\Administrator\Desktop\2020-2021\TAILIEU\TV1.1 bai 31-40 (FB Chip Fangora)-20200808T154132Z-001\TV1.1 bai 31-40 (FB Chip Fangora)\TV 34 - 2.png"/>
          <p:cNvPicPr>
            <a:picLocks noChangeAspect="1"/>
          </p:cNvPicPr>
          <p:nvPr/>
        </p:nvPicPr>
        <p:blipFill>
          <a:blip r:embed="rId2"/>
          <a:srcRect t="6944" b="53703"/>
          <a:stretch>
            <a:fillRect/>
          </a:stretch>
        </p:blipFill>
        <p:spPr>
          <a:xfrm>
            <a:off x="381000" y="228600"/>
            <a:ext cx="92964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pic>
        <p:nvPicPr>
          <p:cNvPr id="20483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lstStyle/>
          <a:p>
            <a:pPr algn="ctr"/>
            <a:endParaRPr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7" descr="C:\Users\Administrator\Desktop\2020-2021\TAILIEU\TV1.1 bai 31-40 (FB Chip Fangora)-20200808T154132Z-001\TV1.1 bai 31-40 (FB Chip Fangora)\TV 34 - 2.png"/>
          <p:cNvPicPr>
            <a:picLocks noChangeAspect="1"/>
          </p:cNvPicPr>
          <p:nvPr/>
        </p:nvPicPr>
        <p:blipFill>
          <a:blip r:embed="rId3"/>
          <a:srcRect t="45525"/>
          <a:stretch>
            <a:fillRect/>
          </a:stretch>
        </p:blipFill>
        <p:spPr>
          <a:xfrm>
            <a:off x="0" y="0"/>
            <a:ext cx="9144000" cy="746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4800" y="152559"/>
            <a:ext cx="5080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sz="3600" b="1" i="0" u="sng">
                <a:solidFill>
                  <a:srgbClr val="008000"/>
                </a:solidFill>
                <a:latin typeface="Arial" panose="020B0604020202020204"/>
                <a:ea typeface="Arial" panose="020B0604020202020204"/>
              </a:rPr>
              <a:t>Câu 1</a:t>
            </a:r>
            <a:r>
              <a:rPr sz="3600" b="1" i="0">
                <a:solidFill>
                  <a:srgbClr val="008000"/>
                </a:solidFill>
                <a:latin typeface="Arial" panose="020B0604020202020204"/>
                <a:ea typeface="Arial" panose="020B0604020202020204"/>
              </a:rPr>
              <a:t>. Nối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410" y="1175385"/>
            <a:ext cx="8903335" cy="55479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51785" y="1329055"/>
            <a:ext cx="1263015" cy="9569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953000" y="2114550"/>
            <a:ext cx="1379855" cy="14668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53000" y="5154295"/>
            <a:ext cx="1516380" cy="71310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98445" y="4114800"/>
            <a:ext cx="1544955" cy="13760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49225" y="304959"/>
            <a:ext cx="5080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sz="2800" b="1" i="0" u="sng">
                <a:solidFill>
                  <a:srgbClr val="008000"/>
                </a:solidFill>
                <a:latin typeface="Arial" panose="020B0604020202020204"/>
                <a:ea typeface="Arial" panose="020B0604020202020204"/>
              </a:rPr>
              <a:t>Câu 2.</a:t>
            </a:r>
            <a:r>
              <a:rPr sz="2800" b="1" i="0">
                <a:solidFill>
                  <a:srgbClr val="008000"/>
                </a:solidFill>
                <a:latin typeface="Arial" panose="020B0604020202020204"/>
                <a:ea typeface="Arial" panose="020B0604020202020204"/>
              </a:rPr>
              <a:t> Điền</a:t>
            </a:r>
            <a:r>
              <a:rPr sz="2800" b="1" i="0">
                <a:latin typeface="Arial" panose="020B0604020202020204"/>
                <a:ea typeface="Arial" panose="020B0604020202020204"/>
              </a:rPr>
              <a:t> am</a:t>
            </a:r>
            <a:r>
              <a:rPr sz="2800" b="1" i="0">
                <a:solidFill>
                  <a:srgbClr val="008000"/>
                </a:solidFill>
                <a:latin typeface="Arial" panose="020B0604020202020204"/>
                <a:ea typeface="Arial" panose="020B0604020202020204"/>
              </a:rPr>
              <a:t>,</a:t>
            </a:r>
            <a:r>
              <a:rPr sz="2800" b="1" i="0">
                <a:latin typeface="Arial" panose="020B0604020202020204"/>
                <a:ea typeface="Arial" panose="020B0604020202020204"/>
              </a:rPr>
              <a:t> ăm </a:t>
            </a:r>
            <a:r>
              <a:rPr sz="2800" b="1" i="0">
                <a:solidFill>
                  <a:srgbClr val="008000"/>
                </a:solidFill>
                <a:latin typeface="Arial" panose="020B0604020202020204"/>
                <a:ea typeface="Arial" panose="020B0604020202020204"/>
              </a:rPr>
              <a:t>hoặc</a:t>
            </a:r>
            <a:r>
              <a:rPr sz="2800" b="1" i="0">
                <a:latin typeface="Arial" panose="020B0604020202020204"/>
                <a:ea typeface="Arial" panose="020B0604020202020204"/>
              </a:rPr>
              <a:t> âm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9225" y="1099185"/>
            <a:ext cx="8650605" cy="5354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200" y="5638800"/>
            <a:ext cx="11131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4000" dirty="0">
                <a:solidFill>
                  <a:srgbClr val="FF0000"/>
                </a:solidFill>
                <a:latin typeface="VNI-Avo" pitchFamily="2" charset="0"/>
              </a:rPr>
              <a:t>am    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239000" y="5670550"/>
            <a:ext cx="131635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4000" dirty="0">
                <a:solidFill>
                  <a:srgbClr val="FF0000"/>
                </a:solidFill>
                <a:latin typeface="VNI-Avo" pitchFamily="2" charset="0"/>
                <a:sym typeface="+mn-ea"/>
              </a:rPr>
              <a:t>aêm    </a:t>
            </a:r>
            <a:endParaRPr lang="en-US" sz="4000" dirty="0">
              <a:solidFill>
                <a:srgbClr val="FF0000"/>
              </a:solidFill>
              <a:latin typeface="VNI-Avo" pitchFamily="2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429000" y="5638800"/>
            <a:ext cx="10394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4000" dirty="0">
                <a:solidFill>
                  <a:srgbClr val="FF0000"/>
                </a:solidFill>
                <a:latin typeface="VNI-Avo" pitchFamily="2" charset="0"/>
                <a:sym typeface="+mn-ea"/>
              </a:rPr>
              <a:t>aâm</a:t>
            </a:r>
            <a:endParaRPr lang="en-US" sz="4000" dirty="0">
              <a:solidFill>
                <a:srgbClr val="FF0000"/>
              </a:solidFill>
              <a:latin typeface="VNI-Avo" pitchFamily="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09600" y="685800"/>
            <a:ext cx="818515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sz="3200" b="1" i="0" u="sng">
                <a:solidFill>
                  <a:srgbClr val="008000"/>
                </a:solidFill>
                <a:latin typeface="Arial" panose="020B0604020202020204"/>
                <a:ea typeface="Arial" panose="020B0604020202020204"/>
              </a:rPr>
              <a:t>Câu 3.</a:t>
            </a:r>
            <a:r>
              <a:rPr sz="3200" b="1" i="0">
                <a:solidFill>
                  <a:srgbClr val="008000"/>
                </a:solidFill>
                <a:latin typeface="Arial" panose="020B0604020202020204"/>
                <a:ea typeface="Arial" panose="020B0604020202020204"/>
              </a:rPr>
              <a:t> Chọn từ ngữ phù hợp điền vào chỗ trống</a:t>
            </a:r>
          </a:p>
        </p:txBody>
      </p:sp>
      <p:graphicFrame>
        <p:nvGraphicFramePr>
          <p:cNvPr id="5" name="Table 4"/>
          <p:cNvGraphicFramePr/>
          <p:nvPr>
            <p:custDataLst>
              <p:tags r:id="rId1"/>
            </p:custDataLst>
          </p:nvPr>
        </p:nvGraphicFramePr>
        <p:xfrm>
          <a:off x="457200" y="2057400"/>
          <a:ext cx="8100060" cy="538480"/>
        </p:xfrm>
        <a:graphic>
          <a:graphicData uri="http://schemas.openxmlformats.org/drawingml/2006/table">
            <a:tbl>
              <a:tblPr/>
              <a:tblGrid>
                <a:gridCol w="270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3200" b="0" i="0">
                          <a:solidFill>
                            <a:srgbClr val="0000FF"/>
                          </a:solidFill>
                          <a:latin typeface="Arial" panose="020B0604020202020204"/>
                          <a:ea typeface="Arial" panose="020B0604020202020204"/>
                        </a:rPr>
                        <a:t>thăm</a:t>
                      </a:r>
                    </a:p>
                  </a:txBody>
                  <a:tcPr marL="25717" marR="25717" marT="25717" marB="257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3200" b="0" i="0">
                          <a:solidFill>
                            <a:srgbClr val="0000FF"/>
                          </a:solidFill>
                          <a:latin typeface="Arial" panose="020B0604020202020204"/>
                          <a:ea typeface="Arial" panose="020B0604020202020204"/>
                        </a:rPr>
                        <a:t>quả cam</a:t>
                      </a:r>
                    </a:p>
                  </a:txBody>
                  <a:tcPr marL="25717" marR="25717" marT="25717" marB="257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3200" b="0" i="0">
                          <a:solidFill>
                            <a:srgbClr val="0000FF"/>
                          </a:solidFill>
                          <a:latin typeface="Arial" panose="020B0604020202020204"/>
                          <a:ea typeface="Arial" panose="020B0604020202020204"/>
                        </a:rPr>
                        <a:t>chăm chỉ</a:t>
                      </a:r>
                    </a:p>
                  </a:txBody>
                  <a:tcPr marL="25717" marR="25717" marT="25717" marB="257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685800" y="2514600"/>
            <a:ext cx="7673340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z="3200"/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sz="3200" b="0" i="0">
                <a:latin typeface="Arial" panose="020B0604020202020204"/>
                <a:ea typeface="Arial" panose="020B0604020202020204"/>
              </a:rPr>
              <a:t>a. Bé ………………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sz="3200" b="0" i="0">
              <a:latin typeface="Arial" panose="020B0604020202020204"/>
              <a:ea typeface="Arial" panose="020B0604020202020204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sz="3200" b="0" i="0">
                <a:latin typeface="Arial" panose="020B0604020202020204"/>
                <a:ea typeface="Arial" panose="020B0604020202020204"/>
              </a:rPr>
              <a:t>b. Mẹ cho bé đi ……… bà.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14400" y="2984500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 fontAlgn="t"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0000FF"/>
                </a:solidFill>
                <a:latin typeface="Arial" panose="020B0604020202020204"/>
                <a:ea typeface="Arial" panose="020B0604020202020204"/>
                <a:sym typeface="+mn-ea"/>
              </a:rPr>
              <a:t>chăm chỉ</a:t>
            </a:r>
            <a:endParaRPr lang="en-US" sz="3200">
              <a:solidFill>
                <a:srgbClr val="0000FF"/>
              </a:solidFill>
              <a:latin typeface="Arial" panose="020B0604020202020204"/>
              <a:ea typeface="Arial" panose="020B0604020202020204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200400" y="3967480"/>
            <a:ext cx="2329815" cy="572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 fontAlgn="t"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0000FF"/>
                </a:solidFill>
                <a:latin typeface="Arial" panose="020B0604020202020204"/>
                <a:ea typeface="Arial" panose="020B0604020202020204"/>
                <a:sym typeface="+mn-ea"/>
              </a:rPr>
              <a:t>thăm</a:t>
            </a:r>
            <a:endParaRPr lang="en-US" sz="3200">
              <a:solidFill>
                <a:srgbClr val="0000FF"/>
              </a:solidFill>
              <a:latin typeface="Arial" panose="020B0604020202020204"/>
              <a:ea typeface="Arial" panose="020B06040202020202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7*29"/>
  <p:tag name="TABLE_ENDDRAG_RECT" val="48*93*637*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85</Words>
  <Application>Microsoft Office PowerPoint</Application>
  <PresentationFormat>On-screen Show (4:3)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.VnTime</vt:lpstr>
      <vt:lpstr>Arial</vt:lpstr>
      <vt:lpstr>Calibri</vt:lpstr>
      <vt:lpstr>Calibri Light</vt:lpstr>
      <vt:lpstr>Times New Roman</vt:lpstr>
      <vt:lpstr>Verdana</vt:lpstr>
      <vt:lpstr>VNI-Avo</vt:lpstr>
      <vt:lpstr>VNI-Brush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16</cp:revision>
  <dcterms:created xsi:type="dcterms:W3CDTF">2020-08-18T11:40:23Z</dcterms:created>
  <dcterms:modified xsi:type="dcterms:W3CDTF">2025-05-27T20:30:53Z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B8036922DCC34163BAA73BC9983E132A_12</vt:lpwstr>
  </property>
  <property fmtid="{D5CDD505-2E9C-101B-9397-08002B2CF9AE}" pid="3" name="KSOProductBuildVer">
    <vt:lpwstr>1033-12.2.0.18607</vt:lpwstr>
  </property>
</Properties>
</file>