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4" r:id="rId1"/>
  </p:sldMasterIdLst>
  <p:notesMasterIdLst>
    <p:notesMasterId r:id="rId12"/>
  </p:notesMasterIdLst>
  <p:sldIdLst>
    <p:sldId id="478" r:id="rId2"/>
    <p:sldId id="377" r:id="rId3"/>
    <p:sldId id="368" r:id="rId4"/>
    <p:sldId id="370" r:id="rId5"/>
    <p:sldId id="373" r:id="rId6"/>
    <p:sldId id="372" r:id="rId7"/>
    <p:sldId id="371" r:id="rId8"/>
    <p:sldId id="474" r:id="rId9"/>
    <p:sldId id="388" r:id="rId10"/>
    <p:sldId id="446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006600"/>
    <a:srgbClr val="99FFCC"/>
    <a:srgbClr val="99FF99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48"/>
      </p:cViewPr>
      <p:guideLst>
        <p:guide orient="horz" pos="217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16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880774-9182-4EA1-805A-1ECF09125F9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85615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349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238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88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365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828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24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247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18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669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945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561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686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pptiengviet\Tieng%20viet%20%20(2)\Tieng%20viet%201\bai35\G&#224;%20n&#226;u%20v&#224;%20v&#7883;t%20x&#225;m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pptiengviet\Tieng%20viet%20%20(2)\Tieng%20viet%201\bai35\G&#224;%20n&#226;u%20v&#224;%20v&#7883;t%20x&#225;m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pptiengviet\Tieng%20viet%20%20(2)\Tieng%20viet%201\bai35\G&#224;%20n&#226;u%20v&#224;%20v&#7883;t%20x&#225;m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pptiengviet\Tieng%20viet%20%20(2)\Tieng%20viet%201\bai35\G&#224;%20n&#226;u%20v&#224;%20v&#7883;t%20x&#225;m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943101"/>
            <a:ext cx="919003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276725" y="1141414"/>
            <a:ext cx="53038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100" b="1" u="sng">
                <a:solidFill>
                  <a:srgbClr val="002060"/>
                </a:solidFill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852738" y="3190876"/>
            <a:ext cx="6380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Môn: Tiếng Việt Lớp 1</a:t>
            </a:r>
          </a:p>
        </p:txBody>
      </p:sp>
      <p:pic>
        <p:nvPicPr>
          <p:cNvPr id="4101" name="图片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22864"/>
            <a:ext cx="914717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9" y="4940300"/>
            <a:ext cx="324643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3238500"/>
            <a:ext cx="18542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016251" y="3973513"/>
            <a:ext cx="6380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Giáo viên: Phạm Thị Mai Hưng</a:t>
            </a:r>
          </a:p>
        </p:txBody>
      </p:sp>
    </p:spTree>
    <p:extLst>
      <p:ext uri="{BB962C8B-B14F-4D97-AF65-F5344CB8AC3E}">
        <p14:creationId xmlns:p14="http://schemas.microsoft.com/office/powerpoint/2010/main" val="328004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20A245-E0B1-41BA-8AE3-01D4EC4C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93" y="12080"/>
            <a:ext cx="13441493" cy="7269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7E6CE5-4DB4-4AFE-A4FD-0889CB62891B}"/>
              </a:ext>
            </a:extLst>
          </p:cNvPr>
          <p:cNvSpPr txBox="1"/>
          <p:nvPr/>
        </p:nvSpPr>
        <p:spPr>
          <a:xfrm>
            <a:off x="548259" y="1076084"/>
            <a:ext cx="5928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5333" b="1" dirty="0">
                <a:solidFill>
                  <a:srgbClr val="FFFF00"/>
                </a:solidFill>
                <a:latin typeface="HP001 4 hàng" panose="020B0603050302020204" pitchFamily="34" charset="0"/>
              </a:rPr>
              <a:t>Sen </a:t>
            </a:r>
            <a:r>
              <a:rPr lang="en-US" sz="533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nở</a:t>
            </a:r>
            <a:r>
              <a:rPr lang="en-US" sz="533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thắm</a:t>
            </a:r>
            <a:r>
              <a:rPr lang="en-US" sz="533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hồ</a:t>
            </a:r>
            <a:r>
              <a:rPr lang="en-US" sz="5333" b="1" dirty="0">
                <a:solidFill>
                  <a:srgbClr val="FFFF00"/>
                </a:solidFill>
                <a:latin typeface="HP001 4 hàng" panose="020B0603050302020204" pitchFamily="34" charset="0"/>
              </a:rPr>
              <a:t>.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6128E-6E80-410A-9D79-782DF7AE34B7}"/>
              </a:ext>
            </a:extLst>
          </p:cNvPr>
          <p:cNvSpPr txBox="1"/>
          <p:nvPr/>
        </p:nvSpPr>
        <p:spPr>
          <a:xfrm>
            <a:off x="539496" y="2399523"/>
            <a:ext cx="5928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5333" b="1" dirty="0">
                <a:solidFill>
                  <a:srgbClr val="FFFF00"/>
                </a:solidFill>
                <a:latin typeface="HP001 4 hàng" panose="020B0603050302020204" pitchFamily="34" charset="0"/>
              </a:rPr>
              <a:t>Sen </a:t>
            </a:r>
            <a:r>
              <a:rPr lang="en-US" sz="533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nở</a:t>
            </a:r>
            <a:r>
              <a:rPr lang="en-US" sz="533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thắm</a:t>
            </a:r>
            <a:r>
              <a:rPr lang="en-US" sz="533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hồ</a:t>
            </a:r>
            <a:r>
              <a:rPr lang="en-US" sz="5333" b="1" dirty="0">
                <a:solidFill>
                  <a:srgbClr val="FFFF00"/>
                </a:solidFill>
                <a:latin typeface="HP001 4 hàng" panose="020B0603050302020204" pitchFamily="34" charset="0"/>
              </a:rPr>
              <a:t>.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E8FB5-7768-4535-AEAA-B35867CCA94F}"/>
              </a:ext>
            </a:extLst>
          </p:cNvPr>
          <p:cNvSpPr txBox="1"/>
          <p:nvPr/>
        </p:nvSpPr>
        <p:spPr>
          <a:xfrm>
            <a:off x="518160" y="3759538"/>
            <a:ext cx="5928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5333" b="1" dirty="0">
                <a:solidFill>
                  <a:srgbClr val="FFFF00"/>
                </a:solidFill>
                <a:latin typeface="HP001 4 hàng" panose="020B0603050302020204" pitchFamily="34" charset="0"/>
              </a:rPr>
              <a:t>Sen </a:t>
            </a:r>
            <a:r>
              <a:rPr lang="en-US" sz="533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nở</a:t>
            </a:r>
            <a:r>
              <a:rPr lang="en-US" sz="533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thắm</a:t>
            </a:r>
            <a:r>
              <a:rPr lang="en-US" sz="533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hồ</a:t>
            </a:r>
            <a:r>
              <a:rPr lang="en-US" sz="5333" b="1" dirty="0">
                <a:solidFill>
                  <a:srgbClr val="FFFF00"/>
                </a:solidFill>
                <a:latin typeface="HP001 4 hàng" panose="020B0603050302020204" pitchFamily="34" charset="0"/>
              </a:rPr>
              <a:t>.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C6EC5-2F44-4339-89E1-C89BAA2148A7}"/>
              </a:ext>
            </a:extLst>
          </p:cNvPr>
          <p:cNvSpPr txBox="1"/>
          <p:nvPr/>
        </p:nvSpPr>
        <p:spPr>
          <a:xfrm>
            <a:off x="518159" y="5122601"/>
            <a:ext cx="5928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5333" b="1" dirty="0">
                <a:solidFill>
                  <a:srgbClr val="FFFF00"/>
                </a:solidFill>
                <a:latin typeface="HP001 4 hàng" panose="020B0603050302020204" pitchFamily="34" charset="0"/>
              </a:rPr>
              <a:t>Sen </a:t>
            </a:r>
            <a:r>
              <a:rPr lang="en-US" sz="533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nở</a:t>
            </a:r>
            <a:r>
              <a:rPr lang="en-US" sz="533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thắm</a:t>
            </a:r>
            <a:r>
              <a:rPr lang="en-US" sz="5333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5333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hồ</a:t>
            </a:r>
            <a:r>
              <a:rPr lang="en-US" sz="5333" b="1" dirty="0">
                <a:solidFill>
                  <a:srgbClr val="FFFF00"/>
                </a:solidFill>
                <a:latin typeface="HP001 4 hàng" panose="020B0603050302020204" pitchFamily="34" charset="0"/>
              </a:rPr>
              <a:t>.</a:t>
            </a:r>
            <a:endParaRPr lang="en-US" sz="8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09700" y="3115270"/>
            <a:ext cx="998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35: </a:t>
            </a:r>
            <a:r>
              <a:rPr lang="en-US" sz="5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Ô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n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tập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và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kể</a:t>
            </a:r>
            <a:r>
              <a:rPr lang="en-US" sz="5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chuyện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20574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u="sng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Tiếng</a:t>
            </a:r>
            <a:r>
              <a:rPr lang="en-US" sz="3600" b="1" u="sng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u="sng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Việt</a:t>
            </a:r>
            <a:r>
              <a:rPr lang="en-US" sz="3600" b="1" u="sng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: </a:t>
            </a:r>
            <a:endParaRPr lang="en-US" sz="3600" b="1" u="sng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ể chuyện lớp 1 gà nâu và vịt xám sách kết nối tri thức với cuộc số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15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à nâu và vịt xá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Administrator\Desktop\2020-2021\TAILIEU\TV1.1 bai 31-40 (FB Chip Fangora)-20200808T154132Z-001\TV1.1 bai 31-40 (FB Chip Fangora)\TV 35 - 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5128" r="67501" b="60612"/>
          <a:stretch/>
        </p:blipFill>
        <p:spPr bwMode="auto">
          <a:xfrm>
            <a:off x="152400" y="0"/>
            <a:ext cx="29718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Administrator\Desktop\2020-2021\TAILIEU\TV1.1 bai 31-40 (FB Chip Fangora)-20200808T154132Z-001\TV1.1 bai 31-40 (FB Chip Fangora)\TV 35 - 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41565" r="49167" b="36651"/>
          <a:stretch/>
        </p:blipFill>
        <p:spPr bwMode="auto">
          <a:xfrm>
            <a:off x="609600" y="803820"/>
            <a:ext cx="11201400" cy="51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71800" y="3438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Gà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nâu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và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vịt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xám</a:t>
            </a:r>
            <a:endParaRPr lang="en-US" sz="4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6276" y="5943600"/>
            <a:ext cx="11189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Hằng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ngày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gà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nâu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và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vịt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xám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làm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gì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036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à nâu và vịt xá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Administrator\Desktop\2020-2021\TAILIEU\TV1.1 bai 31-40 (FB Chip Fangora)-20200808T154132Z-001\TV1.1 bai 31-40 (FB Chip Fangora)\TV 35 - 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5128" r="67501" b="60612"/>
          <a:stretch/>
        </p:blipFill>
        <p:spPr bwMode="auto">
          <a:xfrm>
            <a:off x="152400" y="0"/>
            <a:ext cx="29718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Administrator\Desktop\2020-2021\TAILIEU\TV1.1 bai 31-40 (FB Chip Fangora)-20200808T154132Z-001\TV1.1 bai 31-40 (FB Chip Fangora)\TV 35 - 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43516" r="8954" b="37340"/>
          <a:stretch/>
        </p:blipFill>
        <p:spPr bwMode="auto">
          <a:xfrm>
            <a:off x="228600" y="784212"/>
            <a:ext cx="11811000" cy="44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3400" y="5115447"/>
            <a:ext cx="1127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Chuyện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gì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xảy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ra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khiến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gà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nâu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không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thể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sang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sông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Gà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nâu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và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vịt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xám</a:t>
            </a:r>
            <a:endParaRPr lang="en-US" sz="4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6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à nâu và vịt xá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Administrator\Desktop\2020-2021\TAILIEU\TV1.1 bai 31-40 (FB Chip Fangora)-20200808T154132Z-001\TV1.1 bai 31-40 (FB Chip Fangora)\TV 35 - 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5128" r="67501" b="60612"/>
          <a:stretch/>
        </p:blipFill>
        <p:spPr bwMode="auto">
          <a:xfrm>
            <a:off x="152400" y="0"/>
            <a:ext cx="29718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Administrator\Desktop\2020-2021\TAILIEU\TV1.1 bai 31-40 (FB Chip Fangora)-20200808T154132Z-001\TV1.1 bai 31-40 (FB Chip Fangora)\TV 35 - 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69290" r="49167" b="12886"/>
          <a:stretch/>
        </p:blipFill>
        <p:spPr bwMode="auto">
          <a:xfrm>
            <a:off x="-76199" y="685800"/>
            <a:ext cx="1234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06107" y="5562600"/>
            <a:ext cx="922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Vịt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đã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làm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gì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để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giúp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gà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?</a:t>
            </a:r>
            <a:endParaRPr lang="en-US" sz="4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34378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Gà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nâu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và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vịt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xám</a:t>
            </a:r>
            <a:endParaRPr lang="en-US" sz="4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à nâu và vịt xá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Administrator\Desktop\2020-2021\TAILIEU\TV1.1 bai 31-40 (FB Chip Fangora)-20200808T154132Z-001\TV1.1 bai 31-40 (FB Chip Fangora)\TV 35 - 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5128" r="67501" b="60612"/>
          <a:stretch/>
        </p:blipFill>
        <p:spPr bwMode="auto">
          <a:xfrm>
            <a:off x="152400" y="0"/>
            <a:ext cx="29718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Users\Administrator\Desktop\2020-2021\TAILIEU\TV1.1 bai 31-40 (FB Chip Fangora)-20200808T154132Z-001\TV1.1 bai 31-40 (FB Chip Fangora)\TV 35 - 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2" t="69291" r="8954" b="12885"/>
          <a:stretch/>
        </p:blipFill>
        <p:spPr bwMode="auto">
          <a:xfrm>
            <a:off x="38099" y="786631"/>
            <a:ext cx="12115800" cy="475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88890" y="5562600"/>
            <a:ext cx="115380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Thương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vịt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vất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vả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gà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làm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gì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để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giúp</a:t>
            </a:r>
            <a:r>
              <a:rPr lang="en-US" sz="44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vịt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4353" y="44050"/>
            <a:ext cx="46057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Gà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nâu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và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vịt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xám</a:t>
            </a:r>
            <a:endParaRPr lang="en-US" sz="4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78" y="990600"/>
            <a:ext cx="12017022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12"/>
          <a:stretch/>
        </p:blipFill>
        <p:spPr>
          <a:xfrm>
            <a:off x="152400" y="3818819"/>
            <a:ext cx="12039600" cy="3019425"/>
          </a:xfrm>
          <a:prstGeom prst="rect">
            <a:avLst/>
          </a:prstGeom>
        </p:spPr>
      </p:pic>
      <p:pic>
        <p:nvPicPr>
          <p:cNvPr id="6" name="Picture 7" descr="C:\Users\Administrator\Desktop\2020-2021\TAILIEU\TV1.1 bai 31-40 (FB Chip Fangora)-20200808T154132Z-001\TV1.1 bai 31-40 (FB Chip Fangora)\TV 35 - 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5128" r="67501" b="60612"/>
          <a:stretch/>
        </p:blipFill>
        <p:spPr bwMode="auto">
          <a:xfrm>
            <a:off x="304800" y="25400"/>
            <a:ext cx="29718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69326" y="228600"/>
            <a:ext cx="46057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Gà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nâu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và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vịt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itchFamily="18" charset="0"/>
              </a:rPr>
              <a:t>xám</a:t>
            </a:r>
            <a:endParaRPr lang="en-US" sz="4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2" y="685800"/>
            <a:ext cx="4878388" cy="5334000"/>
          </a:xfrm>
        </p:spPr>
      </p:pic>
      <p:pic>
        <p:nvPicPr>
          <p:cNvPr id="3" name="Picture 2" descr="tu the ng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79" y="685872"/>
            <a:ext cx="48783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134</Words>
  <Application>Microsoft Office PowerPoint</Application>
  <PresentationFormat>Widescreen</PresentationFormat>
  <Paragraphs>21</Paragraphs>
  <Slides>10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MAIHUNG</cp:lastModifiedBy>
  <cp:revision>212</cp:revision>
  <dcterms:created xsi:type="dcterms:W3CDTF">2011-09-30T13:18:00Z</dcterms:created>
  <dcterms:modified xsi:type="dcterms:W3CDTF">2025-05-27T20:34:55Z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