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7638" r:id="rId3"/>
    <p:sldId id="258" r:id="rId4"/>
    <p:sldId id="257" r:id="rId5"/>
    <p:sldId id="343" r:id="rId6"/>
    <p:sldId id="344" r:id="rId7"/>
    <p:sldId id="346" r:id="rId8"/>
    <p:sldId id="348" r:id="rId9"/>
    <p:sldId id="347" r:id="rId10"/>
    <p:sldId id="360" r:id="rId11"/>
    <p:sldId id="259" r:id="rId12"/>
    <p:sldId id="260" r:id="rId13"/>
    <p:sldId id="324" r:id="rId14"/>
    <p:sldId id="336" r:id="rId15"/>
    <p:sldId id="370" r:id="rId16"/>
    <p:sldId id="371" r:id="rId17"/>
    <p:sldId id="375" r:id="rId18"/>
    <p:sldId id="262" r:id="rId19"/>
    <p:sldId id="263" r:id="rId20"/>
    <p:sldId id="282" r:id="rId21"/>
    <p:sldId id="283" r:id="rId22"/>
    <p:sldId id="284" r:id="rId23"/>
    <p:sldId id="264" r:id="rId24"/>
    <p:sldId id="372" r:id="rId25"/>
    <p:sldId id="355" r:id="rId26"/>
    <p:sldId id="267" r:id="rId27"/>
    <p:sldId id="357" r:id="rId28"/>
    <p:sldId id="350" r:id="rId29"/>
    <p:sldId id="356" r:id="rId30"/>
    <p:sldId id="320" r:id="rId31"/>
    <p:sldId id="308" r:id="rId32"/>
    <p:sldId id="342" r:id="rId33"/>
    <p:sldId id="294" r:id="rId34"/>
    <p:sldId id="314" r:id="rId35"/>
    <p:sldId id="376" r:id="rId36"/>
    <p:sldId id="377" r:id="rId37"/>
    <p:sldId id="378" r:id="rId38"/>
    <p:sldId id="379" r:id="rId39"/>
    <p:sldId id="380" r:id="rId40"/>
    <p:sldId id="381" r:id="rId41"/>
    <p:sldId id="339" r:id="rId42"/>
    <p:sldId id="326" r:id="rId43"/>
    <p:sldId id="274" r:id="rId44"/>
    <p:sldId id="275" r:id="rId45"/>
    <p:sldId id="374" r:id="rId46"/>
    <p:sldId id="277" r:id="rId4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0214" autoAdjust="0"/>
  </p:normalViewPr>
  <p:slideViewPr>
    <p:cSldViewPr>
      <p:cViewPr varScale="1">
        <p:scale>
          <a:sx n="76" d="100"/>
          <a:sy n="76" d="100"/>
        </p:scale>
        <p:origin x="402" y="12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11/28/2025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311867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1942961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Cát</a:t>
            </a:r>
            <a:r>
              <a:rPr lang="en-US" baseline="0"/>
              <a:t> Bà: Huyện Cát Hải, TP Hải Phòng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Cát</a:t>
            </a:r>
            <a:r>
              <a:rPr lang="en-US" baseline="0"/>
              <a:t> Bà: Huyện Cát Hải, TP Hải Phòng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39</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40</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43</a:t>
            </a:fld>
            <a:endParaRPr lang="en-US"/>
          </a:p>
        </p:txBody>
      </p:sp>
    </p:spTree>
    <p:extLst>
      <p:ext uri="{BB962C8B-B14F-4D97-AF65-F5344CB8AC3E}">
        <p14:creationId xmlns:p14="http://schemas.microsoft.com/office/powerpoint/2010/main" val="472113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2D6B2E6C-2AFC-4020-8547-494ABD7E6602}" type="slidenum">
              <a:rPr lang="en-US" smtClean="0"/>
              <a:t>44</a:t>
            </a:fld>
            <a:endParaRPr lang="en-US"/>
          </a:p>
        </p:txBody>
      </p:sp>
    </p:spTree>
    <p:extLst>
      <p:ext uri="{BB962C8B-B14F-4D97-AF65-F5344CB8AC3E}">
        <p14:creationId xmlns:p14="http://schemas.microsoft.com/office/powerpoint/2010/main" val="2479718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45</a:t>
            </a:fld>
            <a:endParaRPr lang="en-US"/>
          </a:p>
        </p:txBody>
      </p:sp>
    </p:spTree>
    <p:extLst>
      <p:ext uri="{BB962C8B-B14F-4D97-AF65-F5344CB8AC3E}">
        <p14:creationId xmlns:p14="http://schemas.microsoft.com/office/powerpoint/2010/main" val="344945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624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295141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07219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46F8-8F8A-C233-5AE4-A99F79747D3E}"/>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941FCCC9-5ED1-D118-DED7-FAE3F1D17FEF}"/>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8F1AE4C3-C7BF-07D3-DA49-FE8BF1D69ECF}"/>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095FE4EA-DD31-A7E9-4421-7DCB2BDAB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60425-C3C8-F01B-9AA9-3336606EE5D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796972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4A8C-4255-5A62-85B5-84CB8438A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4D17D-2BD4-73A4-F853-348DC7AE9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DA4B6-7083-E941-68CC-4612E8A184C1}"/>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0ABD69AB-56DE-917F-59AB-4FFFAEFB3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D9F17-F7BB-1BAA-E18B-4E9E71EF4CB0}"/>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278608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A0EA-472F-135D-B902-49E835A2EEC0}"/>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9162E123-427B-B614-3C01-09A932BCFCA7}"/>
              </a:ext>
            </a:extLst>
          </p:cNvPr>
          <p:cNvSpPr>
            <a:spLocks noGrp="1"/>
          </p:cNvSpPr>
          <p:nvPr>
            <p:ph type="body" idx="1"/>
          </p:nvPr>
        </p:nvSpPr>
        <p:spPr>
          <a:xfrm>
            <a:off x="829792" y="4589464"/>
            <a:ext cx="10489585" cy="1500187"/>
          </a:xfrm>
        </p:spPr>
        <p:txBody>
          <a:bodyPr/>
          <a:lstStyle>
            <a:lvl1pPr marL="0" indent="0">
              <a:buNone/>
              <a:defRPr sz="2394">
                <a:solidFill>
                  <a:schemeClr val="tx1">
                    <a:tint val="82000"/>
                  </a:schemeClr>
                </a:solidFill>
              </a:defRPr>
            </a:lvl1pPr>
            <a:lvl2pPr marL="456057" indent="0">
              <a:buNone/>
              <a:defRPr sz="1995">
                <a:solidFill>
                  <a:schemeClr val="tx1">
                    <a:tint val="82000"/>
                  </a:schemeClr>
                </a:solidFill>
              </a:defRPr>
            </a:lvl2pPr>
            <a:lvl3pPr marL="912114" indent="0">
              <a:buNone/>
              <a:defRPr sz="1795">
                <a:solidFill>
                  <a:schemeClr val="tx1">
                    <a:tint val="82000"/>
                  </a:schemeClr>
                </a:solidFill>
              </a:defRPr>
            </a:lvl3pPr>
            <a:lvl4pPr marL="1368171" indent="0">
              <a:buNone/>
              <a:defRPr sz="1596">
                <a:solidFill>
                  <a:schemeClr val="tx1">
                    <a:tint val="82000"/>
                  </a:schemeClr>
                </a:solidFill>
              </a:defRPr>
            </a:lvl4pPr>
            <a:lvl5pPr marL="1824228" indent="0">
              <a:buNone/>
              <a:defRPr sz="1596">
                <a:solidFill>
                  <a:schemeClr val="tx1">
                    <a:tint val="82000"/>
                  </a:schemeClr>
                </a:solidFill>
              </a:defRPr>
            </a:lvl5pPr>
            <a:lvl6pPr marL="2280285" indent="0">
              <a:buNone/>
              <a:defRPr sz="1596">
                <a:solidFill>
                  <a:schemeClr val="tx1">
                    <a:tint val="82000"/>
                  </a:schemeClr>
                </a:solidFill>
              </a:defRPr>
            </a:lvl6pPr>
            <a:lvl7pPr marL="2736342" indent="0">
              <a:buNone/>
              <a:defRPr sz="1596">
                <a:solidFill>
                  <a:schemeClr val="tx1">
                    <a:tint val="82000"/>
                  </a:schemeClr>
                </a:solidFill>
              </a:defRPr>
            </a:lvl7pPr>
            <a:lvl8pPr marL="3192399" indent="0">
              <a:buNone/>
              <a:defRPr sz="1596">
                <a:solidFill>
                  <a:schemeClr val="tx1">
                    <a:tint val="82000"/>
                  </a:schemeClr>
                </a:solidFill>
              </a:defRPr>
            </a:lvl8pPr>
            <a:lvl9pPr marL="3648456" indent="0">
              <a:buNone/>
              <a:defRPr sz="1596">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B69691-32F0-7368-A583-9C792FAC71AA}"/>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3C8B19A1-8B7B-E0E7-1DE9-FE6DEC500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2E34B-F0E9-001C-E252-6B3A5EB3E312}"/>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522437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1304-098B-D737-429C-44A873569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DF8D2-A507-1974-BDA5-A5B2476E7EB5}"/>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19EE4-1102-C86E-3999-97C8B495FFAF}"/>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706CF-9D72-02FB-0E80-2ABC9DE535E4}"/>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6" name="Footer Placeholder 5">
            <a:extLst>
              <a:ext uri="{FF2B5EF4-FFF2-40B4-BE49-F238E27FC236}">
                <a16:creationId xmlns:a16="http://schemas.microsoft.com/office/drawing/2014/main" id="{1BC0A77D-2AC3-A08B-5BEF-67BD3D785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CFE439-4385-4FD0-CE5F-41EE51AEC56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410823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434-403C-8202-0AD0-5AA9EE5ECDB2}"/>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B712E4-F2E7-EF71-AA32-325CF0156EEE}"/>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AAC3642C-433C-BC24-E1D2-9282CA9C86E7}"/>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A79B42-6329-DAA5-038D-00EA5ABD548F}"/>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95C0BAAA-FB9B-EA41-C77F-96CB3938F768}"/>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57970A-50F8-F43F-14E5-F797AE7B25B6}"/>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8" name="Footer Placeholder 7">
            <a:extLst>
              <a:ext uri="{FF2B5EF4-FFF2-40B4-BE49-F238E27FC236}">
                <a16:creationId xmlns:a16="http://schemas.microsoft.com/office/drawing/2014/main" id="{E6D720E8-E5BB-9BEC-B992-AD2540A84E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1B8B2-65E9-1318-0344-5E5C79A3AC4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87505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86C8-7828-20D7-4114-A36B3CD457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576DB-C23E-AB1B-069C-CE1706DDBA80}"/>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4" name="Footer Placeholder 3">
            <a:extLst>
              <a:ext uri="{FF2B5EF4-FFF2-40B4-BE49-F238E27FC236}">
                <a16:creationId xmlns:a16="http://schemas.microsoft.com/office/drawing/2014/main" id="{B542112B-AD0E-CA99-B949-30BAFBDADA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6F601-D220-4878-BB78-C5C07B2BC799}"/>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100511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4CB6D-2179-CF19-DBBA-3FDA94EFB07E}"/>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3" name="Footer Placeholder 2">
            <a:extLst>
              <a:ext uri="{FF2B5EF4-FFF2-40B4-BE49-F238E27FC236}">
                <a16:creationId xmlns:a16="http://schemas.microsoft.com/office/drawing/2014/main" id="{C34B4092-8E77-C20B-51B2-D69D5E5CD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12E103-7F29-F674-7B45-E2B1A5DB283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820654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B521-B92F-2CB6-CCC5-8E58E16FA3B0}"/>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86A113B-73DD-3BB4-ABA4-707C0929CCE5}"/>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20BE5-251A-D254-D283-4D33799D4094}"/>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93FD0BA9-27C0-FA11-86CF-E0B663355A77}"/>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6" name="Footer Placeholder 5">
            <a:extLst>
              <a:ext uri="{FF2B5EF4-FFF2-40B4-BE49-F238E27FC236}">
                <a16:creationId xmlns:a16="http://schemas.microsoft.com/office/drawing/2014/main" id="{4789BEF1-384F-59E6-2A8A-13A69E912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1C231-2C69-CCAE-8D6F-3038AB25446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23912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1ADF-70B6-3CE8-CB63-F9BD4159D185}"/>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05D18809-B616-3C6E-C62B-8189BEE66115}"/>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24C5E48-5D02-E53B-5EDA-0BB6E4E204B2}"/>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9878EFD7-AF22-EF47-FFFD-FA418D9BF915}"/>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6" name="Footer Placeholder 5">
            <a:extLst>
              <a:ext uri="{FF2B5EF4-FFF2-40B4-BE49-F238E27FC236}">
                <a16:creationId xmlns:a16="http://schemas.microsoft.com/office/drawing/2014/main" id="{C0D36CBF-38F9-7D09-787B-C2A5FAC41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B263-6444-2324-0217-073DF2A5E16E}"/>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162850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FE8B-BF30-D9E0-DE59-3F8FEE7A0B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E39A0-4228-DBAB-384C-773EA235F1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C096E-58A8-D89D-7DD6-02D2D56C575F}"/>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85F85971-343C-59B1-8F96-AA0C30819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C1C85-FB81-2561-C10B-6A1A3ACFCAD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79149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09A93-1CD4-4F8D-6312-60D7970E9A48}"/>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71D51-6C46-C825-4EE2-D7D7898FFDFB}"/>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C844F-B2FD-DBF7-CC41-D356F164A367}"/>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6F9AEBF5-157A-695B-1E64-5B4EF623A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01B02-3845-9735-BC70-06EAB0388C07}"/>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402662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11/28/2025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715D36-FA13-B10D-3CE5-4B7C04726174}"/>
              </a:ext>
            </a:extLst>
          </p:cNvPr>
          <p:cNvSpPr txBox="1"/>
          <p:nvPr userDrawn="1"/>
        </p:nvSpPr>
        <p:spPr>
          <a:xfrm>
            <a:off x="0" y="-804565"/>
            <a:ext cx="12161838" cy="461665"/>
          </a:xfrm>
          <a:prstGeom prst="rect">
            <a:avLst/>
          </a:prstGeom>
          <a:noFill/>
        </p:spPr>
        <p:txBody>
          <a:bodyPr vert="horz" rtlCol="0">
            <a:spAutoFit/>
          </a:bodyPr>
          <a:lstStyle/>
          <a:p>
            <a:pPr algn="ctr"/>
            <a:r>
              <a:rPr lang="en-US" sz="2394">
                <a:solidFill>
                  <a:srgbClr val="CFCFCF"/>
                </a:solidFill>
              </a:rPr>
              <a:t>www.9slide.vn</a:t>
            </a:r>
          </a:p>
        </p:txBody>
      </p:sp>
      <p:sp>
        <p:nvSpPr>
          <p:cNvPr id="2" name="Title Placeholder 1">
            <a:extLst>
              <a:ext uri="{FF2B5EF4-FFF2-40B4-BE49-F238E27FC236}">
                <a16:creationId xmlns:a16="http://schemas.microsoft.com/office/drawing/2014/main" id="{B7F851BB-6D66-20DE-B1F5-89ECE066D06A}"/>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98868-D4B7-7BF6-DB68-83FAA81C5EE7}"/>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B33CB-8D97-5B10-13F8-35751FB71BFA}"/>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82000"/>
                  </a:schemeClr>
                </a:solidFill>
              </a:defRPr>
            </a:lvl1p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1AE3E7D4-BB49-CB19-5F35-7623ACA69D54}"/>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666D881-C527-FB52-0F36-782447E247E2}"/>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82000"/>
                  </a:schemeClr>
                </a:solidFill>
              </a:defRPr>
            </a:lvl1pPr>
          </a:lstStyle>
          <a:p>
            <a:fld id="{A6A34670-FED5-4B8E-B69D-1173D3ABBA78}" type="slidenum">
              <a:rPr lang="en-US" smtClean="0"/>
              <a:pPr/>
              <a:t>‹#›</a:t>
            </a:fld>
            <a:endParaRPr lang="en-US"/>
          </a:p>
        </p:txBody>
      </p:sp>
    </p:spTree>
    <p:extLst>
      <p:ext uri="{BB962C8B-B14F-4D97-AF65-F5344CB8AC3E}">
        <p14:creationId xmlns:p14="http://schemas.microsoft.com/office/powerpoint/2010/main" val="1305902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slide" Target="slide9.xml"/><Relationship Id="rId3" Type="http://schemas.openxmlformats.org/officeDocument/2006/relationships/slide" Target="slide8.xml"/><Relationship Id="rId7" Type="http://schemas.openxmlformats.org/officeDocument/2006/relationships/slide" Target="slide4.xml"/><Relationship Id="rId12" Type="http://schemas.openxmlformats.org/officeDocument/2006/relationships/image" Target="../media/image7.jpeg"/><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slide" Target="slide7.xml"/><Relationship Id="rId5" Type="http://schemas.openxmlformats.org/officeDocument/2006/relationships/slide" Target="slide5.xml"/><Relationship Id="rId15" Type="http://schemas.openxmlformats.org/officeDocument/2006/relationships/slide" Target="slide10.xml"/><Relationship Id="rId10" Type="http://schemas.openxmlformats.org/officeDocument/2006/relationships/image" Target="../media/image6.jpeg"/><Relationship Id="rId4" Type="http://schemas.openxmlformats.org/officeDocument/2006/relationships/image" Target="../media/image3.jpeg"/><Relationship Id="rId9" Type="http://schemas.openxmlformats.org/officeDocument/2006/relationships/slide" Target="slide6.xml"/><Relationship Id="rId1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8.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483"/>
            <a:ext cx="12224435" cy="6819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4276" y="312530"/>
            <a:ext cx="9143736" cy="432900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2114">
              <a:defRPr/>
            </a:pPr>
            <a:r>
              <a:rPr lang="en-US" sz="7182"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990" b="1">
                <a:solidFill>
                  <a:srgbClr val="FF0000"/>
                </a:solidFill>
                <a:latin typeface="Times New Roman" panose="02020603050405020304" pitchFamily="18" charset="0"/>
                <a:cs typeface="Times New Roman" panose="02020603050405020304" pitchFamily="18" charset="0"/>
              </a:rPr>
              <a:t>CHÀO MỪNG  QUÝ THẦY CÔ </a:t>
            </a:r>
          </a:p>
          <a:p>
            <a:pPr algn="ctr" defTabSz="912114">
              <a:defRPr/>
            </a:pPr>
            <a:r>
              <a:rPr lang="en-US" sz="3990" b="1">
                <a:solidFill>
                  <a:srgbClr val="FF0000"/>
                </a:solidFill>
                <a:latin typeface="Times New Roman" panose="02020603050405020304" pitchFamily="18" charset="0"/>
                <a:cs typeface="Times New Roman" panose="02020603050405020304" pitchFamily="18" charset="0"/>
              </a:rPr>
              <a:t>VỀ DỰ GIỜ THĂM LỚP</a:t>
            </a:r>
          </a:p>
          <a:p>
            <a:pPr algn="ctr" defTabSz="912114"/>
            <a:r>
              <a:rPr lang="en-US" sz="3591" b="1">
                <a:solidFill>
                  <a:srgbClr val="156082">
                    <a:lumMod val="75000"/>
                  </a:srgbClr>
                </a:solidFill>
                <a:latin typeface="Times New Roman" panose="02020603050405020304" pitchFamily="18" charset="0"/>
                <a:cs typeface="Times New Roman" panose="02020603050405020304" pitchFamily="18" charset="0"/>
              </a:rPr>
              <a:t>Môn Tiếng Việt lớp 1</a:t>
            </a:r>
          </a:p>
          <a:p>
            <a:pPr algn="ctr" defTabSz="912114"/>
            <a:r>
              <a:rPr lang="en-US" sz="4788" b="1">
                <a:solidFill>
                  <a:srgbClr val="0F9ED5">
                    <a:lumMod val="75000"/>
                  </a:srgbClr>
                </a:solidFill>
                <a:latin typeface="Times New Roman" panose="02020603050405020304" pitchFamily="18" charset="0"/>
                <a:cs typeface="Times New Roman" panose="02020603050405020304" pitchFamily="18" charset="0"/>
              </a:rPr>
              <a:t>Bài 51:et êt it (Tiết 1+2)</a:t>
            </a:r>
          </a:p>
          <a:p>
            <a:pPr algn="ctr" defTabSz="912114"/>
            <a:r>
              <a:rPr lang="en-US" sz="3990" b="1" i="1">
                <a:solidFill>
                  <a:srgbClr val="156082">
                    <a:lumMod val="75000"/>
                  </a:srgbClr>
                </a:solidFill>
                <a:latin typeface="Times New Roman" panose="02020603050405020304" pitchFamily="18" charset="0"/>
                <a:cs typeface="Times New Roman" panose="02020603050405020304" pitchFamily="18" charset="0"/>
              </a:rPr>
              <a:t>(Bộ sách kết nối tri thức)</a:t>
            </a:r>
          </a:p>
          <a:p>
            <a:pPr algn="ctr" defTabSz="912114"/>
            <a:endParaRPr lang="en-US" sz="3990" b="1" i="1" dirty="0">
              <a:solidFill>
                <a:srgbClr val="156082">
                  <a:lumMod val="75000"/>
                </a:srgbClr>
              </a:solidFill>
              <a:latin typeface="Times New Roman" panose="02020603050405020304" pitchFamily="18" charset="0"/>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33516" y="236518"/>
            <a:ext cx="983399" cy="59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068F63A-0B78-7FAC-3469-2760FB9346F4}"/>
              </a:ext>
            </a:extLst>
          </p:cNvPr>
          <p:cNvSpPr txBox="1"/>
          <p:nvPr/>
        </p:nvSpPr>
        <p:spPr>
          <a:xfrm>
            <a:off x="2052311" y="5101253"/>
            <a:ext cx="6604228" cy="1013150"/>
          </a:xfrm>
          <a:prstGeom prst="rect">
            <a:avLst/>
          </a:prstGeom>
          <a:noFill/>
        </p:spPr>
        <p:txBody>
          <a:bodyPr wrap="square" rtlCol="0">
            <a:spAutoFit/>
          </a:bodyPr>
          <a:lstStyle/>
          <a:p>
            <a:pPr defTabSz="912114"/>
            <a:r>
              <a:rPr lang="en-US" sz="1995" b="1" i="1">
                <a:solidFill>
                  <a:srgbClr val="156082">
                    <a:lumMod val="75000"/>
                  </a:srgbClr>
                </a:solidFill>
                <a:latin typeface="Times New Roman" panose="02020603050405020304" pitchFamily="18" charset="0"/>
                <a:cs typeface="Times New Roman" panose="02020603050405020304" pitchFamily="18" charset="0"/>
              </a:rPr>
              <a:t>Giáo viên: Nguyễn Thị Thu Hồng</a:t>
            </a:r>
          </a:p>
          <a:p>
            <a:pPr defTabSz="912114"/>
            <a:r>
              <a:rPr lang="en-US" sz="1995" b="1" i="1">
                <a:solidFill>
                  <a:srgbClr val="156082">
                    <a:lumMod val="75000"/>
                  </a:srgbClr>
                </a:solidFill>
                <a:latin typeface="Times New Roman" panose="02020603050405020304" pitchFamily="18" charset="0"/>
                <a:cs typeface="Times New Roman" panose="02020603050405020304" pitchFamily="18" charset="0"/>
              </a:rPr>
              <a:t>Lớp : 1A2</a:t>
            </a:r>
          </a:p>
          <a:p>
            <a:pPr defTabSz="912114"/>
            <a:r>
              <a:rPr lang="en-US" sz="1995" b="1" i="1">
                <a:solidFill>
                  <a:srgbClr val="156082">
                    <a:lumMod val="75000"/>
                  </a:srgbClr>
                </a:solidFill>
                <a:latin typeface="Times New Roman" panose="02020603050405020304" pitchFamily="18" charset="0"/>
                <a:cs typeface="Times New Roman" panose="02020603050405020304" pitchFamily="18" charset="0"/>
              </a:rPr>
              <a:t>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69539"/>
          <a:stretch/>
        </p:blipFill>
        <p:spPr>
          <a:xfrm>
            <a:off x="47985" y="-252945"/>
            <a:ext cx="12153338" cy="5321620"/>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51</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et  êt  it</a:t>
            </a: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grpSp>
        <p:nvGrpSpPr>
          <p:cNvPr id="9" name="Group 8"/>
          <p:cNvGrpSpPr/>
          <p:nvPr/>
        </p:nvGrpSpPr>
        <p:grpSpPr>
          <a:xfrm>
            <a:off x="933212" y="5351880"/>
            <a:ext cx="11700907" cy="1502840"/>
            <a:chOff x="933212" y="5351880"/>
            <a:chExt cx="11700907" cy="1502840"/>
          </a:xfrm>
        </p:grpSpPr>
        <p:grpSp>
          <p:nvGrpSpPr>
            <p:cNvPr id="29" name="Group 28"/>
            <p:cNvGrpSpPr/>
            <p:nvPr/>
          </p:nvGrpSpPr>
          <p:grpSpPr>
            <a:xfrm>
              <a:off x="933212" y="5352812"/>
              <a:ext cx="11700907" cy="1501908"/>
              <a:chOff x="695008" y="5406151"/>
              <a:chExt cx="10717370" cy="1501908"/>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a:solidFill>
                      <a:srgbClr val="0070C0"/>
                    </a:solidFill>
                    <a:latin typeface="Arial-Rounded" pitchFamily="34" charset="0"/>
                    <a:ea typeface="Arial-Rounded" pitchFamily="34" charset="0"/>
                    <a:cs typeface="Arial-Rounded" pitchFamily="34" charset="0"/>
                  </a:rPr>
                  <a:t>Đôi vẹt ríu rít mãi không hết chuyện.</a:t>
                </a:r>
              </a:p>
            </p:txBody>
          </p:sp>
          <p:sp>
            <p:nvSpPr>
              <p:cNvPr id="35" name="Title 1"/>
              <p:cNvSpPr txBox="1">
                <a:spLocks/>
              </p:cNvSpPr>
              <p:nvPr/>
            </p:nvSpPr>
            <p:spPr>
              <a:xfrm>
                <a:off x="1277097" y="54061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et</a:t>
                </a:r>
              </a:p>
            </p:txBody>
          </p:sp>
          <p:sp>
            <p:nvSpPr>
              <p:cNvPr id="15" name="Title 1"/>
              <p:cNvSpPr txBox="1">
                <a:spLocks/>
              </p:cNvSpPr>
              <p:nvPr/>
            </p:nvSpPr>
            <p:spPr>
              <a:xfrm>
                <a:off x="6217513" y="54069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êt</a:t>
                </a:r>
              </a:p>
            </p:txBody>
          </p:sp>
        </p:grpSp>
        <p:grpSp>
          <p:nvGrpSpPr>
            <p:cNvPr id="8" name="Group 7"/>
            <p:cNvGrpSpPr/>
            <p:nvPr/>
          </p:nvGrpSpPr>
          <p:grpSpPr>
            <a:xfrm>
              <a:off x="3043144" y="5351880"/>
              <a:ext cx="2000250" cy="1501088"/>
              <a:chOff x="3043144" y="5351880"/>
              <a:chExt cx="2000250" cy="1501088"/>
            </a:xfrm>
          </p:grpSpPr>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1139" b="1"/>
              <a:stretch/>
            </p:blipFill>
            <p:spPr bwMode="auto">
              <a:xfrm>
                <a:off x="3043144" y="5965290"/>
                <a:ext cx="2000250" cy="88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txBox="1">
                <a:spLocks/>
              </p:cNvSpPr>
              <p:nvPr/>
            </p:nvSpPr>
            <p:spPr>
              <a:xfrm>
                <a:off x="3698539" y="5351880"/>
                <a:ext cx="100100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t</a:t>
                </a:r>
              </a:p>
            </p:txBody>
          </p:sp>
        </p:gr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et</a:t>
            </a:r>
          </a:p>
        </p:txBody>
      </p:sp>
      <p:sp>
        <p:nvSpPr>
          <p:cNvPr id="10" name="Title 1"/>
          <p:cNvSpPr txBox="1">
            <a:spLocks/>
          </p:cNvSpPr>
          <p:nvPr/>
        </p:nvSpPr>
        <p:spPr>
          <a:xfrm>
            <a:off x="39257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r>
              <a:rPr lang="en-US" sz="8800">
                <a:solidFill>
                  <a:srgbClr val="FF0000"/>
                </a:solidFill>
                <a:latin typeface="Arial-Rounded" pitchFamily="34" charset="0"/>
                <a:ea typeface="Arial-Rounded" pitchFamily="34" charset="0"/>
                <a:cs typeface="Arial-Rounded" pitchFamily="34" charset="0"/>
              </a:rPr>
              <a:t>et</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et</a:t>
            </a: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êt</a:t>
            </a:r>
          </a:p>
        </p:txBody>
      </p:sp>
      <p:sp>
        <p:nvSpPr>
          <p:cNvPr id="11" name="Title 1"/>
          <p:cNvSpPr txBox="1">
            <a:spLocks/>
          </p:cNvSpPr>
          <p:nvPr/>
        </p:nvSpPr>
        <p:spPr>
          <a:xfrm>
            <a:off x="5175466" y="4706797"/>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6" name="TextBox 5"/>
          <p:cNvSpPr txBox="1"/>
          <p:nvPr/>
        </p:nvSpPr>
        <p:spPr>
          <a:xfrm>
            <a:off x="2097995"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et</a:t>
            </a:r>
          </a:p>
        </p:txBody>
      </p:sp>
      <p:sp>
        <p:nvSpPr>
          <p:cNvPr id="7" name="TextBox 6"/>
          <p:cNvSpPr txBox="1"/>
          <p:nvPr/>
        </p:nvSpPr>
        <p:spPr>
          <a:xfrm>
            <a:off x="497851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êt</a:t>
            </a:r>
          </a:p>
        </p:txBody>
      </p:sp>
      <p:sp>
        <p:nvSpPr>
          <p:cNvPr id="9" name="TextBox 8"/>
          <p:cNvSpPr txBox="1"/>
          <p:nvPr/>
        </p:nvSpPr>
        <p:spPr>
          <a:xfrm>
            <a:off x="2495934"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0" name="TextBox 9"/>
          <p:cNvSpPr txBox="1"/>
          <p:nvPr/>
        </p:nvSpPr>
        <p:spPr>
          <a:xfrm>
            <a:off x="5378564"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2" name="TextBox 11"/>
          <p:cNvSpPr txBox="1"/>
          <p:nvPr/>
        </p:nvSpPr>
        <p:spPr>
          <a:xfrm>
            <a:off x="1919285" y="3524250"/>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e</a:t>
            </a:r>
          </a:p>
        </p:txBody>
      </p:sp>
      <p:sp>
        <p:nvSpPr>
          <p:cNvPr id="13" name="TextBox 12"/>
          <p:cNvSpPr txBox="1"/>
          <p:nvPr/>
        </p:nvSpPr>
        <p:spPr>
          <a:xfrm>
            <a:off x="4795835" y="3524250"/>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ê</a:t>
            </a:r>
          </a:p>
        </p:txBody>
      </p:sp>
      <p:sp>
        <p:nvSpPr>
          <p:cNvPr id="14" name="TextBox 13"/>
          <p:cNvSpPr txBox="1"/>
          <p:nvPr/>
        </p:nvSpPr>
        <p:spPr>
          <a:xfrm>
            <a:off x="789316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it</a:t>
            </a:r>
          </a:p>
        </p:txBody>
      </p:sp>
      <p:sp>
        <p:nvSpPr>
          <p:cNvPr id="15" name="TextBox 14"/>
          <p:cNvSpPr txBox="1"/>
          <p:nvPr/>
        </p:nvSpPr>
        <p:spPr>
          <a:xfrm>
            <a:off x="8036039"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6" name="TextBox 15"/>
          <p:cNvSpPr txBox="1"/>
          <p:nvPr/>
        </p:nvSpPr>
        <p:spPr>
          <a:xfrm>
            <a:off x="7703342" y="35242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8" name="Title 1"/>
          <p:cNvSpPr txBox="1">
            <a:spLocks/>
          </p:cNvSpPr>
          <p:nvPr/>
        </p:nvSpPr>
        <p:spPr>
          <a:xfrm>
            <a:off x="2464414"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11" name="Title 1"/>
          <p:cNvSpPr txBox="1">
            <a:spLocks/>
          </p:cNvSpPr>
          <p:nvPr/>
        </p:nvSpPr>
        <p:spPr>
          <a:xfrm>
            <a:off x="538436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13" name="Title 1"/>
          <p:cNvSpPr txBox="1">
            <a:spLocks/>
          </p:cNvSpPr>
          <p:nvPr/>
        </p:nvSpPr>
        <p:spPr>
          <a:xfrm>
            <a:off x="8448007"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pic>
        <p:nvPicPr>
          <p:cNvPr id="1026" name="Picture 2" descr="Két sắt Việt tiệp K268 điện tử - Két sắt Mạnh C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719" y="749300"/>
            <a:ext cx="3377399" cy="4252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ảng Trị: Sét đánh khiến 2 phụ nữ thương vong - Báo Người lao độ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1328" y="749300"/>
            <a:ext cx="7344599" cy="41313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Vẹt Châu Mỹ"/>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3321" y="496853"/>
            <a:ext cx="7755897" cy="436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4"/>
                                        </p:tgtEl>
                                      </p:cBhvr>
                                    </p:animEffect>
                                    <p:set>
                                      <p:cBhvr>
                                        <p:cTn id="47" dur="1" fill="hold">
                                          <p:stCondLst>
                                            <p:cond delay="499"/>
                                          </p:stCondLst>
                                        </p:cTn>
                                        <p:tgtEl>
                                          <p:spTgt spid="103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8" name="Title 1"/>
          <p:cNvSpPr txBox="1">
            <a:spLocks/>
          </p:cNvSpPr>
          <p:nvPr/>
        </p:nvSpPr>
        <p:spPr>
          <a:xfrm>
            <a:off x="2522470"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11" name="Title 1"/>
          <p:cNvSpPr txBox="1">
            <a:spLocks/>
          </p:cNvSpPr>
          <p:nvPr/>
        </p:nvSpPr>
        <p:spPr>
          <a:xfrm>
            <a:off x="5427905"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13" name="Title 1"/>
          <p:cNvSpPr txBox="1">
            <a:spLocks/>
          </p:cNvSpPr>
          <p:nvPr/>
        </p:nvSpPr>
        <p:spPr>
          <a:xfrm>
            <a:off x="8375437"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Pa Xa Lào rộn ràng tiếng thoi dệt thổ cẩm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7828" y="609600"/>
            <a:ext cx="6066883" cy="42155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ưởng dệt 52 người làm say lòng những ông lớn thời trang như Louis Vuitton,  Monc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359" y="1143000"/>
            <a:ext cx="6336405" cy="36458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op 99 Hình Ảnh Ngày Tết Nguyên Đán 2021 Ý Nghĩa Nhất - Hình Ảnh Đẹp HD | Hình  ảnh, Lì xì, Ông b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021" y="462313"/>
            <a:ext cx="5216391" cy="425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2"/>
                                        </p:tgtEl>
                                      </p:cBhvr>
                                    </p:animEffect>
                                    <p:set>
                                      <p:cBhvr>
                                        <p:cTn id="27" dur="1" fill="hold">
                                          <p:stCondLst>
                                            <p:cond delay="499"/>
                                          </p:stCondLst>
                                        </p:cTn>
                                        <p:tgtEl>
                                          <p:spTgt spid="20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497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2252743" y="5175101"/>
            <a:ext cx="1790683" cy="1406323"/>
            <a:chOff x="2252743" y="5173439"/>
            <a:chExt cx="1790683" cy="1406323"/>
          </a:xfrm>
        </p:grpSpPr>
        <p:sp>
          <p:nvSpPr>
            <p:cNvPr id="8"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5429919" y="5189615"/>
            <a:ext cx="1790683" cy="1406323"/>
            <a:chOff x="2252743" y="5173439"/>
            <a:chExt cx="1790683" cy="1406323"/>
          </a:xfrm>
        </p:grpSpPr>
        <p:sp>
          <p:nvSpPr>
            <p:cNvPr id="17"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8340147" y="5175101"/>
            <a:ext cx="1790683" cy="1406323"/>
            <a:chOff x="2252743" y="5173439"/>
            <a:chExt cx="1790683" cy="1406323"/>
          </a:xfrm>
        </p:grpSpPr>
        <p:sp>
          <p:nvSpPr>
            <p:cNvPr id="20"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6" name="Picture 4" descr="Giải Toán lớp 2 bài Lít - Bài tập h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452" y="1512600"/>
            <a:ext cx="6617799" cy="27764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Ăn mít ngừa ung thư, tăng cường sức khỏe tuyến giáp ~ Ẩm Thực Thông Th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652" y="312738"/>
            <a:ext cx="5865397" cy="43990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ịt siêu thị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6310" y="160337"/>
            <a:ext cx="4673837" cy="467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6"/>
                                        </p:tgtEl>
                                      </p:cBhvr>
                                    </p:animEffect>
                                    <p:set>
                                      <p:cBhvr>
                                        <p:cTn id="17" dur="1" fill="hold">
                                          <p:stCondLst>
                                            <p:cond delay="499"/>
                                          </p:stCondLst>
                                        </p:cTn>
                                        <p:tgtEl>
                                          <p:spTgt spid="307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500"/>
                                        <p:tgtEl>
                                          <p:spTgt spid="30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8"/>
                                        </p:tgtEl>
                                      </p:cBhvr>
                                    </p:animEffect>
                                    <p:set>
                                      <p:cBhvr>
                                        <p:cTn id="32" dur="1" fill="hold">
                                          <p:stCondLst>
                                            <p:cond delay="499"/>
                                          </p:stCondLst>
                                        </p:cTn>
                                        <p:tgtEl>
                                          <p:spTgt spid="30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80"/>
                                        </p:tgtEl>
                                        <p:attrNameLst>
                                          <p:attrName>style.visibility</p:attrName>
                                        </p:attrNameLst>
                                      </p:cBhvr>
                                      <p:to>
                                        <p:strVal val="visible"/>
                                      </p:to>
                                    </p:set>
                                    <p:animEffect transition="in" filter="fade">
                                      <p:cBhvr>
                                        <p:cTn id="42" dur="500"/>
                                        <p:tgtEl>
                                          <p:spTgt spid="30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080"/>
                                        </p:tgtEl>
                                      </p:cBhvr>
                                    </p:animEffect>
                                    <p:set>
                                      <p:cBhvr>
                                        <p:cTn id="47" dur="1" fill="hold">
                                          <p:stCondLst>
                                            <p:cond delay="499"/>
                                          </p:stCondLst>
                                        </p:cTn>
                                        <p:tgtEl>
                                          <p:spTgt spid="308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46639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 name="Title 1"/>
          <p:cNvSpPr txBox="1">
            <a:spLocks/>
          </p:cNvSpPr>
          <p:nvPr/>
        </p:nvSpPr>
        <p:spPr>
          <a:xfrm>
            <a:off x="4929536" y="46730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7" name="Title 1"/>
          <p:cNvSpPr txBox="1">
            <a:spLocks/>
          </p:cNvSpPr>
          <p:nvPr/>
        </p:nvSpPr>
        <p:spPr>
          <a:xfrm>
            <a:off x="7898004" y="46693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grpSp>
        <p:nvGrpSpPr>
          <p:cNvPr id="6" name="Group 5"/>
          <p:cNvGrpSpPr/>
          <p:nvPr/>
        </p:nvGrpSpPr>
        <p:grpSpPr>
          <a:xfrm>
            <a:off x="2252743" y="4489301"/>
            <a:ext cx="1790683" cy="1406323"/>
            <a:chOff x="2252743" y="5173439"/>
            <a:chExt cx="1790683" cy="1406323"/>
          </a:xfrm>
        </p:grpSpPr>
        <p:sp>
          <p:nvSpPr>
            <p:cNvPr id="8"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5429919" y="4503815"/>
            <a:ext cx="1790683" cy="1406323"/>
            <a:chOff x="2252743" y="5173439"/>
            <a:chExt cx="1790683" cy="1406323"/>
          </a:xfrm>
        </p:grpSpPr>
        <p:sp>
          <p:nvSpPr>
            <p:cNvPr id="17"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8340147" y="4489301"/>
            <a:ext cx="1790683" cy="1406323"/>
            <a:chOff x="2252743" y="5173439"/>
            <a:chExt cx="1790683" cy="1406323"/>
          </a:xfrm>
        </p:grpSpPr>
        <p:sp>
          <p:nvSpPr>
            <p:cNvPr id="20"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itle 1"/>
          <p:cNvSpPr txBox="1">
            <a:spLocks/>
          </p:cNvSpPr>
          <p:nvPr/>
        </p:nvSpPr>
        <p:spPr>
          <a:xfrm>
            <a:off x="1908063" y="3376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23" name="Title 1"/>
          <p:cNvSpPr txBox="1">
            <a:spLocks/>
          </p:cNvSpPr>
          <p:nvPr/>
        </p:nvSpPr>
        <p:spPr>
          <a:xfrm>
            <a:off x="4929536" y="33981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24" name="Title 1"/>
          <p:cNvSpPr txBox="1">
            <a:spLocks/>
          </p:cNvSpPr>
          <p:nvPr/>
        </p:nvSpPr>
        <p:spPr>
          <a:xfrm>
            <a:off x="7898004" y="33944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25" name="Title 1"/>
          <p:cNvSpPr txBox="1">
            <a:spLocks/>
          </p:cNvSpPr>
          <p:nvPr/>
        </p:nvSpPr>
        <p:spPr>
          <a:xfrm>
            <a:off x="2522470" y="3200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26" name="Title 1"/>
          <p:cNvSpPr txBox="1">
            <a:spLocks/>
          </p:cNvSpPr>
          <p:nvPr/>
        </p:nvSpPr>
        <p:spPr>
          <a:xfrm>
            <a:off x="5427905" y="32219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27" name="Title 1"/>
          <p:cNvSpPr txBox="1">
            <a:spLocks/>
          </p:cNvSpPr>
          <p:nvPr/>
        </p:nvSpPr>
        <p:spPr>
          <a:xfrm>
            <a:off x="8375437" y="32181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28" name="Title 1"/>
          <p:cNvSpPr txBox="1">
            <a:spLocks/>
          </p:cNvSpPr>
          <p:nvPr/>
        </p:nvSpPr>
        <p:spPr>
          <a:xfrm>
            <a:off x="1908063"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29" name="Title 1"/>
          <p:cNvSpPr txBox="1">
            <a:spLocks/>
          </p:cNvSpPr>
          <p:nvPr/>
        </p:nvSpPr>
        <p:spPr>
          <a:xfrm>
            <a:off x="4929536" y="20265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30" name="Title 1"/>
          <p:cNvSpPr txBox="1">
            <a:spLocks/>
          </p:cNvSpPr>
          <p:nvPr/>
        </p:nvSpPr>
        <p:spPr>
          <a:xfrm>
            <a:off x="7898004" y="202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31" name="Title 1"/>
          <p:cNvSpPr txBox="1">
            <a:spLocks/>
          </p:cNvSpPr>
          <p:nvPr/>
        </p:nvSpPr>
        <p:spPr>
          <a:xfrm>
            <a:off x="2464414"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32" name="Title 1"/>
          <p:cNvSpPr txBox="1">
            <a:spLocks/>
          </p:cNvSpPr>
          <p:nvPr/>
        </p:nvSpPr>
        <p:spPr>
          <a:xfrm>
            <a:off x="5384363" y="18503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33" name="Title 1"/>
          <p:cNvSpPr txBox="1">
            <a:spLocks/>
          </p:cNvSpPr>
          <p:nvPr/>
        </p:nvSpPr>
        <p:spPr>
          <a:xfrm>
            <a:off x="8448007" y="18465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Tree>
    <p:extLst>
      <p:ext uri="{BB962C8B-B14F-4D97-AF65-F5344CB8AC3E}">
        <p14:creationId xmlns:p14="http://schemas.microsoft.com/office/powerpoint/2010/main" val="421689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4093523" y="1600200"/>
            <a:ext cx="1930425" cy="954858"/>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p>
        </p:txBody>
      </p:sp>
      <p:sp>
        <p:nvSpPr>
          <p:cNvPr id="26" name="Title 1"/>
          <p:cNvSpPr txBox="1">
            <a:spLocks/>
          </p:cNvSpPr>
          <p:nvPr/>
        </p:nvSpPr>
        <p:spPr>
          <a:xfrm>
            <a:off x="6051891" y="1600200"/>
            <a:ext cx="1930425" cy="954858"/>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et</a:t>
            </a:r>
          </a:p>
        </p:txBody>
      </p:sp>
      <p:sp>
        <p:nvSpPr>
          <p:cNvPr id="27" name="Title 1"/>
          <p:cNvSpPr txBox="1">
            <a:spLocks/>
          </p:cNvSpPr>
          <p:nvPr/>
        </p:nvSpPr>
        <p:spPr>
          <a:xfrm>
            <a:off x="4093523" y="2612574"/>
            <a:ext cx="3904626" cy="107623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r>
              <a:rPr lang="en-US" sz="8800">
                <a:solidFill>
                  <a:srgbClr val="FF0000"/>
                </a:solidFill>
                <a:latin typeface="Arial-Rounded" pitchFamily="34" charset="0"/>
                <a:ea typeface="Arial-Rounded" pitchFamily="34" charset="0"/>
                <a:cs typeface="Arial-Rounded" pitchFamily="34" charset="0"/>
              </a:rPr>
              <a:t>et</a:t>
            </a:r>
          </a:p>
        </p:txBody>
      </p:sp>
      <p:sp>
        <p:nvSpPr>
          <p:cNvPr id="28" name="Title 1"/>
          <p:cNvSpPr txBox="1">
            <a:spLocks/>
          </p:cNvSpPr>
          <p:nvPr/>
        </p:nvSpPr>
        <p:spPr>
          <a:xfrm>
            <a:off x="2736671"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et</a:t>
            </a:r>
          </a:p>
        </p:txBody>
      </p:sp>
      <p:sp>
        <p:nvSpPr>
          <p:cNvPr id="29" name="Title 1"/>
          <p:cNvSpPr txBox="1">
            <a:spLocks/>
          </p:cNvSpPr>
          <p:nvPr/>
        </p:nvSpPr>
        <p:spPr>
          <a:xfrm>
            <a:off x="5200952"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êt</a:t>
            </a:r>
          </a:p>
        </p:txBody>
      </p:sp>
      <p:sp>
        <p:nvSpPr>
          <p:cNvPr id="30" name="Title 1"/>
          <p:cNvSpPr txBox="1">
            <a:spLocks/>
          </p:cNvSpPr>
          <p:nvPr/>
        </p:nvSpPr>
        <p:spPr>
          <a:xfrm>
            <a:off x="5267195" y="2869811"/>
            <a:ext cx="183458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7641853"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it</a:t>
            </a:r>
          </a:p>
        </p:txBody>
      </p:sp>
      <p:sp>
        <p:nvSpPr>
          <p:cNvPr id="32" name="Title 1"/>
          <p:cNvSpPr txBox="1">
            <a:spLocks/>
          </p:cNvSpPr>
          <p:nvPr/>
        </p:nvSpPr>
        <p:spPr>
          <a:xfrm>
            <a:off x="1908063" y="4062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33" name="Title 1"/>
          <p:cNvSpPr txBox="1">
            <a:spLocks/>
          </p:cNvSpPr>
          <p:nvPr/>
        </p:nvSpPr>
        <p:spPr>
          <a:xfrm>
            <a:off x="4929536" y="40839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34" name="Title 1"/>
          <p:cNvSpPr txBox="1">
            <a:spLocks/>
          </p:cNvSpPr>
          <p:nvPr/>
        </p:nvSpPr>
        <p:spPr>
          <a:xfrm>
            <a:off x="7898004" y="4080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38" name="Title 1"/>
          <p:cNvSpPr txBox="1">
            <a:spLocks/>
          </p:cNvSpPr>
          <p:nvPr/>
        </p:nvSpPr>
        <p:spPr>
          <a:xfrm>
            <a:off x="1908063"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39" name="Title 1"/>
          <p:cNvSpPr txBox="1">
            <a:spLocks/>
          </p:cNvSpPr>
          <p:nvPr/>
        </p:nvSpPr>
        <p:spPr>
          <a:xfrm>
            <a:off x="4929536" y="49983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40" name="Title 1"/>
          <p:cNvSpPr txBox="1">
            <a:spLocks/>
          </p:cNvSpPr>
          <p:nvPr/>
        </p:nvSpPr>
        <p:spPr>
          <a:xfrm>
            <a:off x="7898004" y="4994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58" name="Title 1"/>
          <p:cNvSpPr txBox="1">
            <a:spLocks/>
          </p:cNvSpPr>
          <p:nvPr/>
        </p:nvSpPr>
        <p:spPr>
          <a:xfrm>
            <a:off x="1908063" y="581342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9" name="Title 1"/>
          <p:cNvSpPr txBox="1">
            <a:spLocks/>
          </p:cNvSpPr>
          <p:nvPr/>
        </p:nvSpPr>
        <p:spPr>
          <a:xfrm>
            <a:off x="4929536" y="58225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60" name="Title 1"/>
          <p:cNvSpPr txBox="1">
            <a:spLocks/>
          </p:cNvSpPr>
          <p:nvPr/>
        </p:nvSpPr>
        <p:spPr>
          <a:xfrm>
            <a:off x="7898004" y="58188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spTree>
    <p:extLst>
      <p:ext uri="{BB962C8B-B14F-4D97-AF65-F5344CB8AC3E}">
        <p14:creationId xmlns:p14="http://schemas.microsoft.com/office/powerpoint/2010/main" val="344571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vẹt</a:t>
            </a:r>
          </a:p>
        </p:txBody>
      </p:sp>
      <p:sp>
        <p:nvSpPr>
          <p:cNvPr id="7" name="Title 1"/>
          <p:cNvSpPr txBox="1">
            <a:spLocks/>
          </p:cNvSpPr>
          <p:nvPr/>
        </p:nvSpPr>
        <p:spPr>
          <a:xfrm>
            <a:off x="6298635"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et</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Scarlet Macaw (Ara macao). | Aves exóticas, Loros, Pinturas flor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858" y="283709"/>
            <a:ext cx="3662711" cy="456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15344" t="60756" r="57683" b="11771"/>
          <a:stretch/>
        </p:blipFill>
        <p:spPr>
          <a:xfrm>
            <a:off x="7147719" y="1686426"/>
            <a:ext cx="1662547" cy="1828800"/>
          </a:xfrm>
          <a:prstGeom prst="rect">
            <a:avLst/>
          </a:prstGeom>
        </p:spPr>
      </p:pic>
      <p:pic>
        <p:nvPicPr>
          <p:cNvPr id="12" name="Picture 11">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3209" t="37727" r="75332" b="38896"/>
          <a:stretch/>
        </p:blipFill>
        <p:spPr>
          <a:xfrm>
            <a:off x="5593239" y="1679169"/>
            <a:ext cx="1554480" cy="1828800"/>
          </a:xfrm>
          <a:prstGeom prst="rect">
            <a:avLst/>
          </a:prstGeom>
        </p:spPr>
      </p:pic>
      <p:pic>
        <p:nvPicPr>
          <p:cNvPr id="13" name="Picture 1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347" t="2800" r="70021" b="73328"/>
          <a:stretch/>
        </p:blipFill>
        <p:spPr>
          <a:xfrm>
            <a:off x="3890977" y="1679169"/>
            <a:ext cx="1747256" cy="1828800"/>
          </a:xfrm>
          <a:prstGeom prst="rect">
            <a:avLst/>
          </a:prstGeom>
        </p:spPr>
      </p:pic>
      <p:pic>
        <p:nvPicPr>
          <p:cNvPr id="16" name="Picture 1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23227" t="27339" r="48981" b="45321"/>
          <a:stretch/>
        </p:blipFill>
        <p:spPr>
          <a:xfrm>
            <a:off x="3916798" y="3510643"/>
            <a:ext cx="1721435" cy="1828800"/>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2096" t="28639" r="12452" b="41449"/>
          <a:stretch/>
        </p:blipFill>
        <p:spPr>
          <a:xfrm>
            <a:off x="7147720" y="3496129"/>
            <a:ext cx="1662546" cy="1828800"/>
          </a:xfrm>
          <a:prstGeom prst="rect">
            <a:avLst/>
          </a:prstGeom>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42354" t="54539" r="33801" b="18109"/>
          <a:stretch/>
        </p:blipFill>
        <p:spPr>
          <a:xfrm>
            <a:off x="5632351" y="3510643"/>
            <a:ext cx="1515367" cy="1828800"/>
          </a:xfrm>
          <a:prstGeom prst="rect">
            <a:avLst/>
          </a:prstGeom>
        </p:spPr>
      </p:pic>
      <p:pic>
        <p:nvPicPr>
          <p:cNvPr id="3074" name="Picture 2">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696775" y="278015"/>
            <a:ext cx="3021944"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bồ kết</a:t>
            </a:r>
          </a:p>
        </p:txBody>
      </p:sp>
      <p:sp>
        <p:nvSpPr>
          <p:cNvPr id="6" name="Title 1"/>
          <p:cNvSpPr txBox="1">
            <a:spLocks/>
          </p:cNvSpPr>
          <p:nvPr/>
        </p:nvSpPr>
        <p:spPr>
          <a:xfrm>
            <a:off x="6131863"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êt</a:t>
            </a:r>
          </a:p>
        </p:txBody>
      </p:sp>
      <p:pic>
        <p:nvPicPr>
          <p:cNvPr id="5" name="Picture 2" descr="5 Công Dụng Bất Ngờ Của Trái Bồ K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252" y="597448"/>
            <a:ext cx="6045620" cy="437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quả mít</a:t>
            </a:r>
          </a:p>
        </p:txBody>
      </p:sp>
      <p:grpSp>
        <p:nvGrpSpPr>
          <p:cNvPr id="6" name="Group 5"/>
          <p:cNvGrpSpPr/>
          <p:nvPr/>
        </p:nvGrpSpPr>
        <p:grpSpPr>
          <a:xfrm>
            <a:off x="6010771" y="5443359"/>
            <a:ext cx="2673177" cy="1859485"/>
            <a:chOff x="1919413" y="5235219"/>
            <a:chExt cx="2209237" cy="1859485"/>
          </a:xfrm>
        </p:grpSpPr>
        <p:sp>
          <p:nvSpPr>
            <p:cNvPr id="7" name="Title 1"/>
            <p:cNvSpPr txBox="1">
              <a:spLocks/>
            </p:cNvSpPr>
            <p:nvPr/>
          </p:nvSpPr>
          <p:spPr>
            <a:xfrm>
              <a:off x="2453139" y="523521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t</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1919413" y="5387414"/>
              <a:ext cx="2209237" cy="170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146" name="Picture 2" descr="Quá trình quả mít chín như thế nào? - Blog chia se kien thuc nong nghiep"/>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43253" y="609600"/>
            <a:ext cx="5972358" cy="447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bồ kết</a:t>
            </a: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vẹt</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quả mít</a:t>
            </a:r>
          </a:p>
        </p:txBody>
      </p:sp>
      <p:pic>
        <p:nvPicPr>
          <p:cNvPr id="10" name="Picture 2" descr="Quá trình quả mít chín như thế nào? - Blog chia se kien thuc nong nghiep"/>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33986" y="1676400"/>
            <a:ext cx="3418666" cy="25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5 Công Dụng Bất Ngờ Của Trái Bồ K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299" y="1657350"/>
            <a:ext cx="3541640" cy="25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carlet Macaw (Ara macao). | Aves exóticas, Loros, Pinturas flora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802" y="1676400"/>
            <a:ext cx="2041034" cy="254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a:xfrm>
            <a:off x="1908063" y="3124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33" name="Title 1"/>
          <p:cNvSpPr txBox="1">
            <a:spLocks/>
          </p:cNvSpPr>
          <p:nvPr/>
        </p:nvSpPr>
        <p:spPr>
          <a:xfrm>
            <a:off x="4929536" y="314570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34" name="Title 1"/>
          <p:cNvSpPr txBox="1">
            <a:spLocks/>
          </p:cNvSpPr>
          <p:nvPr/>
        </p:nvSpPr>
        <p:spPr>
          <a:xfrm>
            <a:off x="7898004" y="3141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38" name="Title 1"/>
          <p:cNvSpPr txBox="1">
            <a:spLocks/>
          </p:cNvSpPr>
          <p:nvPr/>
        </p:nvSpPr>
        <p:spPr>
          <a:xfrm>
            <a:off x="1908063" y="40386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39" name="Title 1"/>
          <p:cNvSpPr txBox="1">
            <a:spLocks/>
          </p:cNvSpPr>
          <p:nvPr/>
        </p:nvSpPr>
        <p:spPr>
          <a:xfrm>
            <a:off x="4929536" y="406010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40" name="Title 1"/>
          <p:cNvSpPr txBox="1">
            <a:spLocks/>
          </p:cNvSpPr>
          <p:nvPr/>
        </p:nvSpPr>
        <p:spPr>
          <a:xfrm>
            <a:off x="7898004" y="4056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58" name="Title 1"/>
          <p:cNvSpPr txBox="1">
            <a:spLocks/>
          </p:cNvSpPr>
          <p:nvPr/>
        </p:nvSpPr>
        <p:spPr>
          <a:xfrm>
            <a:off x="1908063" y="48751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9" name="Title 1"/>
          <p:cNvSpPr txBox="1">
            <a:spLocks/>
          </p:cNvSpPr>
          <p:nvPr/>
        </p:nvSpPr>
        <p:spPr>
          <a:xfrm>
            <a:off x="4929536" y="488429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60" name="Title 1"/>
          <p:cNvSpPr txBox="1">
            <a:spLocks/>
          </p:cNvSpPr>
          <p:nvPr/>
        </p:nvSpPr>
        <p:spPr>
          <a:xfrm>
            <a:off x="7898004" y="488053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790" y="19050"/>
            <a:ext cx="4839494" cy="350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txBox="1">
            <a:spLocks/>
          </p:cNvSpPr>
          <p:nvPr/>
        </p:nvSpPr>
        <p:spPr>
          <a:xfrm>
            <a:off x="3337719" y="58395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bồ kết</a:t>
            </a:r>
          </a:p>
        </p:txBody>
      </p:sp>
      <p:sp>
        <p:nvSpPr>
          <p:cNvPr id="20" name="Title 1"/>
          <p:cNvSpPr txBox="1">
            <a:spLocks/>
          </p:cNvSpPr>
          <p:nvPr/>
        </p:nvSpPr>
        <p:spPr>
          <a:xfrm>
            <a:off x="-396081" y="583955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vẹt</a:t>
            </a:r>
          </a:p>
        </p:txBody>
      </p:sp>
      <p:sp>
        <p:nvSpPr>
          <p:cNvPr id="21" name="Title 1"/>
          <p:cNvSpPr txBox="1">
            <a:spLocks/>
          </p:cNvSpPr>
          <p:nvPr/>
        </p:nvSpPr>
        <p:spPr>
          <a:xfrm>
            <a:off x="7223919" y="58395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quả mít</a:t>
            </a:r>
          </a:p>
        </p:txBody>
      </p:sp>
    </p:spTree>
    <p:extLst>
      <p:ext uri="{BB962C8B-B14F-4D97-AF65-F5344CB8AC3E}">
        <p14:creationId xmlns:p14="http://schemas.microsoft.com/office/powerpoint/2010/main" val="861264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013368"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et</a:t>
            </a:r>
            <a:r>
              <a:rPr lang="el-GR" sz="28600">
                <a:solidFill>
                  <a:srgbClr val="FF0000"/>
                </a:solidFill>
                <a:latin typeface="HP001 4 hàng"/>
              </a:rPr>
              <a:t> </a:t>
            </a:r>
            <a:r>
              <a:rPr lang="en-US" sz="28600">
                <a:solidFill>
                  <a:srgbClr val="FF0000"/>
                </a:solidFill>
                <a:latin typeface="HP001 4 hàng"/>
              </a:rPr>
              <a: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070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et</a:t>
            </a:r>
            <a:r>
              <a:rPr lang="el-GR" sz="14000">
                <a:solidFill>
                  <a:srgbClr val="FF0000"/>
                </a:solidFill>
                <a:latin typeface="HP001 4 hàng"/>
              </a:rPr>
              <a:t> </a:t>
            </a:r>
            <a:r>
              <a:rPr lang="el-GR" sz="14000">
                <a:solidFill>
                  <a:srgbClr val="FF0000"/>
                </a:solidFill>
                <a:latin typeface="HP001 4 hàng" pitchFamily="34" charset="0"/>
              </a:rPr>
              <a:t> </a:t>
            </a:r>
            <a:r>
              <a:rPr lang="en-US" sz="14000">
                <a:solidFill>
                  <a:srgbClr val="FF0000"/>
                </a:solidFill>
                <a:latin typeface="HP001 4 hàng" pitchFamily="34" charset="0"/>
              </a:rPr>
              <a:t> </a:t>
            </a:r>
          </a:p>
        </p:txBody>
      </p:sp>
    </p:spTree>
    <p:extLst>
      <p:ext uri="{BB962C8B-B14F-4D97-AF65-F5344CB8AC3E}">
        <p14:creationId xmlns:p14="http://schemas.microsoft.com/office/powerpoint/2010/main" val="3539561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E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89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20154"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êt</a:t>
            </a:r>
            <a:endParaRPr lang="en-US" sz="28600">
              <a:solidFill>
                <a:srgbClr val="FF0000"/>
              </a:solidFill>
              <a:latin typeface="HP001 4 hàng" pitchFamily="34" charset="0"/>
            </a:endParaRPr>
          </a:p>
        </p:txBody>
      </p:sp>
      <p:sp>
        <p:nvSpPr>
          <p:cNvPr id="8" name="TextBox 7"/>
          <p:cNvSpPr txBox="1"/>
          <p:nvPr/>
        </p:nvSpPr>
        <p:spPr>
          <a:xfrm>
            <a:off x="7426119" y="3009901"/>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êt</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Ê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2919"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Łt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Łt</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I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179" y="-52547"/>
            <a:ext cx="12040393" cy="4508818"/>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106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984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005616"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ω</a:t>
            </a:r>
            <a:r>
              <a:rPr lang="en-US" sz="28700">
                <a:solidFill>
                  <a:srgbClr val="FF0000"/>
                </a:solidFill>
                <a:latin typeface="HP001 4 hàng" pitchFamily="34" charset="0"/>
              </a:rPr>
              <a:t>ět</a:t>
            </a:r>
          </a:p>
        </p:txBody>
      </p:sp>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48554" y="831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207169" y="2548546"/>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ω</a:t>
            </a:r>
            <a:r>
              <a:rPr lang="en-US" sz="14300">
                <a:solidFill>
                  <a:srgbClr val="FF0000"/>
                </a:solidFill>
                <a:latin typeface="HP001 4 hàng" pitchFamily="34" charset="0"/>
              </a:rPr>
              <a:t>ět</a:t>
            </a:r>
          </a:p>
        </p:txBody>
      </p:sp>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043654" y="-173285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920485" y="-135618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3.62972E-7 5.92593E-6 L 0.00901 -0.0236 L 0.02011 -0.03842 L 0.02846 -0.04698 L 0.03682 -0.05323 L 0.04452 -0.05184 L 0.04935 -0.04582 L 0.05353 -0.03332 L 0.05641 -0.01249 L 0.05771 0.01714 L 0.05849 0.06297 L 0.06124 0.09005 L 0.0675 0.11112 L 0.07377 0.12964 L 0.08147 0.14075 L 0.08905 0.14561 L 0.09819 0.14931 L 0.11072 0.14306 L 0.12247 0.12223 L 0.13292 0.09492 L 0.13788 0.06668 L 0.14127 0.03936 L 0.14206 0.00857 L 0.13997 -0.01851 L 0.13435 -0.04212 L 0.12809 -0.05184 L 0.12325 -0.05323 L 0.11908 -0.05184 L 0.11412 -0.03842 L 0.11346 -0.01249 L 0.11699 0.01112 L 0.12325 0.03334 L 0.1337 0.05556 L 0.15315 0.07154 L 0.1747 0.07408 L 0.2012 0.06668 L 0.21791 0.05302 L 0.22836 0.03195 L 0.23463 0.01228 L 0.23672 -0.00995 L 0.23528 -0.02962 L 0.23254 -0.04212 L 0.22901 -0.04953 L 0.22066 -0.05439 L 0.21165 -0.05439 L 0.19768 -0.04582 L 0.18723 -0.03332 L 0.17822 -0.01481 L 0.17339 0.00371 L 0.16921 0.02593 L 0.16712 0.04306 L 0.16634 0.06783 L 0.16987 0.0926 L 0.17548 0.11228 L 0.18175 0.12825 L 0.19141 0.14075 L 0.20394 0.14677 L 0.21648 0.14677 L 0.23397 0.1345 L 0.2486 0.11598 L 0.25904 0.09005 L 0.2687 0.05927 L 0.27641 0.02223 L 0.28202 -0.02106 L 0.2862 -0.05694 L 0.2862 -0.16434 L 0.28685 0.09005 L 0.28751 0.12455 L 0.29168 0.13566 L 0.29795 0.14306 L 0.30631 0.14445 L 0.31754 0.1382 L 0.32589 0.12455 L 0.3349 0.09862 L 0.34469 0.06158 L 0.34887 0.04445 " pathEditMode="relative" ptsTypes="AAAAAAAAAAAAAAAAAAAAAAAAAAAAAAAAAAAAAAAAAAAAAAAAAAAAAAAAAAAAAAAAAAAAAAAAAAAA">
                                      <p:cBhvr>
                                        <p:cTn id="11" dur="17000" fill="hold"/>
                                        <p:tgtEl>
                                          <p:spTgt spid="15"/>
                                        </p:tgtEl>
                                        <p:attrNameLst>
                                          <p:attrName>ppt_x</p:attrName>
                                          <p:attrName>ppt_y</p:attrName>
                                        </p:attrNameLst>
                                      </p:cBhvr>
                                    </p:animMotion>
                                  </p:childTnLst>
                                </p:cTn>
                              </p:par>
                            </p:childTnLst>
                          </p:cTn>
                        </p:par>
                        <p:par>
                          <p:cTn id="12" fill="hold">
                            <p:stCondLst>
                              <p:cond delay="17500"/>
                            </p:stCondLst>
                            <p:childTnLst>
                              <p:par>
                                <p:cTn id="13" presetID="10" presetClass="exit" presetSubtype="0" fill="hold" nodeType="afterEffect">
                                  <p:stCondLst>
                                    <p:cond delay="0"/>
                                  </p:stCondLst>
                                  <p:childTnLst>
                                    <p:animEffect transition="out" filter="fade">
                                      <p:cBhvr>
                                        <p:cTn id="14" dur="10"/>
                                        <p:tgtEl>
                                          <p:spTgt spid="15"/>
                                        </p:tgtEl>
                                      </p:cBhvr>
                                    </p:animEffect>
                                    <p:set>
                                      <p:cBhvr>
                                        <p:cTn id="15" dur="1" fill="hold">
                                          <p:stCondLst>
                                            <p:cond delay="9"/>
                                          </p:stCondLst>
                                        </p:cTn>
                                        <p:tgtEl>
                                          <p:spTgt spid="15"/>
                                        </p:tgtEl>
                                        <p:attrNameLst>
                                          <p:attrName>style.visibility</p:attrName>
                                        </p:attrNameLst>
                                      </p:cBhvr>
                                      <p:to>
                                        <p:strVal val="hidden"/>
                                      </p:to>
                                    </p:set>
                                  </p:childTnLst>
                                </p:cTn>
                              </p:par>
                            </p:childTnLst>
                          </p:cTn>
                        </p:par>
                        <p:par>
                          <p:cTn id="16" fill="hold">
                            <p:stCondLst>
                              <p:cond delay="1751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8010"/>
                            </p:stCondLst>
                            <p:childTnLst>
                              <p:par>
                                <p:cTn id="21" presetID="0" presetClass="path" presetSubtype="0" accel="50000" decel="50000" fill="hold" nodeType="afterEffect">
                                  <p:stCondLst>
                                    <p:cond delay="0"/>
                                  </p:stCondLst>
                                  <p:childTnLst>
                                    <p:animMotion origin="layout" path="M 7.57603E-6 1.77192E-6 L 0.05718 0.00023 " pathEditMode="relative" ptsTypes="AA">
                                      <p:cBhvr>
                                        <p:cTn id="22" dur="2000" fill="hold"/>
                                        <p:tgtEl>
                                          <p:spTgt spid="12"/>
                                        </p:tgtEl>
                                        <p:attrNameLst>
                                          <p:attrName>ppt_x</p:attrName>
                                          <p:attrName>ppt_y</p:attrName>
                                        </p:attrNameLst>
                                      </p:cBhvr>
                                    </p:animMotion>
                                  </p:childTnLst>
                                </p:cTn>
                              </p:par>
                            </p:childTnLst>
                          </p:cTn>
                        </p:par>
                        <p:par>
                          <p:cTn id="23" fill="hold">
                            <p:stCondLst>
                              <p:cond delay="20010"/>
                            </p:stCondLst>
                            <p:childTnLst>
                              <p:par>
                                <p:cTn id="24" presetID="10" presetClass="exit" presetSubtype="0" fill="hold" nodeType="afterEffect">
                                  <p:stCondLst>
                                    <p:cond delay="0"/>
                                  </p:stCondLst>
                                  <p:childTnLst>
                                    <p:animEffect transition="out" filter="fade">
                                      <p:cBhvr>
                                        <p:cTn id="25" dur="10"/>
                                        <p:tgtEl>
                                          <p:spTgt spid="12"/>
                                        </p:tgtEl>
                                      </p:cBhvr>
                                    </p:animEffect>
                                    <p:set>
                                      <p:cBhvr>
                                        <p:cTn id="26" dur="1" fill="hold">
                                          <p:stCondLst>
                                            <p:cond delay="9"/>
                                          </p:stCondLst>
                                        </p:cTn>
                                        <p:tgtEl>
                                          <p:spTgt spid="12"/>
                                        </p:tgtEl>
                                        <p:attrNameLst>
                                          <p:attrName>style.visibility</p:attrName>
                                        </p:attrNameLst>
                                      </p:cBhvr>
                                      <p:to>
                                        <p:strVal val="hidden"/>
                                      </p:to>
                                    </p:set>
                                  </p:childTnLst>
                                </p:cTn>
                              </p:par>
                            </p:childTnLst>
                          </p:cTn>
                        </p:par>
                        <p:par>
                          <p:cTn id="27" fill="hold">
                            <p:stCondLst>
                              <p:cond delay="2002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750"/>
                                        <p:tgtEl>
                                          <p:spTgt spid="14"/>
                                        </p:tgtEl>
                                      </p:cBhvr>
                                    </p:animEffect>
                                  </p:childTnLst>
                                </p:cTn>
                              </p:par>
                            </p:childTnLst>
                          </p:cTn>
                        </p:par>
                        <p:par>
                          <p:cTn id="31" fill="hold">
                            <p:stCondLst>
                              <p:cond delay="21770"/>
                            </p:stCondLst>
                            <p:childTnLst>
                              <p:par>
                                <p:cTn id="32" presetID="10" presetClass="exit" presetSubtype="0" fill="hold" nodeType="afterEffect">
                                  <p:stCondLst>
                                    <p:cond delay="0"/>
                                  </p:stCondLst>
                                  <p:childTnLst>
                                    <p:animEffect transition="out" filter="fade">
                                      <p:cBhvr>
                                        <p:cTn id="33" dur="1750"/>
                                        <p:tgtEl>
                                          <p:spTgt spid="14"/>
                                        </p:tgtEl>
                                      </p:cBhvr>
                                    </p:animEffect>
                                    <p:set>
                                      <p:cBhvr>
                                        <p:cTn id="34" dur="1" fill="hold">
                                          <p:stCondLst>
                                            <p:cond delay="174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618013"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Γ</a:t>
            </a:r>
            <a:r>
              <a:rPr lang="vi-VN" sz="28700">
                <a:solidFill>
                  <a:srgbClr val="FF0000"/>
                </a:solidFill>
                <a:latin typeface="HP001 4 hàng" pitchFamily="34" charset="0"/>
              </a:rPr>
              <a:t>Ğt </a:t>
            </a:r>
            <a:endParaRPr lang="en-US" sz="28700">
              <a:solidFill>
                <a:srgbClr val="FF0000"/>
              </a:solidFill>
              <a:latin typeface="HP001 4 hàng" pitchFamily="34" charset="0"/>
            </a:endParaRPr>
          </a:p>
        </p:txBody>
      </p:sp>
      <p:sp>
        <p:nvSpPr>
          <p:cNvPr id="13" name="TextBox 12"/>
          <p:cNvSpPr txBox="1"/>
          <p:nvPr/>
        </p:nvSpPr>
        <p:spPr>
          <a:xfrm>
            <a:off x="5667261" y="3066997"/>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Γ</a:t>
            </a:r>
            <a:r>
              <a:rPr lang="vi-VN" sz="14300">
                <a:solidFill>
                  <a:srgbClr val="FF0000"/>
                </a:solidFill>
                <a:latin typeface="HP001 4 hàng" pitchFamily="34" charset="0"/>
              </a:rPr>
              <a:t>Ğt </a:t>
            </a:r>
            <a:endParaRPr lang="en-US" sz="14300">
              <a:solidFill>
                <a:srgbClr val="FF0000"/>
              </a:solidFill>
              <a:latin typeface="HP001 4 hàng" pitchFamily="34" charset="0"/>
            </a:endParaRPr>
          </a:p>
        </p:txBody>
      </p:sp>
      <p:pic>
        <p:nvPicPr>
          <p:cNvPr id="2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396427" y="-123454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43495" y="-212827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595232" y="-146253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280319" y="-49576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88568E-6 4.51076E-7 L 0.02779 -0.09276 L 0.06759 -0.23341 L 0.08364 -0.29494 L 0.0886 -0.33981 L 0.0903 -0.37428 L 0.0903 -0.39811 L 0.08364 -0.41754 L 0.07516 -0.42656 L 0.0642 -0.42216 L 0.05402 -0.40713 L 0.04554 -0.38631 L 0.03627 -0.32778 L 0.03379 -0.26787 L 0.03379 0.1034 L 0.03627 0.02845 L 0.05741 -0.05529 L 0.06929 -0.08559 L 0.08103 -0.10016 L 0.0963 -0.10479 L 0.10557 -0.09878 L 0.11235 -0.08837 L 0.11731 -0.07472 L 0.11901 -0.05228 L 0.11731 -0.03886 L 0.11066 -0.01342 L 0.10217 0.00162 C 0.09317 0.01249 0.09709 0.01203 0.092 0.01203 L 0.08364 0.01203 L 0.07934 0.003 L 0.08025 -0.01041 L 0.0903 -0.02082 L 0.09878 -0.01943 L 0.10805 -0.01203 L 0.11405 0.00601 L 0.11653 0.03007 L 0.11575 0.06153 L 0.11823 0.07934 L 0.12579 0.09438 L 0.13676 0.09877 L 0.15202 0.09137 L 0.17316 0.07494 L 0.20605 0.03308 L 0.22458 -0.01203 L 0.23398 -0.04927 L 0.23646 -0.07773 L 0.23228 -0.096 L 0.22549 -0.10641 L 0.21023 -0.10317 L 0.19757 -0.09276 L 0.18413 -0.06732 L 0.17486 -0.03886 L 0.16977 -0.00139 L 0.17055 0.02706 L 0.17564 0.06153 L 0.18413 0.08096 L 0.19509 0.09137 L 0.20853 0.09738 L 0.22458 0.08697 L 0.24233 0.07194 L 0.25499 0.04487 L 0.26856 0.01203 L 0.27782 -0.04488 L 0.28461 -0.09878 L 0.28539 -0.21559 L 0.28539 0.0495 L 0.288 0.07795 L 0.29309 0.08836 L 0.30236 0.09576 L 0.31084 0.09276 L 0.32089 0.07934 L 0.32937 0.05991 L 0.3479 -0.00602 " pathEditMode="relative" ptsTypes="AAAAAAAAAAAAAAAAAAAAAAAAAAfAAAAAAAAAAAAAAAAAAAAAAAAAAAAAAAAAAAAAAAAAAAAAA">
                                      <p:cBhvr>
                                        <p:cTn id="11" dur="19000" fill="hold"/>
                                        <p:tgtEl>
                                          <p:spTgt spid="21"/>
                                        </p:tgtEl>
                                        <p:attrNameLst>
                                          <p:attrName>ppt_x</p:attrName>
                                          <p:attrName>ppt_y</p:attrName>
                                        </p:attrNameLst>
                                      </p:cBhvr>
                                    </p:animMotion>
                                  </p:childTnLst>
                                </p:cTn>
                              </p:par>
                            </p:childTnLst>
                          </p:cTn>
                        </p:par>
                        <p:par>
                          <p:cTn id="12" fill="hold">
                            <p:stCondLst>
                              <p:cond delay="19500"/>
                            </p:stCondLst>
                            <p:childTnLst>
                              <p:par>
                                <p:cTn id="13" presetID="10" presetClass="exit" presetSubtype="0" fill="hold" nodeType="afterEffect">
                                  <p:stCondLst>
                                    <p:cond delay="0"/>
                                  </p:stCondLst>
                                  <p:childTnLst>
                                    <p:animEffect transition="out" filter="fade">
                                      <p:cBhvr>
                                        <p:cTn id="14" dur="10"/>
                                        <p:tgtEl>
                                          <p:spTgt spid="21"/>
                                        </p:tgtEl>
                                      </p:cBhvr>
                                    </p:animEffect>
                                    <p:set>
                                      <p:cBhvr>
                                        <p:cTn id="15" dur="1" fill="hold">
                                          <p:stCondLst>
                                            <p:cond delay="9"/>
                                          </p:stCondLst>
                                        </p:cTn>
                                        <p:tgtEl>
                                          <p:spTgt spid="21"/>
                                        </p:tgtEl>
                                        <p:attrNameLst>
                                          <p:attrName>style.visibility</p:attrName>
                                        </p:attrNameLst>
                                      </p:cBhvr>
                                      <p:to>
                                        <p:strVal val="hidden"/>
                                      </p:to>
                                    </p:set>
                                  </p:childTnLst>
                                </p:cTn>
                              </p:par>
                            </p:childTnLst>
                          </p:cTn>
                        </p:par>
                        <p:par>
                          <p:cTn id="16" fill="hold">
                            <p:stCondLst>
                              <p:cond delay="1951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10"/>
                            </p:stCondLst>
                            <p:childTnLst>
                              <p:par>
                                <p:cTn id="21"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22" dur="2000" fill="hold"/>
                                        <p:tgtEl>
                                          <p:spTgt spid="17"/>
                                        </p:tgtEl>
                                        <p:attrNameLst>
                                          <p:attrName>ppt_x</p:attrName>
                                          <p:attrName>ppt_y</p:attrName>
                                        </p:attrNameLst>
                                      </p:cBhvr>
                                    </p:animMotion>
                                  </p:childTnLst>
                                </p:cTn>
                              </p:par>
                            </p:childTnLst>
                          </p:cTn>
                        </p:par>
                        <p:par>
                          <p:cTn id="23" fill="hold">
                            <p:stCondLst>
                              <p:cond delay="22010"/>
                            </p:stCondLst>
                            <p:childTnLst>
                              <p:par>
                                <p:cTn id="24" presetID="10" presetClass="exit" presetSubtype="0" fill="hold" nodeType="after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childTnLst>
                          </p:cTn>
                        </p:par>
                        <p:par>
                          <p:cTn id="27" fill="hold">
                            <p:stCondLst>
                              <p:cond delay="2251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23010"/>
                            </p:stCondLst>
                            <p:childTnLst>
                              <p:par>
                                <p:cTn id="32" presetID="0" presetClass="path" presetSubtype="0" accel="50000" decel="50000" fill="hold" nodeType="afterEffect">
                                  <p:stCondLst>
                                    <p:cond delay="0"/>
                                  </p:stCondLst>
                                  <p:childTnLst>
                                    <p:animMotion origin="layout" path="M 1.30514E-6 5.18519E-6 L 0.05795 0.00024 " pathEditMode="relative" ptsTypes="AA">
                                      <p:cBhvr>
                                        <p:cTn id="33" dur="2000" fill="hold"/>
                                        <p:tgtEl>
                                          <p:spTgt spid="20"/>
                                        </p:tgtEl>
                                        <p:attrNameLst>
                                          <p:attrName>ppt_x</p:attrName>
                                          <p:attrName>ppt_y</p:attrName>
                                        </p:attrNameLst>
                                      </p:cBhvr>
                                    </p:animMotion>
                                  </p:childTnLst>
                                </p:cTn>
                              </p:par>
                            </p:childTnLst>
                          </p:cTn>
                        </p:par>
                        <p:par>
                          <p:cTn id="34" fill="hold">
                            <p:stCondLst>
                              <p:cond delay="25010"/>
                            </p:stCondLst>
                            <p:childTnLst>
                              <p:par>
                                <p:cTn id="35" presetID="10" presetClass="exit" presetSubtype="0" fill="hold" nodeType="after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2551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750"/>
                                        <p:tgtEl>
                                          <p:spTgt spid="15"/>
                                        </p:tgtEl>
                                      </p:cBhvr>
                                    </p:animEffect>
                                  </p:childTnLst>
                                </p:cTn>
                              </p:par>
                            </p:childTnLst>
                          </p:cTn>
                        </p:par>
                        <p:par>
                          <p:cTn id="42" fill="hold">
                            <p:stCondLst>
                              <p:cond delay="26260"/>
                            </p:stCondLst>
                            <p:childTnLst>
                              <p:par>
                                <p:cTn id="43" presetID="0" presetClass="path" presetSubtype="0" accel="50000" decel="50000" fill="hold" nodeType="afterEffect">
                                  <p:stCondLst>
                                    <p:cond delay="0"/>
                                  </p:stCondLst>
                                  <p:childTnLst>
                                    <p:animMotion origin="layout" path="M -1.03093E-7 -1.62812E-6 L -0.02662 0.04556 " pathEditMode="relative" ptsTypes="AA">
                                      <p:cBhvr>
                                        <p:cTn id="44" dur="2000" fill="hold"/>
                                        <p:tgtEl>
                                          <p:spTgt spid="15"/>
                                        </p:tgtEl>
                                        <p:attrNameLst>
                                          <p:attrName>ppt_x</p:attrName>
                                          <p:attrName>ppt_y</p:attrName>
                                        </p:attrNameLst>
                                      </p:cBhvr>
                                    </p:animMotion>
                                  </p:childTnLst>
                                </p:cTn>
                              </p:par>
                            </p:childTnLst>
                          </p:cTn>
                        </p:par>
                        <p:par>
                          <p:cTn id="45" fill="hold">
                            <p:stCondLst>
                              <p:cond delay="28260"/>
                            </p:stCondLst>
                            <p:childTnLst>
                              <p:par>
                                <p:cTn id="46" presetID="2" presetClass="exit" presetSubtype="4" fill="hold" nodeType="afterEffect">
                                  <p:stCondLst>
                                    <p:cond delay="0"/>
                                  </p:stCondLst>
                                  <p:childTnLst>
                                    <p:anim calcmode="lin" valueType="num">
                                      <p:cBhvr additive="base">
                                        <p:cTn id="47" dur="500"/>
                                        <p:tgtEl>
                                          <p:spTgt spid="15"/>
                                        </p:tgtEl>
                                        <p:attrNameLst>
                                          <p:attrName>ppt_x</p:attrName>
                                        </p:attrNameLst>
                                      </p:cBhvr>
                                      <p:tavLst>
                                        <p:tav tm="0">
                                          <p:val>
                                            <p:strVal val="ppt_x"/>
                                          </p:val>
                                        </p:tav>
                                        <p:tav tm="100000">
                                          <p:val>
                                            <p:strVal val="ppt_x"/>
                                          </p:val>
                                        </p:tav>
                                      </p:tavLst>
                                    </p:anim>
                                    <p:anim calcmode="lin" valueType="num">
                                      <p:cBhvr additive="base">
                                        <p:cTn id="48" dur="500"/>
                                        <p:tgtEl>
                                          <p:spTgt spid="15"/>
                                        </p:tgtEl>
                                        <p:attrNameLst>
                                          <p:attrName>ppt_y</p:attrName>
                                        </p:attrNameLst>
                                      </p:cBhvr>
                                      <p:tavLst>
                                        <p:tav tm="0">
                                          <p:val>
                                            <p:strVal val="ppt_y"/>
                                          </p:val>
                                        </p:tav>
                                        <p:tav tm="100000">
                                          <p:val>
                                            <p:strVal val="1+ppt_h/2"/>
                                          </p:val>
                                        </p:tav>
                                      </p:tavLst>
                                    </p:anim>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962549" y="1689844"/>
            <a:ext cx="12138819" cy="4539506"/>
          </a:xfrm>
          <a:prstGeom prst="rect">
            <a:avLst/>
          </a:prstGeom>
          <a:noFill/>
        </p:spPr>
        <p:txBody>
          <a:bodyPr wrap="square" lIns="121725" tIns="60862" rIns="121725" bIns="60862" rtlCol="0">
            <a:spAutoFit/>
          </a:bodyPr>
          <a:lstStyle/>
          <a:p>
            <a:pPr algn="ctr"/>
            <a:r>
              <a:rPr lang="lt-LT" sz="28700">
                <a:solidFill>
                  <a:srgbClr val="FF0000"/>
                </a:solidFill>
                <a:latin typeface="HP001 4 hàng" pitchFamily="34" charset="0"/>
              </a:rPr>
              <a:t> jít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2" name="TextBox 11"/>
          <p:cNvSpPr txBox="1"/>
          <p:nvPr/>
        </p:nvSpPr>
        <p:spPr>
          <a:xfrm>
            <a:off x="6858685" y="3066997"/>
            <a:ext cx="5417550" cy="2323515"/>
          </a:xfrm>
          <a:prstGeom prst="rect">
            <a:avLst/>
          </a:prstGeom>
          <a:noFill/>
        </p:spPr>
        <p:txBody>
          <a:bodyPr wrap="square" lIns="121725" tIns="60862" rIns="121725" bIns="60862" rtlCol="0">
            <a:spAutoFit/>
          </a:bodyPr>
          <a:lstStyle/>
          <a:p>
            <a:r>
              <a:rPr lang="lt-LT" sz="14300">
                <a:solidFill>
                  <a:srgbClr val="FF0000"/>
                </a:solidFill>
                <a:latin typeface="HP001 4 hàng" pitchFamily="34" charset="0"/>
              </a:rPr>
              <a:t> jít </a:t>
            </a:r>
            <a:endParaRPr lang="en-US" sz="14300">
              <a:solidFill>
                <a:srgbClr val="FF0000"/>
              </a:solidFill>
              <a:latin typeface="HP001 4 hàng" pitchFamily="34" charset="0"/>
            </a:endParaRPr>
          </a:p>
        </p:txBody>
      </p:sp>
      <p:pic>
        <p:nvPicPr>
          <p:cNvPr id="2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224058" y="-124635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089318" y="-211935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866951" y="-906308"/>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646535" y="-161886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65687E-6 -2.6087E-6 L 0.01097 -0.02682 L 0.01841 -0.03677 L 0.0299 -0.04116 L 0.04322 -0.03885 L 0.05118 -0.03052 L 0.05654 -0.02104 L 0.05928 -0.00347 L 0.05928 0.01411 L 0.05928 0.16513 L 0.05993 0.09899 L 0.06855 0.05319 L 0.08317 0.00232 L 0.09714 -0.02706 L 0.11385 -0.04232 L 0.12378 -0.04232 L 0.13448 -0.03422 L 0.14114 -0.01873 L 0.14441 0.00232 L 0.14571 0.02475 L 0.14571 0.16513 L 0.14637 0.10153 L 0.15903 0.0377 L 0.17365 -0.00462 L 0.18567 -0.03052 L 0.19964 -0.04348 L 0.21295 -0.04232 L 0.22431 -0.03168 L 0.23097 -0.01179 L 0.23228 0.01064 L 0.23228 0.12257 L 0.23489 0.14269 L 0.24024 0.15565 L 0.2469 0.15911 L 0.25487 0.1568 L 0.26818 0.14269 L 0.27954 0.12026 L 0.29952 0.03654 L 0.31075 -0.04949 L 0.31075 0.12396 L 0.31545 0.14732 L 0.32145 0.15565 L 0.33072 0.15911 L 0.33947 0.15333 L 0.35201 0.13206 L 0.36741 0.08858 L 0.38269 0.0037 L 0.38674 -0.05296 L 0.38739 -0.15194 L 0.38804 0.12743 L 0.39 0.14501 L 0.39796 0.15449 L 0.40802 0.15911 C 0.41807 0.14963 0.41415 0.14986 0.41859 0.14986 L 0.43322 0.12396 L 0.44392 0.08257 L 0.45058 0.05435 " pathEditMode="relative" rAng="0" ptsTypes="AAAAAAAAAAAAAAAAAAAAAAAAAAAAAAAAAAAAAAAAAAAAAAAAAAAAfAAAA">
                                      <p:cBhvr>
                                        <p:cTn id="10" dur="18000" fill="hold"/>
                                        <p:tgtEl>
                                          <p:spTgt spid="23"/>
                                        </p:tgtEl>
                                        <p:attrNameLst>
                                          <p:attrName>ppt_x</p:attrName>
                                          <p:attrName>ppt_y</p:attrName>
                                        </p:attrNameLst>
                                      </p:cBhvr>
                                      <p:rCtr x="22523" y="648"/>
                                    </p:animMotion>
                                  </p:childTnLst>
                                </p:cTn>
                              </p:par>
                            </p:childTnLst>
                          </p:cTn>
                        </p:par>
                        <p:par>
                          <p:cTn id="11" fill="hold">
                            <p:stCondLst>
                              <p:cond delay="18500"/>
                            </p:stCondLst>
                            <p:childTnLst>
                              <p:par>
                                <p:cTn id="12" presetID="10" presetClass="exit" presetSubtype="0" fill="hold" nodeType="afterEffect">
                                  <p:stCondLst>
                                    <p:cond delay="0"/>
                                  </p:stCondLst>
                                  <p:childTnLst>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childTnLst>
                          </p:cTn>
                        </p:par>
                        <p:par>
                          <p:cTn id="15" fill="hold">
                            <p:stCondLst>
                              <p:cond delay="19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750"/>
                                        <p:tgtEl>
                                          <p:spTgt spid="21"/>
                                        </p:tgtEl>
                                      </p:cBhvr>
                                    </p:animEffect>
                                  </p:childTnLst>
                                </p:cTn>
                              </p:par>
                            </p:childTnLst>
                          </p:cTn>
                        </p:par>
                        <p:par>
                          <p:cTn id="19" fill="hold">
                            <p:stCondLst>
                              <p:cond delay="20750"/>
                            </p:stCondLst>
                            <p:childTnLst>
                              <p:par>
                                <p:cTn id="20" presetID="10" presetClass="exit" presetSubtype="0" fill="hold" nodeType="afterEffect">
                                  <p:stCondLst>
                                    <p:cond delay="0"/>
                                  </p:stCondLst>
                                  <p:childTnLst>
                                    <p:animEffect transition="out" filter="fade">
                                      <p:cBhvr>
                                        <p:cTn id="21" dur="1750"/>
                                        <p:tgtEl>
                                          <p:spTgt spid="21"/>
                                        </p:tgtEl>
                                      </p:cBhvr>
                                    </p:animEffect>
                                    <p:set>
                                      <p:cBhvr>
                                        <p:cTn id="22" dur="1" fill="hold">
                                          <p:stCondLst>
                                            <p:cond delay="1749"/>
                                          </p:stCondLst>
                                        </p:cTn>
                                        <p:tgtEl>
                                          <p:spTgt spid="21"/>
                                        </p:tgtEl>
                                        <p:attrNameLst>
                                          <p:attrName>style.visibility</p:attrName>
                                        </p:attrNameLst>
                                      </p:cBhvr>
                                      <p:to>
                                        <p:strVal val="hidden"/>
                                      </p:to>
                                    </p:set>
                                  </p:childTnLst>
                                </p:cTn>
                              </p:par>
                            </p:childTnLst>
                          </p:cTn>
                        </p:par>
                        <p:par>
                          <p:cTn id="23" fill="hold">
                            <p:stCondLst>
                              <p:cond delay="225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23000"/>
                            </p:stCondLst>
                            <p:childTnLst>
                              <p:par>
                                <p:cTn id="28" presetID="0" presetClass="path" presetSubtype="0" accel="50000" decel="50000" fill="hold" nodeType="afterEffect">
                                  <p:stCondLst>
                                    <p:cond delay="0"/>
                                  </p:stCondLst>
                                  <p:childTnLst>
                                    <p:animMotion origin="layout" path="M 1.30514E-6 5.18519E-6 L 0.05795 0.00024 " pathEditMode="relative" ptsTypes="AA">
                                      <p:cBhvr>
                                        <p:cTn id="29" dur="2000" fill="hold"/>
                                        <p:tgtEl>
                                          <p:spTgt spid="20"/>
                                        </p:tgtEl>
                                        <p:attrNameLst>
                                          <p:attrName>ppt_x</p:attrName>
                                          <p:attrName>ppt_y</p:attrName>
                                        </p:attrNameLst>
                                      </p:cBhvr>
                                    </p:animMotion>
                                  </p:childTnLst>
                                </p:cTn>
                              </p:par>
                            </p:childTnLst>
                          </p:cTn>
                        </p:par>
                        <p:par>
                          <p:cTn id="30" fill="hold">
                            <p:stCondLst>
                              <p:cond delay="25000"/>
                            </p:stCondLst>
                            <p:childTnLst>
                              <p:par>
                                <p:cTn id="31" presetID="10" presetClass="exit" presetSubtype="0" fill="hold" nodeType="after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par>
                          <p:cTn id="34" fill="hold">
                            <p:stCondLst>
                              <p:cond delay="25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750"/>
                                        <p:tgtEl>
                                          <p:spTgt spid="22"/>
                                        </p:tgtEl>
                                      </p:cBhvr>
                                    </p:animEffect>
                                  </p:childTnLst>
                                </p:cTn>
                              </p:par>
                            </p:childTnLst>
                          </p:cTn>
                        </p:par>
                        <p:par>
                          <p:cTn id="38" fill="hold">
                            <p:stCondLst>
                              <p:cond delay="26250"/>
                            </p:stCondLst>
                            <p:childTnLst>
                              <p:par>
                                <p:cTn id="39" presetID="0" presetClass="path" presetSubtype="0" accel="50000" decel="50000" fill="hold" nodeType="afterEffect">
                                  <p:stCondLst>
                                    <p:cond delay="0"/>
                                  </p:stCondLst>
                                  <p:childTnLst>
                                    <p:animMotion origin="layout" path="M -1.03093E-7 -1.62812E-6 L -0.02662 0.04556 " pathEditMode="relative" ptsTypes="AA">
                                      <p:cBhvr>
                                        <p:cTn id="40" dur="2000" fill="hold"/>
                                        <p:tgtEl>
                                          <p:spTgt spid="22"/>
                                        </p:tgtEl>
                                        <p:attrNameLst>
                                          <p:attrName>ppt_x</p:attrName>
                                          <p:attrName>ppt_y</p:attrName>
                                        </p:attrNameLst>
                                      </p:cBhvr>
                                    </p:animMotion>
                                  </p:childTnLst>
                                </p:cTn>
                              </p:par>
                            </p:childTnLst>
                          </p:cTn>
                        </p:par>
                        <p:par>
                          <p:cTn id="41" fill="hold">
                            <p:stCondLst>
                              <p:cond delay="28250"/>
                            </p:stCondLst>
                            <p:childTnLst>
                              <p:par>
                                <p:cTn id="42" presetID="2" presetClass="exit" presetSubtype="4" fill="hold" nodeType="afterEffect">
                                  <p:stCondLst>
                                    <p:cond delay="0"/>
                                  </p:stCondLst>
                                  <p:childTnLst>
                                    <p:anim calcmode="lin" valueType="num">
                                      <p:cBhvr additive="base">
                                        <p:cTn id="43" dur="500"/>
                                        <p:tgtEl>
                                          <p:spTgt spid="22"/>
                                        </p:tgtEl>
                                        <p:attrNameLst>
                                          <p:attrName>ppt_x</p:attrName>
                                        </p:attrNameLst>
                                      </p:cBhvr>
                                      <p:tavLst>
                                        <p:tav tm="0">
                                          <p:val>
                                            <p:strVal val="ppt_x"/>
                                          </p:val>
                                        </p:tav>
                                        <p:tav tm="100000">
                                          <p:val>
                                            <p:strVal val="ppt_x"/>
                                          </p:val>
                                        </p:tav>
                                      </p:tavLst>
                                    </p:anim>
                                    <p:anim calcmode="lin" valueType="num">
                                      <p:cBhvr additive="base">
                                        <p:cTn id="44" dur="500"/>
                                        <p:tgtEl>
                                          <p:spTgt spid="22"/>
                                        </p:tgtEl>
                                        <p:attrNameLst>
                                          <p:attrName>ppt_y</p:attrName>
                                        </p:attrNameLst>
                                      </p:cBhvr>
                                      <p:tavLst>
                                        <p:tav tm="0">
                                          <p:val>
                                            <p:strVal val="ppt_y"/>
                                          </p:val>
                                        </p:tav>
                                        <p:tav tm="100000">
                                          <p:val>
                                            <p:strVal val="1+ppt_h/2"/>
                                          </p:val>
                                        </p:tav>
                                      </p:tavLst>
                                    </p:anim>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28119" y="242779"/>
            <a:ext cx="8773090" cy="6252107"/>
            <a:chOff x="2347119" y="381000"/>
            <a:chExt cx="7250487" cy="5167033"/>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73" t="40816" r="29578" b="27551"/>
            <a:stretch/>
          </p:blipFill>
          <p:spPr bwMode="auto">
            <a:xfrm>
              <a:off x="2347119" y="381000"/>
              <a:ext cx="7250487" cy="288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779" t="28030" r="28329" b="44834"/>
            <a:stretch/>
          </p:blipFill>
          <p:spPr bwMode="auto">
            <a:xfrm>
              <a:off x="2392474" y="3109807"/>
              <a:ext cx="7174288" cy="243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ounded Rectangle 5"/>
          <p:cNvSpPr/>
          <p:nvPr/>
        </p:nvSpPr>
        <p:spPr>
          <a:xfrm>
            <a:off x="514160" y="277948"/>
            <a:ext cx="2442559" cy="6428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  Viết vở</a:t>
            </a:r>
          </a:p>
        </p:txBody>
      </p:sp>
    </p:spTree>
    <p:extLst>
      <p:ext uri="{BB962C8B-B14F-4D97-AF65-F5344CB8AC3E}">
        <p14:creationId xmlns:p14="http://schemas.microsoft.com/office/powerpoint/2010/main" val="3251380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130" b="64354"/>
          <a:stretch/>
        </p:blipFill>
        <p:spPr>
          <a:xfrm>
            <a:off x="1127919" y="76200"/>
            <a:ext cx="8910777" cy="4087091"/>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47650" y="428600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Tết đến thật gần. Cái rét vẫn đậm. Mấy cây đào đã chi chít lộc non. Vài nụ tròn đỏ thắm vừa hé nở. Rồi trời ấm dần, đàn én nhỏ lại ríu rít bay về, náo nức đón chào năm mới.</a:t>
            </a:r>
          </a:p>
        </p:txBody>
      </p:sp>
      <p:cxnSp>
        <p:nvCxnSpPr>
          <p:cNvPr id="32" name="Straight Connector 31"/>
          <p:cNvCxnSpPr/>
          <p:nvPr/>
        </p:nvCxnSpPr>
        <p:spPr>
          <a:xfrm>
            <a:off x="1266419" y="4716124"/>
            <a:ext cx="700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96961" y="4744879"/>
            <a:ext cx="670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93768" y="5356092"/>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250518" y="5957110"/>
            <a:ext cx="5542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250841" y="4276723"/>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a:t>
            </a:r>
            <a:r>
              <a:rPr lang="en-US">
                <a:solidFill>
                  <a:srgbClr val="FF0000"/>
                </a:solidFill>
                <a:latin typeface="Arial-Rounded" pitchFamily="34" charset="0"/>
                <a:ea typeface="Arial-Rounded" pitchFamily="34" charset="0"/>
                <a:cs typeface="Arial-Rounded" pitchFamily="34" charset="0"/>
              </a:rPr>
              <a:t>Tết</a:t>
            </a:r>
            <a:r>
              <a:rPr lang="en-US">
                <a:solidFill>
                  <a:srgbClr val="0070C0"/>
                </a:solidFill>
                <a:latin typeface="Arial-Rounded" pitchFamily="34" charset="0"/>
                <a:ea typeface="Arial-Rounded" pitchFamily="34" charset="0"/>
                <a:cs typeface="Arial-Rounded" pitchFamily="34" charset="0"/>
              </a:rPr>
              <a:t> đến thật gần. Cái </a:t>
            </a:r>
            <a:r>
              <a:rPr lang="en-US">
                <a:solidFill>
                  <a:srgbClr val="FF0000"/>
                </a:solidFill>
                <a:latin typeface="Arial-Rounded" pitchFamily="34" charset="0"/>
                <a:ea typeface="Arial-Rounded" pitchFamily="34" charset="0"/>
                <a:cs typeface="Arial-Rounded" pitchFamily="34" charset="0"/>
              </a:rPr>
              <a:t>rét </a:t>
            </a:r>
            <a:r>
              <a:rPr lang="en-US">
                <a:solidFill>
                  <a:srgbClr val="0070C0"/>
                </a:solidFill>
                <a:latin typeface="Arial-Rounded" pitchFamily="34" charset="0"/>
                <a:ea typeface="Arial-Rounded" pitchFamily="34" charset="0"/>
                <a:cs typeface="Arial-Rounded" pitchFamily="34" charset="0"/>
              </a:rPr>
              <a:t>vẫn đậm. Mấy cây đào đã chi </a:t>
            </a:r>
            <a:r>
              <a:rPr lang="en-US">
                <a:solidFill>
                  <a:srgbClr val="FF0000"/>
                </a:solidFill>
                <a:latin typeface="Arial-Rounded" pitchFamily="34" charset="0"/>
                <a:ea typeface="Arial-Rounded" pitchFamily="34" charset="0"/>
                <a:cs typeface="Arial-Rounded" pitchFamily="34" charset="0"/>
              </a:rPr>
              <a:t>chít</a:t>
            </a:r>
            <a:r>
              <a:rPr lang="en-US">
                <a:solidFill>
                  <a:srgbClr val="0070C0"/>
                </a:solidFill>
                <a:latin typeface="Arial-Rounded" pitchFamily="34" charset="0"/>
                <a:ea typeface="Arial-Rounded" pitchFamily="34" charset="0"/>
                <a:cs typeface="Arial-Rounded" pitchFamily="34" charset="0"/>
              </a:rPr>
              <a:t> lộc non. Vài nụ tròn đỏ thắm vừa hé nở. Rồi trời ấm dần, đàn én nhỏ lại ríu </a:t>
            </a:r>
            <a:r>
              <a:rPr lang="en-US">
                <a:solidFill>
                  <a:srgbClr val="FF0000"/>
                </a:solidFill>
                <a:latin typeface="Arial-Rounded" pitchFamily="34" charset="0"/>
                <a:ea typeface="Arial-Rounded" pitchFamily="34" charset="0"/>
                <a:cs typeface="Arial-Rounded" pitchFamily="34" charset="0"/>
              </a:rPr>
              <a:t>rít</a:t>
            </a:r>
            <a:r>
              <a:rPr lang="en-US">
                <a:solidFill>
                  <a:srgbClr val="0070C0"/>
                </a:solidFill>
                <a:latin typeface="Arial-Rounded" pitchFamily="34" charset="0"/>
                <a:ea typeface="Arial-Rounded" pitchFamily="34" charset="0"/>
                <a:cs typeface="Arial-Rounded" pitchFamily="34" charset="0"/>
              </a:rPr>
              <a:t> bay về, náo nức đón chào năm mới.</a:t>
            </a:r>
          </a:p>
        </p:txBody>
      </p:sp>
    </p:spTree>
    <p:extLst>
      <p:ext uri="{BB962C8B-B14F-4D97-AF65-F5344CB8AC3E}">
        <p14:creationId xmlns:p14="http://schemas.microsoft.com/office/powerpoint/2010/main" val="221112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63209" y="1523412"/>
            <a:ext cx="2473208"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tết</a:t>
            </a:r>
          </a:p>
        </p:txBody>
      </p:sp>
      <p:sp>
        <p:nvSpPr>
          <p:cNvPr id="7" name="Title 1"/>
          <p:cNvSpPr txBox="1">
            <a:spLocks/>
          </p:cNvSpPr>
          <p:nvPr/>
        </p:nvSpPr>
        <p:spPr>
          <a:xfrm>
            <a:off x="4917702" y="1541250"/>
            <a:ext cx="2473208"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rét</a:t>
            </a:r>
          </a:p>
        </p:txBody>
      </p:sp>
      <p:sp>
        <p:nvSpPr>
          <p:cNvPr id="8" name="Title 1"/>
          <p:cNvSpPr txBox="1">
            <a:spLocks/>
          </p:cNvSpPr>
          <p:nvPr/>
        </p:nvSpPr>
        <p:spPr>
          <a:xfrm>
            <a:off x="6450519" y="3886200"/>
            <a:ext cx="438143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ríu rít</a:t>
            </a:r>
          </a:p>
        </p:txBody>
      </p:sp>
      <p:sp>
        <p:nvSpPr>
          <p:cNvPr id="5" name="Title 1"/>
          <p:cNvSpPr txBox="1">
            <a:spLocks/>
          </p:cNvSpPr>
          <p:nvPr/>
        </p:nvSpPr>
        <p:spPr>
          <a:xfrm>
            <a:off x="1363209" y="3886200"/>
            <a:ext cx="44958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chi chít</a:t>
            </a:r>
          </a:p>
        </p:txBody>
      </p:sp>
      <p:sp>
        <p:nvSpPr>
          <p:cNvPr id="6" name="Title 1"/>
          <p:cNvSpPr txBox="1">
            <a:spLocks/>
          </p:cNvSpPr>
          <p:nvPr/>
        </p:nvSpPr>
        <p:spPr>
          <a:xfrm>
            <a:off x="8358750" y="1541250"/>
            <a:ext cx="2473208"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rít</a:t>
            </a:r>
          </a:p>
        </p:txBody>
      </p:sp>
    </p:spTree>
    <p:extLst>
      <p:ext uri="{BB962C8B-B14F-4D97-AF65-F5344CB8AC3E}">
        <p14:creationId xmlns:p14="http://schemas.microsoft.com/office/powerpoint/2010/main" val="340366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78415" y="5809343"/>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chemeClr val="bg1"/>
                </a:solidFill>
                <a:latin typeface="Arial-Rounded" pitchFamily="34" charset="0"/>
                <a:ea typeface="Arial-Rounded" pitchFamily="34" charset="0"/>
                <a:cs typeface="Arial-Rounded" pitchFamily="34" charset="0"/>
              </a:rPr>
              <a:t>cây đào</a:t>
            </a:r>
          </a:p>
        </p:txBody>
      </p:sp>
      <p:pic>
        <p:nvPicPr>
          <p:cNvPr id="9218" name="Picture 2" descr="Cây đào tiếng Anh là gì? Từ vựng tiếng Anh về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184" y="159106"/>
            <a:ext cx="7570273" cy="5376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9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hoa đ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78415" y="5809343"/>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chemeClr val="bg1"/>
                </a:solidFill>
                <a:latin typeface="Arial-Rounded" pitchFamily="34" charset="0"/>
                <a:ea typeface="Arial-Rounded" pitchFamily="34" charset="0"/>
                <a:cs typeface="Arial-Rounded" pitchFamily="34" charset="0"/>
              </a:rPr>
              <a:t>chim én</a:t>
            </a:r>
          </a:p>
        </p:txBody>
      </p:sp>
      <p:pic>
        <p:nvPicPr>
          <p:cNvPr id="14338" name="Picture 2" descr="Mơ thấy chim đánh con gì để mang tới may mắn và cơ hội trúng lớ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9" y="533400"/>
            <a:ext cx="6984759" cy="465453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Giấc Mơ Thấy Chim én Có điềm Báo Và ý Nghĩa Gì ?"/>
          <p:cNvPicPr>
            <a:picLocks noChangeAspect="1" noChangeArrowheads="1"/>
          </p:cNvPicPr>
          <p:nvPr/>
        </p:nvPicPr>
        <p:blipFill rotWithShape="1">
          <a:blip r:embed="rId3">
            <a:extLst>
              <a:ext uri="{28A0092B-C50C-407E-A947-70E740481C1C}">
                <a14:useLocalDpi xmlns:a14="http://schemas.microsoft.com/office/drawing/2010/main" val="0"/>
              </a:ext>
            </a:extLst>
          </a:blip>
          <a:srcRect r="45243"/>
          <a:stretch/>
        </p:blipFill>
        <p:spPr bwMode="auto">
          <a:xfrm>
            <a:off x="7681119" y="533400"/>
            <a:ext cx="3821919" cy="466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55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130" b="64354"/>
          <a:stretch/>
        </p:blipFill>
        <p:spPr>
          <a:xfrm>
            <a:off x="1127919" y="-101684"/>
            <a:ext cx="8910777" cy="4087091"/>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47650" y="4292844"/>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Tết đến thật gần. Cái rét vẫn đậm. Mấy cây đào đã chi chít lộc non. Vài nụ tròn đỏ thắm vừa hé nở. Rồi trời ấm dần, đàn én nhỏ lại ríu rít bay về, náo nức đón chào năm mới.</a:t>
            </a:r>
          </a:p>
        </p:txBody>
      </p:sp>
      <p:sp>
        <p:nvSpPr>
          <p:cNvPr id="12" name="Oval 11"/>
          <p:cNvSpPr/>
          <p:nvPr/>
        </p:nvSpPr>
        <p:spPr>
          <a:xfrm>
            <a:off x="1096235" y="375805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5809181" y="386939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2</a:t>
            </a:r>
          </a:p>
        </p:txBody>
      </p:sp>
      <p:sp>
        <p:nvSpPr>
          <p:cNvPr id="16" name="Oval 15"/>
          <p:cNvSpPr/>
          <p:nvPr/>
        </p:nvSpPr>
        <p:spPr>
          <a:xfrm>
            <a:off x="9823917" y="3823977"/>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3</a:t>
            </a:r>
          </a:p>
        </p:txBody>
      </p:sp>
      <p:sp>
        <p:nvSpPr>
          <p:cNvPr id="18" name="Oval 17"/>
          <p:cNvSpPr/>
          <p:nvPr/>
        </p:nvSpPr>
        <p:spPr>
          <a:xfrm>
            <a:off x="5764270" y="471981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4</a:t>
            </a:r>
          </a:p>
        </p:txBody>
      </p:sp>
      <p:sp>
        <p:nvSpPr>
          <p:cNvPr id="21" name="Oval 20"/>
          <p:cNvSpPr/>
          <p:nvPr/>
        </p:nvSpPr>
        <p:spPr>
          <a:xfrm>
            <a:off x="1739397" y="5287821"/>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5</a:t>
            </a:r>
          </a:p>
        </p:txBody>
      </p:sp>
      <p:sp>
        <p:nvSpPr>
          <p:cNvPr id="24" name="Title 1"/>
          <p:cNvSpPr txBox="1">
            <a:spLocks/>
          </p:cNvSpPr>
          <p:nvPr/>
        </p:nvSpPr>
        <p:spPr>
          <a:xfrm>
            <a:off x="247650" y="4292844"/>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a:t>
            </a:r>
            <a:r>
              <a:rPr lang="en-US">
                <a:solidFill>
                  <a:srgbClr val="C00000"/>
                </a:solidFill>
                <a:latin typeface="Arial-Rounded" pitchFamily="34" charset="0"/>
                <a:ea typeface="Arial-Rounded" pitchFamily="34" charset="0"/>
                <a:cs typeface="Arial-Rounded" pitchFamily="34" charset="0"/>
              </a:rPr>
              <a:t>Tết đến thật gần.</a:t>
            </a:r>
            <a:r>
              <a:rPr lang="en-US">
                <a:solidFill>
                  <a:srgbClr val="0070C0"/>
                </a:solidFill>
                <a:latin typeface="Arial-Rounded" pitchFamily="34" charset="0"/>
                <a:ea typeface="Arial-Rounded" pitchFamily="34" charset="0"/>
                <a:cs typeface="Arial-Rounded" pitchFamily="34" charset="0"/>
              </a:rPr>
              <a:t> </a:t>
            </a:r>
            <a:r>
              <a:rPr lang="en-US">
                <a:solidFill>
                  <a:srgbClr val="002060"/>
                </a:solidFill>
                <a:latin typeface="Arial-Rounded" pitchFamily="34" charset="0"/>
                <a:ea typeface="Arial-Rounded" pitchFamily="34" charset="0"/>
                <a:cs typeface="Arial-Rounded" pitchFamily="34" charset="0"/>
              </a:rPr>
              <a:t>Cái rét vẫn đậm</a:t>
            </a:r>
            <a:r>
              <a:rPr lang="en-US">
                <a:solidFill>
                  <a:srgbClr val="0070C0"/>
                </a:solidFill>
                <a:latin typeface="Arial-Rounded" pitchFamily="34" charset="0"/>
                <a:ea typeface="Arial-Rounded" pitchFamily="34" charset="0"/>
                <a:cs typeface="Arial-Rounded" pitchFamily="34" charset="0"/>
              </a:rPr>
              <a:t>.</a:t>
            </a:r>
            <a:r>
              <a:rPr lang="en-US">
                <a:solidFill>
                  <a:srgbClr val="7030A0"/>
                </a:solidFill>
                <a:latin typeface="Arial-Rounded" pitchFamily="34" charset="0"/>
                <a:ea typeface="Arial-Rounded" pitchFamily="34" charset="0"/>
                <a:cs typeface="Arial-Rounded" pitchFamily="34" charset="0"/>
              </a:rPr>
              <a:t> Mấy cây đào đã chi chít lộc non. </a:t>
            </a:r>
            <a:r>
              <a:rPr lang="en-US">
                <a:solidFill>
                  <a:srgbClr val="0070C0"/>
                </a:solidFill>
                <a:latin typeface="Arial-Rounded" pitchFamily="34" charset="0"/>
                <a:ea typeface="Arial-Rounded" pitchFamily="34" charset="0"/>
                <a:cs typeface="Arial-Rounded" pitchFamily="34" charset="0"/>
              </a:rPr>
              <a:t>Vài nụ tròn đỏ thắm vừa hé nở. </a:t>
            </a:r>
            <a:r>
              <a:rPr lang="en-US">
                <a:solidFill>
                  <a:srgbClr val="00B050"/>
                </a:solidFill>
                <a:latin typeface="Arial-Rounded" pitchFamily="34" charset="0"/>
                <a:ea typeface="Arial-Rounded" pitchFamily="34" charset="0"/>
                <a:cs typeface="Arial-Rounded" pitchFamily="34" charset="0"/>
              </a:rPr>
              <a:t>Rồi trời ấm dần, đàn én nhỏ lại ríu rít bay về, náo nức đón chào năm mới.</a:t>
            </a:r>
          </a:p>
        </p:txBody>
      </p:sp>
    </p:spTree>
    <p:extLst>
      <p:ext uri="{BB962C8B-B14F-4D97-AF65-F5344CB8AC3E}">
        <p14:creationId xmlns:p14="http://schemas.microsoft.com/office/powerpoint/2010/main" val="22908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P spid="21"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586" y="1907667"/>
            <a:ext cx="3042666" cy="3042666"/>
          </a:xfrm>
          <a:prstGeom prst="rect">
            <a:avLst/>
          </a:prstGeom>
        </p:spPr>
      </p:pic>
    </p:spTree>
    <p:extLst>
      <p:ext uri="{BB962C8B-B14F-4D97-AF65-F5344CB8AC3E}">
        <p14:creationId xmlns:p14="http://schemas.microsoft.com/office/powerpoint/2010/main" val="3458362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Tết đến thật gần. Cái rét vẫn đậm. Mấy cây đào đã chi chít lộc non. Vài nụ tròn đỏ thắm vừa hé nở. Rồi trời ấm dần, đàn én nhỏ lại ríu rít bay về, náo nức đón chào năm mới.</a:t>
            </a:r>
          </a:p>
        </p:txBody>
      </p:sp>
      <p:cxnSp>
        <p:nvCxnSpPr>
          <p:cNvPr id="47" name="Straight Connector 46"/>
          <p:cNvCxnSpPr/>
          <p:nvPr/>
        </p:nvCxnSpPr>
        <p:spPr>
          <a:xfrm>
            <a:off x="6919119" y="990600"/>
            <a:ext cx="47958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97101" y="1676400"/>
            <a:ext cx="94652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122631" y="1713722"/>
            <a:ext cx="16932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712" y="2362200"/>
            <a:ext cx="7659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7348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Khi tết đến gần, thời tiết như thế nào?</a:t>
            </a:r>
          </a:p>
        </p:txBody>
      </p:sp>
      <p:cxnSp>
        <p:nvCxnSpPr>
          <p:cNvPr id="17" name="Straight Connector 16"/>
          <p:cNvCxnSpPr/>
          <p:nvPr/>
        </p:nvCxnSpPr>
        <p:spPr>
          <a:xfrm>
            <a:off x="1904063" y="3120854"/>
            <a:ext cx="2176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6184"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Cây đào có đặc điểm gì khi tết đến?</a:t>
            </a:r>
          </a:p>
        </p:txBody>
      </p:sp>
      <p:sp>
        <p:nvSpPr>
          <p:cNvPr id="16" name="Rounded Rectangle 15"/>
          <p:cNvSpPr/>
          <p:nvPr/>
        </p:nvSpPr>
        <p:spPr>
          <a:xfrm>
            <a:off x="53826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itchFamily="34" charset="0"/>
                <a:ea typeface="Arial-Rounded" pitchFamily="34" charset="0"/>
                <a:cs typeface="Arial-Rounded" pitchFamily="34" charset="0"/>
              </a:rPr>
              <a:t>Loài chim nào cũng bay về náo nức đón chào năm mới</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 Tết đến thật gần. Cái rét vẫn đậm. Mấy cây đào đã chi chít lộc non. Vài nụ tròn đỏ thắm vừa hé nở. Rồi trời ấm dần, đàn én nhỏ lại ríu rít bay về, náo nức đón chào năm mới.</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628" y="7776"/>
            <a:ext cx="8952932" cy="479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3218410" y="914400"/>
            <a:ext cx="572501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Thời tiết</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05" t="58231" b="4490"/>
          <a:stretch/>
        </p:blipFill>
        <p:spPr>
          <a:xfrm>
            <a:off x="2499519" y="1956316"/>
            <a:ext cx="8395177" cy="4876802"/>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7E4B2E-39EE-54AD-9974-A5EB8D46291A}"/>
              </a:ext>
            </a:extLst>
          </p:cNvPr>
          <p:cNvSpPr txBox="1"/>
          <p:nvPr/>
        </p:nvSpPr>
        <p:spPr>
          <a:xfrm>
            <a:off x="18589" y="1905000"/>
            <a:ext cx="7906322" cy="1569660"/>
          </a:xfrm>
          <a:prstGeom prst="rect">
            <a:avLst/>
          </a:prstGeom>
          <a:noFill/>
        </p:spPr>
        <p:txBody>
          <a:bodyPr wrap="square" rtlCol="0">
            <a:spAutoFit/>
          </a:bodyPr>
          <a:lstStyle/>
          <a:p>
            <a:pPr algn="ctr"/>
            <a:r>
              <a:rPr lang="en-US" sz="9600" dirty="0" err="1">
                <a:latin typeface="Bandit" pitchFamily="18" charset="0"/>
                <a:ea typeface="Bandit" pitchFamily="18" charset="0"/>
                <a:cs typeface="Bandit" pitchFamily="18" charset="0"/>
              </a:rPr>
              <a:t>Củng</a:t>
            </a:r>
            <a:r>
              <a:rPr lang="en-US" sz="9600" dirty="0">
                <a:latin typeface="Bandit" pitchFamily="18" charset="0"/>
                <a:ea typeface="Bandit" pitchFamily="18" charset="0"/>
                <a:cs typeface="Bandit" pitchFamily="18" charset="0"/>
              </a:rPr>
              <a:t> </a:t>
            </a:r>
            <a:r>
              <a:rPr lang="en-US" sz="9600">
                <a:latin typeface="Bandit" pitchFamily="18" charset="0"/>
                <a:ea typeface="Bandit" pitchFamily="18" charset="0"/>
                <a:cs typeface="Bandit" pitchFamily="18" charset="0"/>
              </a:rPr>
              <a:t>cố</a:t>
            </a:r>
            <a:endParaRPr lang="en-US" sz="9600" dirty="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2928721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1981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latin typeface="Arial-Rounded" pitchFamily="34" charset="0"/>
                <a:ea typeface="Arial-Rounded" pitchFamily="34" charset="0"/>
                <a:cs typeface="Arial-Rounded" pitchFamily="34" charset="0"/>
              </a:rPr>
              <a:t>Thi</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tìm</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các</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tiếng</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từ</a:t>
            </a:r>
            <a:r>
              <a:rPr lang="en-US" sz="9600" dirty="0">
                <a:latin typeface="Arial-Rounded" pitchFamily="34" charset="0"/>
                <a:ea typeface="Arial-Rounded" pitchFamily="34" charset="0"/>
                <a:cs typeface="Arial-Rounded" pitchFamily="34" charset="0"/>
              </a:rPr>
              <a:t> </a:t>
            </a:r>
          </a:p>
          <a:p>
            <a:pPr algn="ctr"/>
            <a:r>
              <a:rPr lang="en-US" sz="9600" dirty="0" err="1">
                <a:latin typeface="Arial-Rounded" pitchFamily="34" charset="0"/>
                <a:ea typeface="Arial-Rounded" pitchFamily="34" charset="0"/>
                <a:cs typeface="Arial-Rounded" pitchFamily="34" charset="0"/>
              </a:rPr>
              <a:t>có</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chứa</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vần</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vừa</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học</a:t>
            </a:r>
            <a:r>
              <a:rPr lang="en-US" sz="9600" dirty="0">
                <a:latin typeface="Arial-Rounded" pitchFamily="34" charset="0"/>
                <a:ea typeface="Arial-Rounded" pitchFamily="34" charset="0"/>
                <a:cs typeface="Arial-Rounded" pitchFamily="34" charset="0"/>
              </a:rPr>
              <a:t>.</a:t>
            </a:r>
            <a:endParaRPr lang="en-US" sz="9600"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69206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dirty="0" err="1">
                <a:latin typeface="Bandit" pitchFamily="18" charset="0"/>
                <a:ea typeface="Bandit" pitchFamily="18" charset="0"/>
                <a:cs typeface="Bandit" pitchFamily="18" charset="0"/>
              </a:rPr>
              <a:t>Dặn</a:t>
            </a:r>
            <a:r>
              <a:rPr lang="en-US" sz="9600" dirty="0">
                <a:latin typeface="Bandit" pitchFamily="18" charset="0"/>
                <a:ea typeface="Bandit" pitchFamily="18" charset="0"/>
                <a:cs typeface="Bandit" pitchFamily="18" charset="0"/>
              </a:rPr>
              <a:t> </a:t>
            </a:r>
            <a:r>
              <a:rPr lang="en-US" sz="9600" dirty="0" err="1">
                <a:latin typeface="Bandit" pitchFamily="18" charset="0"/>
                <a:ea typeface="Bandit" pitchFamily="18" charset="0"/>
                <a:cs typeface="Bandit" pitchFamily="18" charset="0"/>
              </a:rPr>
              <a:t>dò</a:t>
            </a:r>
            <a:endParaRPr lang="en-US" sz="9600" dirty="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5 Công Dụng Bất Ngờ Của Trái Bồ K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319" y="152400"/>
            <a:ext cx="7315200" cy="52959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212589" y="5638800"/>
            <a:ext cx="6193859"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Đố bạn quả gì?</a:t>
            </a:r>
          </a:p>
        </p:txBody>
      </p:sp>
    </p:spTree>
    <p:extLst>
      <p:ext uri="{BB962C8B-B14F-4D97-AF65-F5344CB8AC3E}">
        <p14:creationId xmlns:p14="http://schemas.microsoft.com/office/powerpoint/2010/main" val="2022848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35+ hình ảnh con vẹt đẹp nhất - Tổng hợp những hình ảnh chim vẹ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975" y="1676400"/>
            <a:ext cx="8060826" cy="503801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217975" y="304800"/>
            <a:ext cx="7825344"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Đố bạn loài chim gì?</a:t>
            </a:r>
          </a:p>
        </p:txBody>
      </p:sp>
    </p:spTree>
    <p:extLst>
      <p:ext uri="{BB962C8B-B14F-4D97-AF65-F5344CB8AC3E}">
        <p14:creationId xmlns:p14="http://schemas.microsoft.com/office/powerpoint/2010/main" val="245777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966119" y="5847382"/>
            <a:ext cx="73307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Đây là đâu?</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8773" y="595116"/>
            <a:ext cx="6204293" cy="5667768"/>
          </a:xfrm>
          <a:prstGeom prst="rect">
            <a:avLst/>
          </a:prstGeom>
        </p:spPr>
      </p:pic>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Top 99 Hình Ảnh Ngày Tết Nguyên Đán 2021 Ý Nghĩa Nhất - Hình Ảnh Đẹp HD | Hình  ảnh, Lì xì, Ông b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519" y="1524000"/>
            <a:ext cx="6311833" cy="515251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89719" y="304800"/>
            <a:ext cx="11125200"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Đây là dịp nào trong năm?</a:t>
            </a:r>
          </a:p>
        </p:txBody>
      </p:sp>
    </p:spTree>
    <p:extLst>
      <p:ext uri="{BB962C8B-B14F-4D97-AF65-F5344CB8AC3E}">
        <p14:creationId xmlns:p14="http://schemas.microsoft.com/office/powerpoint/2010/main" val="404594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19" y="1676400"/>
            <a:ext cx="4012856" cy="2950466"/>
          </a:xfrm>
          <a:prstGeom prst="rect">
            <a:avLst/>
          </a:prstGeom>
        </p:spPr>
      </p:pic>
    </p:spTree>
    <p:extLst>
      <p:ext uri="{BB962C8B-B14F-4D97-AF65-F5344CB8AC3E}">
        <p14:creationId xmlns:p14="http://schemas.microsoft.com/office/powerpoint/2010/main" val="370241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3516</TotalTime>
  <Words>690</Words>
  <Application>Microsoft Office PowerPoint</Application>
  <PresentationFormat>Tùy chỉnh</PresentationFormat>
  <Paragraphs>199</Paragraphs>
  <Slides>45</Slides>
  <Notes>29</Notes>
  <HiddenSlides>0</HiddenSlides>
  <MMClips>3</MMClips>
  <ScaleCrop>false</ScaleCrop>
  <HeadingPairs>
    <vt:vector size="6" baseType="variant">
      <vt:variant>
        <vt:lpstr>Phông được Dùng</vt:lpstr>
      </vt:variant>
      <vt:variant>
        <vt:i4>15</vt:i4>
      </vt:variant>
      <vt:variant>
        <vt:lpstr>Chủ đề</vt:lpstr>
      </vt:variant>
      <vt:variant>
        <vt:i4>2</vt:i4>
      </vt:variant>
      <vt:variant>
        <vt:lpstr>Tiêu đề Bản chiếu</vt:lpstr>
      </vt:variant>
      <vt:variant>
        <vt:i4>45</vt:i4>
      </vt:variant>
    </vt:vector>
  </HeadingPairs>
  <TitlesOfParts>
    <vt:vector size="62" baseType="lpstr">
      <vt:lpstr>.VnArial</vt:lpstr>
      <vt:lpstr>.VnCooper</vt:lpstr>
      <vt:lpstr>Aptos</vt:lpstr>
      <vt:lpstr>Aptos Display</vt:lpstr>
      <vt:lpstr>Arial</vt:lpstr>
      <vt:lpstr>Arial Rounded MT Bold</vt:lpstr>
      <vt:lpstr>Arial-Rounded</vt:lpstr>
      <vt:lpstr>Arrus-Black</vt:lpstr>
      <vt:lpstr>AvantGarde</vt:lpstr>
      <vt:lpstr>Bandit</vt:lpstr>
      <vt:lpstr>Calibri</vt:lpstr>
      <vt:lpstr>DomCasual</vt:lpstr>
      <vt:lpstr>Garamond</vt:lpstr>
      <vt:lpstr>HP001 4 hàng</vt:lpstr>
      <vt:lpstr>Times New Roman</vt:lpstr>
      <vt:lpstr>Office Theme</vt:lpstr>
      <vt:lpstr>1_Office Theme</vt:lpstr>
      <vt:lpstr>Bản trình bày PowerPoint</vt:lpstr>
      <vt:lpstr>Bản trình bày PowerPoint</vt:lpstr>
      <vt:lpstr>TIẾNG VIỆT 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10</cp:lastModifiedBy>
  <cp:revision>451</cp:revision>
  <dcterms:created xsi:type="dcterms:W3CDTF">2021-05-08T14:00:55Z</dcterms:created>
  <dcterms:modified xsi:type="dcterms:W3CDTF">2025-11-28T04:44:00Z</dcterms:modified>
</cp:coreProperties>
</file>