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7" r:id="rId1"/>
    <p:sldMasterId id="2147483749" r:id="rId2"/>
    <p:sldMasterId id="2147483761" r:id="rId3"/>
  </p:sldMasterIdLst>
  <p:notesMasterIdLst>
    <p:notesMasterId r:id="rId44"/>
  </p:notesMasterIdLst>
  <p:sldIdLst>
    <p:sldId id="7636" r:id="rId4"/>
    <p:sldId id="258" r:id="rId5"/>
    <p:sldId id="344" r:id="rId6"/>
    <p:sldId id="343" r:id="rId7"/>
    <p:sldId id="346" r:id="rId8"/>
    <p:sldId id="347" r:id="rId9"/>
    <p:sldId id="360" r:id="rId10"/>
    <p:sldId id="348" r:id="rId11"/>
    <p:sldId id="259" r:id="rId12"/>
    <p:sldId id="260" r:id="rId13"/>
    <p:sldId id="324" r:id="rId14"/>
    <p:sldId id="336" r:id="rId15"/>
    <p:sldId id="262" r:id="rId16"/>
    <p:sldId id="263" r:id="rId17"/>
    <p:sldId id="282" r:id="rId18"/>
    <p:sldId id="283" r:id="rId19"/>
    <p:sldId id="284" r:id="rId20"/>
    <p:sldId id="264" r:id="rId21"/>
    <p:sldId id="372" r:id="rId22"/>
    <p:sldId id="355" r:id="rId23"/>
    <p:sldId id="267" r:id="rId24"/>
    <p:sldId id="356" r:id="rId25"/>
    <p:sldId id="320" r:id="rId26"/>
    <p:sldId id="308" r:id="rId27"/>
    <p:sldId id="342" r:id="rId28"/>
    <p:sldId id="268" r:id="rId29"/>
    <p:sldId id="279" r:id="rId30"/>
    <p:sldId id="367" r:id="rId31"/>
    <p:sldId id="286" r:id="rId32"/>
    <p:sldId id="359" r:id="rId33"/>
    <p:sldId id="314" r:id="rId34"/>
    <p:sldId id="272" r:id="rId35"/>
    <p:sldId id="338" r:id="rId36"/>
    <p:sldId id="339" r:id="rId37"/>
    <p:sldId id="326" r:id="rId38"/>
    <p:sldId id="274" r:id="rId39"/>
    <p:sldId id="275" r:id="rId40"/>
    <p:sldId id="256" r:id="rId41"/>
    <p:sldId id="373" r:id="rId42"/>
    <p:sldId id="277" r:id="rId43"/>
  </p:sldIdLst>
  <p:sldSz cx="12192000" cy="6858000"/>
  <p:notesSz cx="6858000" cy="9144000"/>
  <p:custDataLst>
    <p:tags r:id="rId4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7200" kern="120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D6A300"/>
    <a:srgbClr val="FFC305"/>
    <a:srgbClr val="FFEDB3"/>
    <a:srgbClr val="FFE89F"/>
    <a:srgbClr val="FFEEB7"/>
    <a:srgbClr val="FFDF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72" autoAdjust="0"/>
    <p:restoredTop sz="93740" autoAdjust="0"/>
  </p:normalViewPr>
  <p:slideViewPr>
    <p:cSldViewPr>
      <p:cViewPr varScale="1">
        <p:scale>
          <a:sx n="84" d="100"/>
          <a:sy n="84" d="100"/>
        </p:scale>
        <p:origin x="294" y="1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>
              <a:defRPr/>
            </a:pPr>
            <a:fld id="{759B7FAA-91E5-40B7-8DED-DD82A6496B34}" type="datetimeFigureOut">
              <a:rPr lang="en-US"/>
              <a:t>11/28/2025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24E300B8-9645-440C-9BD5-AFAA94445085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5pPr>
            <a:lvl6pPr marL="25146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6pPr>
            <a:lvl7pPr marL="29718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7pPr>
            <a:lvl8pPr marL="34290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8pPr>
            <a:lvl9pPr marL="3886200" indent="-228600" defTabSz="144621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itchFamily="18" charset="0"/>
                <a:cs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E8AAB3-6B98-4E43-AC69-6BE017A510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6717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Cát</a:t>
            </a:r>
            <a:r>
              <a:rPr lang="en-US" baseline="0"/>
              <a:t> Bà: Huyện Cát Hải, TP Hải Phòng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BDE5B-1122-444B-A339-49BF439935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266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nên chiếu slide lên rồi mới chỉnh nhé. Nhìn lệch vậy chứ chiếu lên mới biết ạ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2457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50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5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11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36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38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5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55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29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4770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9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62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05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1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46F8-8F8A-C233-5AE4-A99F79747D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1FCCC9-5ED1-D118-DED7-FAE3F1D17F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AE4C3-C7BF-07D3-DA49-FE8BF1D69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FE4EA-DD31-A7E9-4421-7DCB2BDAB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F60425-C3C8-F01B-9AA9-3336606EE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130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04A8C-4255-5A62-85B5-84CB8438A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4D17D-2BD4-73A4-F853-348DC7AE9A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DA4B6-7083-E941-68CC-4612E8A18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D69AB-56DE-917F-59AB-4FFFAEFB3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D9F17-F7BB-1BAA-E18B-4E9E71EF4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84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2A0EA-472F-135D-B902-49E835A2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62E123-427B-B614-3C01-09A932BCF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69691-32F0-7368-A583-9C792FAC7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B19A1-8B7B-E0E7-1DE9-FE6DEC50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2E34B-F0E9-001C-E252-6B3A5EB3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615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1304-098B-D737-429C-44A87356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F8D2-A507-1974-BDA5-A5B2476E7E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119EE4-1102-C86E-3999-97C8B495FF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706CF-9D72-02FB-0E80-2ABC9DE53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C0A77D-2AC3-A08B-5BEF-67BD3D785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FE439-4385-4FD0-CE5F-41EE51AEC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CA434-403C-8202-0AD0-5AA9EE5EC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B712E4-F2E7-EF71-AA32-325CF0156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3642C-433C-BC24-E1D2-9282CA9C8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A79B42-6329-DAA5-038D-00EA5ABD54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C0BAAA-FB9B-EA41-C77F-96CB3938F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57970A-50F8-F43F-14E5-F797AE7B2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D720E8-E5BB-9BEC-B992-AD2540A84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01B8B2-65E9-1318-0344-5E5C79A3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35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B86C8-7828-20D7-4114-A36B3CD45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576DB-C23E-AB1B-069C-CE1706DDB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2112B-AD0E-CA99-B949-30BAFBDAD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66F601-D220-4878-BB78-C5C07B2B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949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E4CB6D-2179-CF19-DBBA-3FDA94E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4B4092-8E77-C20B-51B2-D69D5E5CD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12E103-7F29-F674-7B45-E2B1A5DB2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44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2B521-B92F-2CB6-CCC5-8E58E16FA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A113B-73DD-3BB4-ABA4-707C0929C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20BE5-251A-D254-D283-4D33799D4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D0BA9-27C0-FA11-86CF-E0B663355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89BEF1-384F-59E6-2A8A-13A69E912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1C231-2C69-CCAE-8D6F-3038AB254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9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831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21ADF-70B6-3CE8-CB63-F9BD4159D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D18809-B616-3C6E-C62B-8189BEE6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C5E48-5D02-E53B-5EDA-0BB6E4E204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78EFD7-AF22-EF47-FFFD-FA418D9BF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D36CBF-38F9-7D09-787B-C2A5FAC41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95B263-6444-2324-0217-073DF2A5E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3238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1FE8B-BF30-D9E0-DE59-3F8FEE7A0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9E39A0-4228-DBAB-384C-773EA235F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C096E-58A8-D89D-7DD6-02D2D56C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85971-343C-59B1-8F96-AA0C3081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C1C85-FB81-2561-C10B-6A1A3ACFC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3384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109A93-1CD4-4F8D-6312-60D7970E9A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71D51-6C46-C825-4EE2-D7D7898FFD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C844F-B2FD-DBF7-CC41-D356F164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EBF5-157A-695B-1E64-5B4EF623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01B02-3845-9735-BC70-06EAB0388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13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783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34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4755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635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7958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24857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81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D715D36-FA13-B10D-3CE5-4B7C04726174}"/>
              </a:ext>
            </a:extLst>
          </p:cNvPr>
          <p:cNvSpPr txBox="1"/>
          <p:nvPr userDrawn="1"/>
        </p:nvSpPr>
        <p:spPr>
          <a:xfrm>
            <a:off x="0" y="-804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F851BB-6D66-20DE-B1F5-89ECE066D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98868-D4B7-7BF6-DB68-83FAA81C5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B33CB-8D97-5B10-13F8-35751FB71B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6CC4F6-CBD8-4ECE-B874-60AFC616E164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3E7D4-BB49-CB19-5F35-7623ACA69D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6D881-C527-FB52-0F36-782447E24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A34670-FED5-4B8E-B69D-1173D3ABB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8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12" Type="http://schemas.openxmlformats.org/officeDocument/2006/relationships/slide" Target="slide9.xml"/><Relationship Id="rId2" Type="http://schemas.openxmlformats.org/officeDocument/2006/relationships/slide" Target="slide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4.xml"/><Relationship Id="rId11" Type="http://schemas.openxmlformats.org/officeDocument/2006/relationships/image" Target="../media/image8.jpeg"/><Relationship Id="rId5" Type="http://schemas.openxmlformats.org/officeDocument/2006/relationships/image" Target="../media/image5.jpeg"/><Relationship Id="rId10" Type="http://schemas.openxmlformats.org/officeDocument/2006/relationships/slide" Target="slide7.xml"/><Relationship Id="rId4" Type="http://schemas.openxmlformats.org/officeDocument/2006/relationships/slide" Target="slide3.xml"/><Relationship Id="rId9" Type="http://schemas.openxmlformats.org/officeDocument/2006/relationships/image" Target="../media/image7.jpeg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8.png"/><Relationship Id="rId5" Type="http://schemas.openxmlformats.org/officeDocument/2006/relationships/slide" Target="slide39.xml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microsoft.com/office/2007/relationships/hdphoto" Target="../media/hdphoto3.wdp"/><Relationship Id="rId3" Type="http://schemas.microsoft.com/office/2007/relationships/media" Target="../media/media5.mp3"/><Relationship Id="rId7" Type="http://schemas.microsoft.com/office/2007/relationships/media" Target="../media/media7.mp3"/><Relationship Id="rId12" Type="http://schemas.openxmlformats.org/officeDocument/2006/relationships/image" Target="../media/image42.png"/><Relationship Id="rId2" Type="http://schemas.openxmlformats.org/officeDocument/2006/relationships/audio" Target="../media/media4.mp3"/><Relationship Id="rId16" Type="http://schemas.openxmlformats.org/officeDocument/2006/relationships/image" Target="../media/image44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41.png"/><Relationship Id="rId5" Type="http://schemas.microsoft.com/office/2007/relationships/media" Target="../media/media6.mp3"/><Relationship Id="rId15" Type="http://schemas.microsoft.com/office/2007/relationships/hdphoto" Target="../media/hdphoto4.wdp"/><Relationship Id="rId10" Type="http://schemas.openxmlformats.org/officeDocument/2006/relationships/notesSlide" Target="../notesSlides/notesSlide23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01+ Mẫu PowerPoint 8/3 - Background, hình nền mới nhất 2024">
            <a:extLst>
              <a:ext uri="{FF2B5EF4-FFF2-40B4-BE49-F238E27FC236}">
                <a16:creationId xmlns:a16="http://schemas.microsoft.com/office/drawing/2014/main" id="{342A1023-005E-0ADB-9104-64016830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4753" cy="683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28800" y="304800"/>
            <a:ext cx="9166413" cy="41549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38" normalizeH="0" baseline="0" noProof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 QUÝ THẦY CÔ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 DỰ GIỜ THĂM LỚP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Tiếng Việt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52 : ut ưt (Tiết 1+2)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(Bộ sách kết nối tri thức)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6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28600"/>
            <a:ext cx="985838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68F63A-0B78-7FAC-3469-2760FB9346F4}"/>
              </a:ext>
            </a:extLst>
          </p:cNvPr>
          <p:cNvSpPr txBox="1"/>
          <p:nvPr/>
        </p:nvSpPr>
        <p:spPr>
          <a:xfrm>
            <a:off x="2057400" y="5105400"/>
            <a:ext cx="66206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Giáo viên: Đào Thị Kim Liên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 : 1A3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Trường: Tiểu học Hưng Đạo</a:t>
            </a:r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810000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84810" y="4797676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480976" y="1557788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3076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1015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34366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08245" y="3520733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9534" y="3520733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3413" y="352019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/>
      <p:bldP spid="12" grpId="0"/>
      <p:bldP spid="14" grpId="0" animBg="1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28575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250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09851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301810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944332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32485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7150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62149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2848483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574637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748355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887841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9932386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0454569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005308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4333640" y="51816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196" y="914400"/>
            <a:ext cx="3352800" cy="3367768"/>
          </a:xfrm>
          <a:prstGeom prst="rect">
            <a:avLst/>
          </a:prstGeom>
        </p:spPr>
      </p:pic>
      <p:pic>
        <p:nvPicPr>
          <p:cNvPr id="1026" name="Picture 2" descr="Lụt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514" y="1018223"/>
            <a:ext cx="5272300" cy="3762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m ra nguyên nhân sụt lún đất ở Cẩm Phả - Báo Quảng Ninh điện tử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982" y="581472"/>
            <a:ext cx="6297521" cy="418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ách làm mứt dừa nhiều màu mà không sử dụng phẩm màu gây hạ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130" y="461673"/>
            <a:ext cx="4273222" cy="42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iải pháp cho tường xây bằng gạch nung bị nứt » Thông tin Dự án - Cập nhật  tin tức Bất Động Sản mới nhấ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198" y="461673"/>
            <a:ext cx="7806844" cy="43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ùng bát sứt mẻ có tốt không? Ảnh hưởng thế nào đến phong thủy?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205" y="548098"/>
            <a:ext cx="5762625" cy="432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5754994" y="2408238"/>
            <a:ext cx="651320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3863312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60125" y="1857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3864620" y="3312168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733800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508610" y="377328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04776" y="533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-202215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066016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753346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544530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087827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8468346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9932386" y="53578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>
            <a:off x="4148803" y="5357884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130078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65820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3810000" y="457200"/>
            <a:ext cx="3854450" cy="382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4395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419600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pic>
        <p:nvPicPr>
          <p:cNvPr id="2050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250" y="138112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281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33340" y="5443359"/>
            <a:ext cx="1930426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pic>
        <p:nvPicPr>
          <p:cNvPr id="4098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1001"/>
            <a:ext cx="6676908" cy="445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34290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4719097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315200" y="4719097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pic>
        <p:nvPicPr>
          <p:cNvPr id="9" name="Picture 2" descr="Nghệ An: Ruộng đồng nứt nẻ, hàng nghìn ha lúa nguy cơ bị xóa sổ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007" y="1976581"/>
            <a:ext cx="3314786" cy="220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ỏ túi cách làm mứt dừa ngũ sắc thơm ngon cho Tết rực rỡ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625" y="1976582"/>
            <a:ext cx="3973150" cy="223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5"/>
          <a:stretch/>
        </p:blipFill>
        <p:spPr>
          <a:xfrm>
            <a:off x="914401" y="2067744"/>
            <a:ext cx="2162991" cy="214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429000" y="5668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-304800" y="56681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315200" y="5668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63312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060125" y="1476596"/>
            <a:ext cx="2123468" cy="1270916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864620" y="2931168"/>
            <a:ext cx="4295089" cy="1302245"/>
          </a:xfrm>
          <a:prstGeom prst="rect">
            <a:avLst/>
          </a:prstGeom>
          <a:solidFill>
            <a:srgbClr val="FFE38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3733800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508610" y="3392288"/>
            <a:ext cx="2018038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/>
                <a:ea typeface="Arial-Rounded"/>
                <a:cs typeface="Arial-Rounded"/>
              </a:rPr>
              <a:t>́</a:t>
            </a:r>
            <a:endParaRPr lang="en-US" sz="8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404776" y="152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-285750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112236" y="4800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2769586" y="4800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5461545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7104067" y="4800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8484586" y="4800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932386" y="4806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4165043" y="4806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</p:spTree>
    <p:extLst>
      <p:ext uri="{BB962C8B-B14F-4D97-AF65-F5344CB8AC3E}">
        <p14:creationId xmlns:p14="http://schemas.microsoft.com/office/powerpoint/2010/main" val="861264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3" t="5916" r="34545" b="67588"/>
          <a:stretch/>
        </p:blipFill>
        <p:spPr>
          <a:xfrm>
            <a:off x="7347964" y="1861466"/>
            <a:ext cx="1592836" cy="1490286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4" t="5226" r="63830" b="68238"/>
          <a:stretch/>
        </p:blipFill>
        <p:spPr>
          <a:xfrm>
            <a:off x="5764752" y="1861467"/>
            <a:ext cx="1581176" cy="1490286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34172" r="33582" b="41597"/>
          <a:stretch/>
        </p:blipFill>
        <p:spPr>
          <a:xfrm>
            <a:off x="4164961" y="1861469"/>
            <a:ext cx="1617240" cy="1490287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7" t="60304" r="36172" b="12727"/>
          <a:stretch/>
        </p:blipFill>
        <p:spPr>
          <a:xfrm>
            <a:off x="4164961" y="3233060"/>
            <a:ext cx="1622538" cy="1672579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9" t="33810" r="3877" b="40529"/>
          <a:stretch/>
        </p:blipFill>
        <p:spPr>
          <a:xfrm>
            <a:off x="5780692" y="3233060"/>
            <a:ext cx="1547209" cy="1672579"/>
          </a:xfrm>
          <a:prstGeom prst="rect">
            <a:avLst/>
          </a:prstGeom>
        </p:spPr>
      </p:pic>
      <p:pic>
        <p:nvPicPr>
          <p:cNvPr id="3074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711856" y="278016"/>
            <a:ext cx="3021944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Khởi động</a:t>
            </a:r>
          </a:p>
        </p:txBody>
      </p:sp>
      <p:pic>
        <p:nvPicPr>
          <p:cNvPr id="17" name="Picture 16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" t="29960" r="65433" b="40605"/>
          <a:stretch/>
        </p:blipFill>
        <p:spPr>
          <a:xfrm>
            <a:off x="7320184" y="3204993"/>
            <a:ext cx="1620617" cy="170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6" y="76203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13204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</a:rPr>
              <a:t>Ďt 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8211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</a:rPr>
              <a:t>Ďt 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U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2486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137941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600">
                <a:solidFill>
                  <a:srgbClr val="FF0000"/>
                </a:solidFill>
                <a:latin typeface="HP001 4 hàng"/>
              </a:rPr>
              <a:t>Ŕt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9500" y="3009903"/>
            <a:ext cx="5417550" cy="227734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0">
                <a:solidFill>
                  <a:srgbClr val="FF0000"/>
                </a:solidFill>
                <a:latin typeface="HP001 4 hàng"/>
              </a:rPr>
              <a:t>Ŕt</a:t>
            </a:r>
            <a:endParaRPr lang="en-US" sz="14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Ư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05" y="-54848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207138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500" y="-231457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72270" y="2548547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4300">
                <a:solidFill>
                  <a:srgbClr val="FF0000"/>
                </a:solidFill>
                <a:latin typeface="HP001 4 hàng" pitchFamily="34" charset="0"/>
              </a:rPr>
              <a:t>λ</a:t>
            </a: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Ǽt </a:t>
            </a: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67251" y="-17423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4828" y="-1001695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086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669E-7 7.03704E-6 L 0.05325 -0.17916 L 0.07987 -0.28333 L 0.08692 -0.33194 L 0.09005 -0.37221 L 0.08849 -0.40416 L 0.083 -0.41944 L 0.07596 -0.42638 L 0.06812 -0.42638 L 0.06029 -0.42083 L 0.05246 -0.40694 L 0.04385 -0.38194 L 0.03758 -0.3486 L 0.03289 -0.30138 L 0.03289 -0.02083 L 0.03524 0.01667 L 0.04072 0.0514 L 0.0462 0.07362 L 0.0556 0.08751 L 0.06264 0.09167 L 0.07361 0.09445 L 0.08535 0.09029 L 0.09867 0.07362 L 0.11198 0.03195 L 0.11824 -0.00694 L 0.11824 -0.04467 L 0.11746 -0.07221 L 0.11354 -0.08749 L 0.10728 -0.09721 L 0.10023 -0.09999 L 0.09397 -0.0986 C 0.09227 -0.08796 0.0924 -0.09235 0.0924 -0.0861 L 0.09475 -0.07221 L 0.10023 -0.06388 L 0.11746 -0.05833 L 0.13234 -0.06666 L 0.14643 -0.08749 L 0.15426 -0.11249 L 0.15426 0.03473 L 0.15583 0.06529 L 0.15818 0.08056 L 0.16601 0.09306 L 0.17619 0.09584 L 0.18402 0.09306 L 0.19342 0.08751 L 0.20282 0.07223 L 0.21221 0.05001 L 0.23101 -0.02916 L 0.23492 -0.05833 L 0.23571 -0.11249 L 0.23571 0.05973 L 0.23727 0.07779 L 0.24354 0.09167 L 0.2545 0.09584 L 0.26468 0.09029 L 0.27799 0.06667 L 0.28817 0.03056 L 0.30383 -0.04583 L 0.3101 -0.11944 L 0.3101 -0.21805 L 0.30932 0.00695 L 0.3101 0.06667 L 0.31636 0.0889 L 0.32498 0.09584 L 0.33437 0.09167 L 0.34521 0.07779 L 0.3563 0.05556 L 0.36805 0.01529 L 0.37353 -0.00856 " pathEditMode="relative" ptsTypes="AAAAAAAAAAAAAAAAAAAAAAAAAAAAAAfAAAAAAAAAAAAAAAAAAAAAAAAAAAAAAAAAAAAAA">
                                      <p:cBhvr>
                                        <p:cTn id="11" dur="18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8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7603E-6 1.77192E-6 L 0.05718 0.00023 " pathEditMode="relative" ptsTypes="A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1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102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77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-1.11111E-6 L -0.02427 0.04584 " pathEditMode="relative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477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2435292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72415" y="3066998"/>
            <a:ext cx="5417550" cy="2323515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300">
                <a:solidFill>
                  <a:srgbClr val="FF0000"/>
                </a:solidFill>
                <a:latin typeface="HP001 4 hàng" pitchFamily="34" charset="0"/>
              </a:rPr>
              <a:t> jứt </a:t>
            </a:r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33411" y="-125369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5718" y="-1822361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9897" y="-139061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01" y="-91185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3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095E-6 1.48148E-6 L 0.00704 -0.01667 L 0.01879 -0.03334 L 0.0274 -0.04167 L 0.04306 -0.04306 L 0.05089 -0.0375 L 0.05794 -0.02222 L 0.06029 -0.00556 L 0.06107 0.01805 L 0.06107 0.1625 L 0.06264 0.09028 L 0.07125 0.04166 L 0.08691 -0.00695 L 0.09866 -0.03056 L 0.11354 -0.04445 L 0.12529 -0.04167 L 0.13782 -0.03195 L 0.14408 -0.00972 L 0.14565 0.01528 L 0.14565 0.1625 L 0.14565 0.09305 L 0.16052 0.03194 L 0.17149 -0.00417 L 0.18558 -0.03195 L 0.20046 -0.04722 L 0.21456 -0.04584 L 0.22474 -0.03611 L 0.231 -0.02084 L 0.23179 -0.00278 L 0.23179 0.11389 L 0.23335 0.13333 L 0.23883 0.14722 L 0.2451 0.15278 L 0.25058 0.15278 L 0.25919 0.15 L 0.27172 0.13472 L 0.28347 0.10416 L 0.29756 0.04444 L 0.31088 -0.05 L 0.31088 0.10972 L 0.31323 0.13611 L 0.32106 0.15139 L 0.33124 0.15694 L 0.3422 0.15416 L 0.35316 0.14444 L 0.36726 0.1125 L 0.38135 0.0625 L 0.39154 0.01389 L 0.39154 -0.04861 L 0.39154 0.10555 L 0.39388 0.13472 L 0.40093 0.15278 L 0.4119 0.15694 L 0.42286 0.15 L 0.43304 0.12916 L 0.44635 0.08333 L 0.46201 0.00278 L 0.46749 -0.04722 L 0.46906 -0.15695 L 0.46906 0.10833 L 0.47063 0.14028 L 0.47689 0.15278 L 0.48707 0.15555 L 0.49412 0.14861 L 0.50508 0.13472 L 0.51526 0.1125 L 0.52388 0.08333 L 0.53092 0.05416 " pathEditMode="relative" ptsTypes="AAAAAAAAAAAAAAAAAAAAAAAAAAAAAAAAAAAAAAAAAAAAAAAAAAAAAAAAAAAAAAAAAAAA">
                                      <p:cBhvr>
                                        <p:cTn id="11" dur="2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1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627E-6 5.92593E-6 L 0.00365 -0.00555 L 0.01161 -0.00925 L 0.01696 -0.00648 L 0.02114 -0.00092 L 0.02218 0.01227 L 0.0201 0.02153 L 0.01527 0.03288 L 0.009 0.04144 L 0.00313 0.04514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1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51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1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5.18519E-6 L 0.05795 0.00024 " pathEditMode="relative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1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6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093E-7 -1.62812E-6 L -0.02662 0.04556 " pathEditMode="relative" ptsTypes="AA"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26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9376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57229" y="203423"/>
            <a:ext cx="2955492" cy="94118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 vở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38800" y="2820650"/>
            <a:ext cx="65381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/>
              </a:rPr>
              <a:t>Ŕt</a:t>
            </a:r>
            <a:r>
              <a:rPr lang="en-US" sz="18000">
                <a:solidFill>
                  <a:srgbClr val="FF0000"/>
                </a:solidFill>
                <a:latin typeface="HP001 4 hàng" pitchFamily="34" charset="0"/>
              </a:rPr>
              <a:t> 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Ŕt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4470" y="2826277"/>
            <a:ext cx="662433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0">
                <a:solidFill>
                  <a:srgbClr val="FF0000"/>
                </a:solidFill>
                <a:latin typeface="HP001 4 hàng"/>
              </a:rPr>
              <a:t>Ďt</a:t>
            </a:r>
            <a:r>
              <a:rPr lang="el-GR" sz="18000">
                <a:solidFill>
                  <a:srgbClr val="FF0000"/>
                </a:solidFill>
                <a:latin typeface="HP001 4 hàng"/>
              </a:rPr>
              <a:t> </a:t>
            </a:r>
            <a:r>
              <a:rPr lang="en-US" sz="9000">
                <a:solidFill>
                  <a:srgbClr val="FF0000"/>
                </a:solidFill>
                <a:latin typeface="HP001 4 hàng"/>
              </a:rPr>
              <a:t>Ďt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0065" y="3126898"/>
            <a:ext cx="10987314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 λ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Ǽt </a:t>
            </a:r>
            <a:r>
              <a:rPr lang="el-GR" sz="18000">
                <a:solidFill>
                  <a:srgbClr val="FF0000"/>
                </a:solidFill>
                <a:latin typeface="HP001 4H"/>
                <a:ea typeface="HP001 4H"/>
              </a:rPr>
              <a:t>ε</a:t>
            </a:r>
            <a:r>
              <a:rPr lang="en-US" sz="18000">
                <a:solidFill>
                  <a:srgbClr val="FF0000"/>
                </a:solidFill>
                <a:latin typeface="HP001 4H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669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-87444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 λ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Ǽt </a:t>
            </a:r>
            <a:r>
              <a:rPr lang="el-GR" sz="9000">
                <a:solidFill>
                  <a:srgbClr val="FF0000"/>
                </a:solidFill>
                <a:latin typeface="HP001 4 hàng"/>
                <a:ea typeface="HP001 4H"/>
              </a:rPr>
              <a:t>ε</a:t>
            </a:r>
            <a:r>
              <a:rPr lang="en-US" sz="9000">
                <a:solidFill>
                  <a:srgbClr val="FF0000"/>
                </a:solidFill>
                <a:latin typeface="HP001 4 hàng"/>
                <a:ea typeface="HP001 4H"/>
              </a:rPr>
              <a:t>ì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016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47102" y="3126898"/>
            <a:ext cx="11338719" cy="2892902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t-LT" sz="18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18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0000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250690" y="2514601"/>
            <a:ext cx="6193859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mít</a:t>
            </a: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30477" y="1242446"/>
          <a:ext cx="118872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0" marR="88750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63245" y="3978494"/>
            <a:ext cx="11338719" cy="150790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lt-LT" sz="9000">
                <a:solidFill>
                  <a:srgbClr val="FF0000"/>
                </a:solidFill>
                <a:latin typeface="HP001 4 hàng" pitchFamily="34" charset="0"/>
              </a:rPr>
              <a:t> jứt dừa </a:t>
            </a:r>
            <a:endParaRPr lang="en-US" sz="90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7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25615" r="31105" b="37192"/>
          <a:stretch/>
        </p:blipFill>
        <p:spPr bwMode="auto">
          <a:xfrm>
            <a:off x="1219200" y="762000"/>
            <a:ext cx="918850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" t="8315" r="5828" b="63716"/>
          <a:stretch/>
        </p:blipFill>
        <p:spPr>
          <a:xfrm>
            <a:off x="1631772" y="381000"/>
            <a:ext cx="7227506" cy="323348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62732" y="428600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509604" y="5959661"/>
            <a:ext cx="7005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7887000" y="4811034"/>
            <a:ext cx="96948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111316" y="379615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6877794" y="386207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6621973" y="4210100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297299" y="5405066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8041759" y="4623871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7405722" y="5174866"/>
            <a:ext cx="391026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211413" y="5961694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972800" y="6010409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4312365" y="6487205"/>
            <a:ext cx="430129" cy="2843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575717" y="5930420"/>
            <a:ext cx="896171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340499" y="6561021"/>
            <a:ext cx="740637" cy="60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411980" y="884179"/>
            <a:ext cx="329184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sút xa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05200" y="2854344"/>
            <a:ext cx="5105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phút chót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10000" y="4876800"/>
            <a:ext cx="44958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bứt phá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65794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5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cxnSp>
        <p:nvCxnSpPr>
          <p:cNvPr id="47" name="Straight Connector 46"/>
          <p:cNvCxnSpPr/>
          <p:nvPr/>
        </p:nvCxnSpPr>
        <p:spPr>
          <a:xfrm flipV="1">
            <a:off x="5562600" y="988102"/>
            <a:ext cx="2362200" cy="12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5867401" y="1696233"/>
            <a:ext cx="587763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04801" y="2392180"/>
            <a:ext cx="11565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19600" y="2392180"/>
            <a:ext cx="3276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200400" y="3159732"/>
            <a:ext cx="85259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…</a:t>
            </a:r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Trận đấu thật gay cấn</a:t>
            </a:r>
            <a:r>
              <a:rPr lang="en-US" sz="44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Lúc đầu, đội nào bị dẫn một bàn?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đã san bằng tỉ số cho đội nhà?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Cuối cùng, đội nào chiến thắng?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>
            <a:off x="325754" y="3917430"/>
            <a:ext cx="11058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497396" y="5473186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Khán giả làm gì để thể hiện vui mừng?</a:t>
            </a:r>
            <a:endParaRPr lang="en-US" sz="4400" b="1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4552539" y="3917430"/>
            <a:ext cx="17626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726762" y="3917430"/>
            <a:ext cx="28744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8" grpId="0" animBg="1"/>
      <p:bldP spid="19" grpId="0" animBg="1"/>
      <p:bldP spid="22" grpId="0" animBg="1"/>
      <p:bldP spid="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fontAlgn="auto">
              <a:spcAft>
                <a:spcPts val="0"/>
              </a:spcAft>
            </a:pPr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Trận đấu thật gay cấn. Lúc đầu, đội bạn chơi rất hay, đội nhà bị dẫn một bàn. Bất ngờ, cầu thủ số 7 sút xa, tỉ số là một đều. Phút chót, số 7 lại bứt phá ghi bàn. Khán giả hò reo, nhảy múa.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429000" y="3763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 dừa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-304800" y="376310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 chì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315200" y="376310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 nẻ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-215408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bụt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52501" y="2895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hụt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09851" y="2895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lụt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301810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dứt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944332" y="2895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mứt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8324851" y="2895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nứt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932386" y="290111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sứt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005308" y="2901119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sụt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76" y="1"/>
            <a:ext cx="2756411" cy="3169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039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233492" y="914401"/>
            <a:ext cx="57250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bóng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" t="59684" r="4405" b="4994"/>
          <a:stretch/>
        </p:blipFill>
        <p:spPr>
          <a:xfrm>
            <a:off x="1768039" y="2057400"/>
            <a:ext cx="8119669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1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2" b="10916"/>
          <a:stretch/>
        </p:blipFill>
        <p:spPr bwMode="auto">
          <a:xfrm>
            <a:off x="0" y="609600"/>
            <a:ext cx="121920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1"/>
            <a:ext cx="12192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SÚT BÓNG VÀO KHUNG THÀNH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5640204"/>
            <a:ext cx="2097755" cy="114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830385" y="12192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623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08196" y="990601"/>
            <a:ext cx="4383004" cy="3240773"/>
            <a:chOff x="-219631" y="1213305"/>
            <a:chExt cx="4111605" cy="324077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741" b="67315" l="9500" r="92600">
                          <a14:backgroundMark x1="45100" y1="58333" x2="58000" y2="61667"/>
                          <a14:backgroundMark x1="44900" y1="58333" x2="49600" y2="65000"/>
                          <a14:backgroundMark x1="46100" y1="62500" x2="47700" y2="64537"/>
                          <a14:backgroundMark x1="44400" y1="58148" x2="45300" y2="62130"/>
                          <a14:backgroundMark x1="49200" y1="55000" x2="51800" y2="55463"/>
                          <a14:backgroundMark x1="53500" y1="56389" x2="55600" y2="59907"/>
                          <a14:backgroundMark x1="44900" y1="62315" x2="55600" y2="62963"/>
                          <a14:backgroundMark x1="46300" y1="61667" x2="51300" y2="63241"/>
                          <a14:backgroundMark x1="51300" y1="63241" x2="51300" y2="63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25745" r="7278" b="32489"/>
            <a:stretch/>
          </p:blipFill>
          <p:spPr bwMode="auto">
            <a:xfrm rot="21135014">
              <a:off x="-219631" y="1782227"/>
              <a:ext cx="4111605" cy="2671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Oval 3"/>
            <p:cNvSpPr/>
            <p:nvPr/>
          </p:nvSpPr>
          <p:spPr>
            <a:xfrm rot="20783150">
              <a:off x="1106738" y="1213305"/>
              <a:ext cx="1343785" cy="82904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ut</a:t>
              </a: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85326" y="914400"/>
            <a:ext cx="4317311" cy="3365854"/>
            <a:chOff x="5108509" y="1126494"/>
            <a:chExt cx="4317311" cy="336585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5741" b="67315" l="9500" r="92600">
                          <a14:backgroundMark x1="45100" y1="58333" x2="58000" y2="61667"/>
                          <a14:backgroundMark x1="44900" y1="58333" x2="49600" y2="65000"/>
                          <a14:backgroundMark x1="46100" y1="62500" x2="47700" y2="64537"/>
                          <a14:backgroundMark x1="44400" y1="58148" x2="45300" y2="62130"/>
                          <a14:backgroundMark x1="49200" y1="55000" x2="51800" y2="55463"/>
                          <a14:backgroundMark x1="53500" y1="56389" x2="55600" y2="59907"/>
                          <a14:backgroundMark x1="44900" y1="62315" x2="55600" y2="62963"/>
                          <a14:backgroundMark x1="46300" y1="61667" x2="51300" y2="63241"/>
                          <a14:backgroundMark x1="51300" y1="63241" x2="51300" y2="632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1" t="25745" r="7278" b="32489"/>
            <a:stretch/>
          </p:blipFill>
          <p:spPr bwMode="auto">
            <a:xfrm rot="407314" flipH="1">
              <a:off x="5108509" y="1605139"/>
              <a:ext cx="4317311" cy="2887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838533">
              <a:off x="6670008" y="1126494"/>
              <a:ext cx="1366695" cy="781943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ưt</a:t>
              </a:r>
              <a:endPara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76400" y="5694150"/>
            <a:ext cx="1143000" cy="1129214"/>
            <a:chOff x="1066800" y="5029200"/>
            <a:chExt cx="1371600" cy="135781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131853" y="5408685"/>
              <a:ext cx="1241492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bụt</a:t>
              </a:r>
              <a:endParaRPr lang="en-US" sz="2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71800" y="5694150"/>
            <a:ext cx="1143000" cy="1129214"/>
            <a:chOff x="1066800" y="5029200"/>
            <a:chExt cx="1371600" cy="1357814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1196908" y="5408685"/>
              <a:ext cx="1241492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mứt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267200" y="5728786"/>
            <a:ext cx="1143000" cy="1129214"/>
            <a:chOff x="1066800" y="5029200"/>
            <a:chExt cx="1371600" cy="1357814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Oval 12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sứt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577343" y="5694150"/>
            <a:ext cx="1143000" cy="1129214"/>
            <a:chOff x="1066800" y="5029200"/>
            <a:chExt cx="1371600" cy="1357814"/>
          </a:xfrm>
        </p:grpSpPr>
        <p:pic>
          <p:nvPicPr>
            <p:cNvPr id="15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Oval 15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lụt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858000" y="5727187"/>
            <a:ext cx="1143000" cy="1129214"/>
            <a:chOff x="1066800" y="5029200"/>
            <a:chExt cx="1371600" cy="1357814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Oval 18"/>
            <p:cNvSpPr/>
            <p:nvPr/>
          </p:nvSpPr>
          <p:spPr>
            <a:xfrm>
              <a:off x="1196908" y="5408684"/>
              <a:ext cx="1111384" cy="598845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dứt</a:t>
              </a:r>
              <a:endParaRPr lang="en-US" sz="2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119813" y="5728786"/>
            <a:ext cx="1143000" cy="1129214"/>
            <a:chOff x="1066800" y="5029200"/>
            <a:chExt cx="1371600" cy="1357814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196908" y="5218942"/>
              <a:ext cx="1111384" cy="978329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nứt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nẻ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50611" y="5694150"/>
            <a:ext cx="1241189" cy="1129214"/>
            <a:chOff x="1066800" y="5029200"/>
            <a:chExt cx="1489427" cy="135781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00" b="99125" l="0" r="98043">
                          <a14:foregroundMark x1="27717" y1="30625" x2="19674" y2="49750"/>
                          <a14:foregroundMark x1="46848" y1="44500" x2="44783" y2="69500"/>
                          <a14:foregroundMark x1="45000" y1="64375" x2="47283" y2="89375"/>
                          <a14:foregroundMark x1="59891" y1="3250" x2="64783" y2="49750"/>
                          <a14:foregroundMark x1="86739" y1="46750" x2="81848" y2="73000"/>
                          <a14:foregroundMark x1="80652" y1="75500" x2="67391" y2="88750"/>
                          <a14:foregroundMark x1="67391" y1="88750" x2="67391" y2="88750"/>
                          <a14:foregroundMark x1="67609" y1="25750" x2="71413" y2="74125"/>
                          <a14:foregroundMark x1="42826" y1="2750" x2="17826" y2="22250"/>
                          <a14:foregroundMark x1="9348" y1="45625" x2="13043" y2="69500"/>
                          <a14:foregroundMark x1="16630" y1="76625" x2="28478" y2="88000"/>
                          <a14:foregroundMark x1="28478" y1="88000" x2="28478" y2="88000"/>
                          <a14:foregroundMark x1="75089" y1="28279" x2="75089" y2="5204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3" r="8037"/>
            <a:stretch/>
          </p:blipFill>
          <p:spPr bwMode="auto">
            <a:xfrm>
              <a:off x="1066800" y="5029200"/>
              <a:ext cx="1371600" cy="13578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Oval 24"/>
            <p:cNvSpPr/>
            <p:nvPr/>
          </p:nvSpPr>
          <p:spPr>
            <a:xfrm>
              <a:off x="1131853" y="5237523"/>
              <a:ext cx="1424374" cy="770006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bút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chì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6" name="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838200" y="76200"/>
            <a:ext cx="609600" cy="609600"/>
          </a:xfrm>
          <a:prstGeom prst="rect">
            <a:avLst/>
          </a:prstGeom>
        </p:spPr>
      </p:pic>
      <p:pic>
        <p:nvPicPr>
          <p:cNvPr id="28" name="Âm thanh phép thuậ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143000" y="3505200"/>
            <a:ext cx="609600" cy="609600"/>
          </a:xfrm>
          <a:prstGeom prst="rect">
            <a:avLst/>
          </a:prstGeom>
        </p:spPr>
      </p:pic>
      <p:pic>
        <p:nvPicPr>
          <p:cNvPr id="29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90600" y="1295400"/>
            <a:ext cx="609600" cy="609600"/>
          </a:xfrm>
          <a:prstGeom prst="rect">
            <a:avLst/>
          </a:prstGeom>
        </p:spPr>
      </p:pic>
      <p:pic>
        <p:nvPicPr>
          <p:cNvPr id="30" name="Am-thanh-dung-roi-ban-gioi-qua-www_nhacchuongvui_com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914400" y="-609600"/>
            <a:ext cx="609600" cy="609600"/>
          </a:xfrm>
          <a:prstGeom prst="rect">
            <a:avLst/>
          </a:prstGeom>
        </p:spPr>
      </p:pic>
      <p:pic>
        <p:nvPicPr>
          <p:cNvPr id="3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" y="-609600"/>
            <a:ext cx="609600" cy="609600"/>
          </a:xfrm>
          <a:prstGeom prst="rect">
            <a:avLst/>
          </a:prstGeom>
        </p:spPr>
      </p:pic>
      <p:pic>
        <p:nvPicPr>
          <p:cNvPr id="35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72000" y="-599661"/>
            <a:ext cx="609600" cy="609600"/>
          </a:xfrm>
          <a:prstGeom prst="rect">
            <a:avLst/>
          </a:prstGeom>
        </p:spPr>
      </p:pic>
      <p:pic>
        <p:nvPicPr>
          <p:cNvPr id="36" name="V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0668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5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022E-16 C 0.00196 -0.00602 0.00417 -0.01181 0.00626 -0.01736 C 0.00665 -0.02014 0.00691 -0.02338 0.00743 -0.02593 C 0.00899 -0.03125 0.01277 -0.04005 0.01277 -0.03981 C 0.01836 -0.08426 0.03685 -0.12199 0.04883 -0.1544 C 0.05665 -0.17546 0.06433 -0.20116 0.07435 -0.21435 C 0.08126 -0.23264 0.07383 -0.21481 0.08178 -0.22894 C 0.08516 -0.23449 0.08555 -0.23958 0.08946 -0.24306 C 0.09036 -0.24699 0.09115 -0.25162 0.09258 -0.25463 C 0.09349 -0.25648 0.09493 -0.25532 0.09571 -0.25718 C 0.1017 -0.27014 0.10626 -0.29097 0.11381 -0.29722 C 0.11758 -0.30741 0.12188 -0.3162 0.12553 -0.32616 C 0.13126 -0.34144 0.12566 -0.33495 0.13191 -0.33981 C 0.13503 -0.34907 0.13399 -0.35255 0.13829 -0.35995 C 0.1431 -0.37778 0.1487 -0.39282 0.15534 -0.40579 C 0.15912 -0.42037 0.16433 -0.43588 0.16902 -0.44884 C 0.17097 -0.46389 0.17514 -0.47593 0.17982 -0.48565 C 0.18269 -0.49213 0.18386 -0.49977 0.18724 -0.50602 C 0.18842 -0.51551 0.18998 -0.51898 0.19245 -0.52593 C 0.19284 -0.52894 0.1931 -0.53171 0.19362 -0.53449 C 0.19714 -0.54815 0.19688 -0.53773 0.19688 -0.54583 " pathEditMode="relative" rAng="0" ptsTypes="AAAAAAAAAAAAAA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022E-16 C 0.01511 -0.01852 0.03299 -0.03287 0.04896 -0.04977 C 0.05868 -0.05972 0.06476 -0.07546 0.07448 -0.08519 C 0.07778 -0.09491 0.0823 -0.10301 0.08716 -0.11111 C 0.09063 -0.1169 0.09827 -0.12778 0.09827 -0.12731 C 0.10625 -0.15231 0.09532 -0.12361 0.10764 -0.14167 C 0.12118 -0.16134 0.09983 -0.14282 0.11736 -0.15602 C 0.12396 -0.16921 0.13108 -0.17477 0.13959 -0.18426 C 0.14289 -0.18819 0.14549 -0.19306 0.14896 -0.1963 C 0.15348 -0.20023 0.15886 -0.20185 0.16337 -0.20579 C 0.17414 -0.21458 0.17552 -0.22083 0.18559 -0.23171 C 0.19757 -0.24491 0.21094 -0.25509 0.22361 -0.26713 C 0.23837 -0.28148 0.25261 -0.29745 0.2665 -0.31435 C 0.26927 -0.31782 0.27136 -0.32292 0.27448 -0.32616 C 0.27969 -0.33194 0.28577 -0.33588 0.29028 -0.34282 C 0.30504 -0.36528 0.33004 -0.38935 0.35052 -0.39722 C 0.35608 -0.40532 0.35955 -0.40463 0.36476 -0.41134 C 0.37223 -0.42106 0.379 -0.43102 0.38698 -0.43981 C 0.39271 -0.44606 0.39914 -0.45139 0.40434 -0.4588 C 0.40695 -0.46227 0.4125 -0.46806 0.4125 -0.46782 " pathEditMode="relative" rAng="0" ptsTypes="fffffffffffffffffff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25" y="-2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5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C 0.00066 -0.00926 0.00079 -0.01805 0.00248 -0.02639 C 0.00951 -0.06504 0.02982 -0.1162 0.04493 -0.1375 C 0.05209 -0.16088 0.06159 -0.17662 0.07097 -0.19328 C 0.08321 -0.21435 0.09297 -0.24051 0.10495 -0.26203 C 0.11172 -0.28611 0.12279 -0.30069 0.13099 -0.32129 C 0.13659 -0.33472 0.14167 -0.34653 0.14753 -0.36041 C 0.14896 -0.36365 0.15118 -0.36412 0.153 -0.3669 C 0.16368 -0.3824 0.17305 -0.39583 0.18438 -0.40926 C 0.19792 -0.42477 0.20847 -0.45139 0.22136 -0.46852 C 0.22435 -0.47268 0.23334 -0.4787 0.23633 -0.48102 C 0.24545 -0.49768 0.25586 -0.50903 0.26511 -0.52384 C 0.27279 -0.53634 0.2793 -0.55231 0.28816 -0.55972 C 0.29102 -0.56597 0.29219 -0.56736 0.29376 -0.57639 C 0.2948 -0.58287 0.29688 -0.59537 0.29688 -0.59514 " pathEditMode="relative" rAng="0" ptsTypes="AAAAAAAAAAAAA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44" y="-2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022E-16 C -0.00742 -0.0125 -0.00534 -0.02569 -0.01055 -0.03958 C -0.01367 -0.06782 -0.02045 -0.08588 -0.0293 -0.10463 C -0.03021 -0.10648 -0.03073 -0.11019 -0.0319 -0.11111 C -0.03399 -0.11366 -0.03633 -0.11366 -0.03867 -0.11458 C -0.05821 -0.14606 -0.07969 -0.1662 -0.09948 -0.19606 C -0.10651 -0.20648 -0.103 -0.19907 -0.11016 -0.20579 C -0.11446 -0.20972 -0.11927 -0.2169 -0.12344 -0.22222 C -0.12696 -0.22708 -0.13412 -0.23843 -0.13412 -0.23796 C -0.13763 -0.25046 -0.14115 -0.25394 -0.14466 -0.26435 C -0.15222 -0.2875 -0.14258 -0.2625 -0.14987 -0.28102 C -0.15183 -0.29375 -0.15443 -0.30255 -0.15795 -0.31343 C -0.16172 -0.34028 -0.16849 -0.34838 -0.17657 -0.36551 C -0.18073 -0.375 -0.18425 -0.38542 -0.18841 -0.39491 C -0.19193 -0.41991 -0.20131 -0.43241 -0.21094 -0.44051 C -0.21784 -0.45162 -0.21992 -0.45417 -0.22422 -0.47014 C -0.22696 -0.49167 -0.22552 -0.51389 -0.2293 -0.53472 " pathEditMode="relative" rAng="0" ptsTypes="AAAAAAAAAAAAAAA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C 0.00695 -0.01065 0.01111 -0.02824 0.01823 -0.03842 C 0.02084 -0.04792 0.02448 -0.05486 0.02795 -0.06273 C 0.03125 -0.07014 0.03212 -0.07893 0.03559 -0.08657 C 0.03733 -0.09815 0.04236 -0.11018 0.04532 -0.11967 C 0.04844 -0.12986 0.05105 -0.14005 0.05504 -0.14861 C 0.0566 -0.16296 0.06059 -0.17361 0.06372 -0.18657 C 0.0658 -0.1956 0.0658 -0.20347 0.0691 -0.21088 C 0.07188 -0.22986 0.07657 -0.24884 0.08299 -0.26319 C 0.08716 -0.28889 0.0948 -0.28889 0.10157 -0.30856 C 0.10695 -0.32384 0.11268 -0.33866 0.11789 -0.3537 C 0.12657 -0.37917 0.11632 -0.35532 0.12431 -0.37292 C 0.1257 -0.38495 0.12813 -0.39537 0.13177 -0.40393 C 0.13386 -0.41597 0.13473 -0.42917 0.1375 -0.43958 L 0.13629 -0.42315 " pathEditMode="relative" rAng="0" ptsTypes="fffffffffffff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-2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95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0.00195 -0.06227 -0.00195 -0.12384 -0.00495 -0.18495 C -0.00599 -0.20486 -0.02057 -0.23194 -0.02318 -0.25023 C -0.03125 -0.31065 -0.05456 -0.36481 -0.08138 -0.42176 C -0.08893 -0.45833 -0.09414 -0.49143 -0.09414 -0.5287 " pathEditMode="relative" rAng="0" ptsTypes="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-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1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022E-16 C -0.00938 -0.01968 -0.02201 -0.01898 -0.03333 -0.02685 C -0.04544 -0.03519 -0.05755 -0.04375 -0.06966 -0.05324 C -0.1043 -0.08009 -0.13998 -0.09861 -0.17526 -0.11898 C -0.18711 -0.12616 -0.19831 -0.1375 -0.21029 -0.14282 C -0.21875 -0.15394 -0.22852 -0.15579 -0.23763 -0.16134 C -0.24466 -0.16551 -0.25143 -0.1713 -0.25873 -0.17431 C -0.27539 -0.18912 -0.29219 -0.19606 -0.30912 -0.2088 C -0.32318 -0.21944 -0.30508 -0.20833 -0.32513 -0.21944 C -0.32682 -0.22037 -0.33008 -0.22199 -0.33008 -0.22176 C -0.33672 -0.23056 -0.34414 -0.23356 -0.35117 -0.23796 C -0.35886 -0.24236 -0.36576 -0.24977 -0.37344 -0.25347 C -0.37435 -0.25532 -0.37526 -0.25741 -0.37643 -0.25903 C -0.37735 -0.25995 -0.37852 -0.25972 -0.37943 -0.26134 C -0.38086 -0.26343 -0.38203 -0.26713 -0.38333 -0.26968 C -0.38464 -0.27176 -0.38607 -0.27292 -0.38737 -0.27477 C -0.39505 -0.29444 -0.3819 -0.26134 -0.39362 -0.28519 C -0.39948 -0.29722 -0.40443 -0.31551 -0.41159 -0.32222 C -0.41654 -0.33611 -0.42175 -0.35532 -0.42865 -0.36157 C -0.43242 -0.3713 -0.43177 -0.37778 -0.43477 -0.38542 C -0.43815 -0.39468 -0.44349 -0.40046 -0.44688 -0.40926 C -0.4487 -0.41389 -0.44961 -0.4169 -0.45182 -0.41991 C -0.45495 -0.42315 -0.45873 -0.42523 -0.46198 -0.42778 C -0.46485 -0.43287 -0.46797 -0.43681 -0.4711 -0.44074 C -0.47435 -0.44537 -0.47409 -0.44028 -0.47409 -0.44583 " pathEditMode="relative" rAng="0" ptsTypes="AAAAAAAAAAAAAAAAAAAAAAA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711" y="-2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667" y="1907667"/>
            <a:ext cx="3042666" cy="3042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314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96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362200" y="3124201"/>
            <a:ext cx="7825344" cy="10762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đến thật gần.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19800" y="28956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 kết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66800" y="284724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vẹt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81201" y="5847382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Đây là đâu?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855" y="595116"/>
            <a:ext cx="6204293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1" y="371583"/>
            <a:ext cx="9506602" cy="53119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7"/>
            <a:ext cx="11696009" cy="1958008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2"/>
            <a:ext cx="1127504" cy="9385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300" b="1">
                <a:solidFill>
                  <a:srgbClr val="FFC00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52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175312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ut   ưt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55070" y="4448225"/>
            <a:ext cx="11015107" cy="2410565"/>
            <a:chOff x="639988" y="4448224"/>
            <a:chExt cx="11015107" cy="2410565"/>
          </a:xfrm>
        </p:grpSpPr>
        <p:grpSp>
          <p:nvGrpSpPr>
            <p:cNvPr id="29" name="Group 28"/>
            <p:cNvGrpSpPr/>
            <p:nvPr/>
          </p:nvGrpSpPr>
          <p:grpSpPr>
            <a:xfrm>
              <a:off x="639988" y="4448224"/>
              <a:ext cx="11015107" cy="2409034"/>
              <a:chOff x="426431" y="4501563"/>
              <a:chExt cx="10089216" cy="2409034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426431" y="4959051"/>
                <a:ext cx="1008921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just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	Cầu thủ số 7 thu hút </a:t>
                </a:r>
              </a:p>
              <a:p>
                <a:pPr algn="just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0070C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khán giả bằng một cú sút dứt điểm.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5517612" y="540950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</a:p>
            </p:txBody>
          </p:sp>
          <p:sp>
            <p:nvSpPr>
              <p:cNvPr id="15" name="Title 1"/>
              <p:cNvSpPr txBox="1">
                <a:spLocks/>
              </p:cNvSpPr>
              <p:nvPr/>
            </p:nvSpPr>
            <p:spPr>
              <a:xfrm>
                <a:off x="5019682" y="4501563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ut</a:t>
                </a:r>
              </a:p>
            </p:txBody>
          </p:sp>
        </p:grpSp>
        <p:sp>
          <p:nvSpPr>
            <p:cNvPr id="20" name="Title 1"/>
            <p:cNvSpPr txBox="1">
              <a:spLocks/>
            </p:cNvSpPr>
            <p:nvPr/>
          </p:nvSpPr>
          <p:spPr>
            <a:xfrm>
              <a:off x="7712163" y="5357701"/>
              <a:ext cx="100100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sz="5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ưt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</TotalTime>
  <Words>560</Words>
  <Application>Microsoft Office PowerPoint</Application>
  <PresentationFormat>Màn hình rộng</PresentationFormat>
  <Paragraphs>186</Paragraphs>
  <Slides>40</Slides>
  <Notes>23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16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40</vt:i4>
      </vt:variant>
    </vt:vector>
  </HeadingPairs>
  <TitlesOfParts>
    <vt:vector size="59" baseType="lpstr">
      <vt:lpstr>.VnAvant</vt:lpstr>
      <vt:lpstr>.VnCooper</vt:lpstr>
      <vt:lpstr>Aptos</vt:lpstr>
      <vt:lpstr>Aptos Display</vt:lpstr>
      <vt:lpstr>Arial</vt:lpstr>
      <vt:lpstr>Arial Rounded MT Bold</vt:lpstr>
      <vt:lpstr>Arial-Rounded</vt:lpstr>
      <vt:lpstr>Arrus-Black</vt:lpstr>
      <vt:lpstr>Bandit</vt:lpstr>
      <vt:lpstr>Calibri</vt:lpstr>
      <vt:lpstr>DomCasual</vt:lpstr>
      <vt:lpstr>Garamond</vt:lpstr>
      <vt:lpstr>HP001 4 hàng</vt:lpstr>
      <vt:lpstr>HP001 4H</vt:lpstr>
      <vt:lpstr>Lato</vt:lpstr>
      <vt:lpstr>Times New Roman</vt:lpstr>
      <vt:lpstr>Simple Light</vt:lpstr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Windows 10</cp:lastModifiedBy>
  <cp:revision>127</cp:revision>
  <dcterms:created xsi:type="dcterms:W3CDTF">2002-08-27T21:28:00Z</dcterms:created>
  <dcterms:modified xsi:type="dcterms:W3CDTF">2025-11-28T04:47:30Z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