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2" r:id="rId1"/>
    <p:sldMasterId id="2147483727" r:id="rId2"/>
  </p:sldMasterIdLst>
  <p:notesMasterIdLst>
    <p:notesMasterId r:id="rId46"/>
  </p:notesMasterIdLst>
  <p:sldIdLst>
    <p:sldId id="257" r:id="rId3"/>
    <p:sldId id="258" r:id="rId4"/>
    <p:sldId id="343" r:id="rId5"/>
    <p:sldId id="346" r:id="rId6"/>
    <p:sldId id="348" r:id="rId7"/>
    <p:sldId id="344" r:id="rId8"/>
    <p:sldId id="360" r:id="rId9"/>
    <p:sldId id="347" r:id="rId10"/>
    <p:sldId id="259" r:id="rId11"/>
    <p:sldId id="395" r:id="rId12"/>
    <p:sldId id="390" r:id="rId13"/>
    <p:sldId id="260" r:id="rId14"/>
    <p:sldId id="382" r:id="rId15"/>
    <p:sldId id="336" r:id="rId16"/>
    <p:sldId id="383" r:id="rId17"/>
    <p:sldId id="376" r:id="rId18"/>
    <p:sldId id="262" r:id="rId19"/>
    <p:sldId id="263" r:id="rId20"/>
    <p:sldId id="282" r:id="rId21"/>
    <p:sldId id="283" r:id="rId22"/>
    <p:sldId id="284" r:id="rId23"/>
    <p:sldId id="384" r:id="rId24"/>
    <p:sldId id="264" r:id="rId25"/>
    <p:sldId id="372" r:id="rId26"/>
    <p:sldId id="355" r:id="rId27"/>
    <p:sldId id="267" r:id="rId28"/>
    <p:sldId id="357" r:id="rId29"/>
    <p:sldId id="350" r:id="rId30"/>
    <p:sldId id="385" r:id="rId31"/>
    <p:sldId id="356" r:id="rId32"/>
    <p:sldId id="308" r:id="rId33"/>
    <p:sldId id="342" r:id="rId34"/>
    <p:sldId id="294" r:id="rId35"/>
    <p:sldId id="314" r:id="rId36"/>
    <p:sldId id="391" r:id="rId37"/>
    <p:sldId id="392" r:id="rId38"/>
    <p:sldId id="393" r:id="rId39"/>
    <p:sldId id="394" r:id="rId40"/>
    <p:sldId id="326" r:id="rId41"/>
    <p:sldId id="274" r:id="rId42"/>
    <p:sldId id="275" r:id="rId43"/>
    <p:sldId id="389" r:id="rId44"/>
    <p:sldId id="277" r:id="rId45"/>
  </p:sldIdLst>
  <p:sldSz cx="12192000" cy="6858000"/>
  <p:notesSz cx="6858000" cy="9144000"/>
  <p:embeddedFontLst>
    <p:embeddedFont>
      <p:font typeface=".VnArial" panose="020B0604020202020204"/>
      <p:regular r:id="rId47"/>
      <p:bold r:id="rId48"/>
      <p:italic r:id="rId49"/>
      <p:boldItalic r:id="rId50"/>
    </p:embeddedFont>
    <p:embeddedFont>
      <p:font typeface=".VnCooper" panose="020B0604020202020204"/>
      <p:regular r:id="rId51"/>
    </p:embeddedFont>
    <p:embeddedFont>
      <p:font typeface="Arial Rounded MT Bold" panose="020F0704030504030204" pitchFamily="34" charset="0"/>
      <p:regular r:id="rId52"/>
    </p:embeddedFont>
    <p:embeddedFont>
      <p:font typeface="Arial-Rounded" panose="020B0500000000000000" charset="0"/>
      <p:regular r:id="rId53"/>
    </p:embeddedFont>
    <p:embeddedFont>
      <p:font typeface="HP001 4 hàng" panose="020B0604020202020204" charset="0"/>
      <p:regular r:id="rId54"/>
      <p:bold r:id="rId55"/>
    </p:embeddedFont>
  </p:embeddedFontLst>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99"/>
    <a:srgbClr val="0066FF"/>
    <a:srgbClr val="F4F7FD"/>
    <a:srgbClr val="FF9933"/>
    <a:srgbClr val="009900"/>
    <a:srgbClr val="002060"/>
    <a:srgbClr val="008000"/>
    <a:srgbClr val="FFCCFF"/>
    <a:srgbClr val="9933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79" d="100"/>
          <a:sy n="79" d="100"/>
        </p:scale>
        <p:origin x="965" y="8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02/12/2025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Chim bìm</a:t>
            </a:r>
            <a:r>
              <a:rPr lang="en-US" baseline="0"/>
              <a:t> bịp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00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Đến</a:t>
            </a:r>
            <a:r>
              <a:rPr lang="en-US" baseline="0"/>
              <a:t> đây HS viết thành thạo rồi nên người soạn không tạo video đồ chữ nữa nhé!</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879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30400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90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3225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extLst>
      <p:ext uri="{BB962C8B-B14F-4D97-AF65-F5344CB8AC3E}">
        <p14:creationId xmlns:p14="http://schemas.microsoft.com/office/powerpoint/2010/main" val="279019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063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628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81237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40102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58836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60848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9976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885957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93840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399196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62100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70386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5968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9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0655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58738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58125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6762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31496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63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1139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16612048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19509214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16.xml"/><Relationship Id="rId6" Type="http://schemas.openxmlformats.org/officeDocument/2006/relationships/slide" Target="slide4.xm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5.jpeg"/><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5.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1.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2.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9443" y="1254920"/>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cxnSp>
        <p:nvCxnSpPr>
          <p:cNvPr id="9" name="Straight Connector 8"/>
          <p:cNvCxnSpPr/>
          <p:nvPr/>
        </p:nvCxnSpPr>
        <p:spPr>
          <a:xfrm flipH="1" flipV="1">
            <a:off x="15081" y="6807201"/>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pic>
        <p:nvPicPr>
          <p:cNvPr id="2" name="Picture 6" descr="101+ Mẫu PowerPoint 8/3 - Background, hình nền mới nhất 2024">
            <a:extLst>
              <a:ext uri="{FF2B5EF4-FFF2-40B4-BE49-F238E27FC236}">
                <a16:creationId xmlns:a16="http://schemas.microsoft.com/office/drawing/2014/main" id="{E492F00B-D666-CFC8-A450-4B7F43966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 y="-29701"/>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346CE9-1F18-38B0-7556-67A69583B090}"/>
              </a:ext>
            </a:extLst>
          </p:cNvPr>
          <p:cNvSpPr txBox="1"/>
          <p:nvPr/>
        </p:nvSpPr>
        <p:spPr>
          <a:xfrm>
            <a:off x="1905001" y="443567"/>
            <a:ext cx="8835230" cy="2985433"/>
          </a:xfrm>
          <a:prstGeom prst="rect">
            <a:avLst/>
          </a:prstGeom>
          <a:noFill/>
        </p:spPr>
        <p:txBody>
          <a:bodyPr wrap="square">
            <a:spAutoFit/>
          </a:bodyPr>
          <a:lstStyle/>
          <a:p>
            <a:pPr algn="ctr">
              <a:defRPr/>
            </a:pPr>
            <a:r>
              <a:rPr lang="en-US" sz="4000" b="1" dirty="0">
                <a:solidFill>
                  <a:srgbClr val="FF0000"/>
                </a:solidFill>
                <a:latin typeface="Times New Roman" panose="02020603050405020304" pitchFamily="18" charset="0"/>
                <a:cs typeface="Times New Roman" panose="02020603050405020304" pitchFamily="18" charset="0"/>
              </a:rPr>
              <a:t>CHÀO MỪNG  QUÝ THẦY CÔ </a:t>
            </a:r>
          </a:p>
          <a:p>
            <a:pPr algn="ctr">
              <a:defRPr/>
            </a:pPr>
            <a:r>
              <a:rPr lang="en-US" sz="4000" b="1" dirty="0">
                <a:solidFill>
                  <a:srgbClr val="FF0000"/>
                </a:solidFill>
                <a:latin typeface="Times New Roman" panose="02020603050405020304" pitchFamily="18" charset="0"/>
                <a:cs typeface="Times New Roman" panose="02020603050405020304" pitchFamily="18" charset="0"/>
              </a:rPr>
              <a:t>VỀ DỰ GIỜ THĂM LỚP</a:t>
            </a:r>
          </a:p>
          <a:p>
            <a:pPr algn="ctr"/>
            <a:r>
              <a:rPr lang="en-US" sz="4000" b="1" dirty="0">
                <a:solidFill>
                  <a:schemeClr val="accent1">
                    <a:lumMod val="75000"/>
                  </a:schemeClr>
                </a:solidFill>
                <a:latin typeface="Times New Roman" panose="02020603050405020304" pitchFamily="18" charset="0"/>
                <a:cs typeface="Times New Roman" panose="02020603050405020304" pitchFamily="18" charset="0"/>
              </a:rPr>
              <a:t>Môn: </a:t>
            </a:r>
            <a:r>
              <a:rPr lang="en-US" sz="4000" b="1"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sz="4000" b="1" dirty="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sz="4000" b="1" dirty="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75000"/>
                  </a:schemeClr>
                </a:solidFill>
                <a:latin typeface="Times New Roman" panose="02020603050405020304" pitchFamily="18" charset="0"/>
                <a:cs typeface="Times New Roman" panose="02020603050405020304" pitchFamily="18" charset="0"/>
              </a:rPr>
              <a:t>Lớp</a:t>
            </a:r>
            <a:r>
              <a:rPr lang="en-US" sz="4000" b="1" dirty="0">
                <a:solidFill>
                  <a:schemeClr val="accent1">
                    <a:lumMod val="75000"/>
                  </a:schemeClr>
                </a:solidFill>
                <a:latin typeface="Times New Roman" panose="02020603050405020304" pitchFamily="18" charset="0"/>
                <a:cs typeface="Times New Roman" panose="02020603050405020304" pitchFamily="18" charset="0"/>
              </a:rPr>
              <a:t> 1</a:t>
            </a:r>
            <a:r>
              <a:rPr lang="en-US" sz="4000" b="1" dirty="0">
                <a:solidFill>
                  <a:srgbClr val="0070C0"/>
                </a:solidFill>
                <a:latin typeface="Times New Roman" panose="02020603050405020304" pitchFamily="18" charset="0"/>
                <a:cs typeface="Times New Roman" panose="02020603050405020304" pitchFamily="18" charset="0"/>
              </a:rPr>
              <a:t> </a:t>
            </a:r>
          </a:p>
          <a:p>
            <a:pPr algn="ctr"/>
            <a:r>
              <a:rPr lang="en-US" sz="4000" b="1" dirty="0" err="1">
                <a:solidFill>
                  <a:srgbClr val="0070C0"/>
                </a:solidFill>
                <a:latin typeface="Times New Roman" panose="02020603050405020304" pitchFamily="18" charset="0"/>
                <a:cs typeface="Times New Roman" panose="02020603050405020304" pitchFamily="18" charset="0"/>
              </a:rPr>
              <a:t>Bài</a:t>
            </a:r>
            <a:r>
              <a:rPr lang="en-US" sz="4000" b="1" dirty="0">
                <a:solidFill>
                  <a:srgbClr val="0070C0"/>
                </a:solidFill>
                <a:latin typeface="Times New Roman" panose="02020603050405020304" pitchFamily="18" charset="0"/>
                <a:cs typeface="Times New Roman" panose="02020603050405020304" pitchFamily="18" charset="0"/>
              </a:rPr>
              <a:t> 56: ep  </a:t>
            </a:r>
            <a:r>
              <a:rPr lang="en-US" sz="4000" b="1" dirty="0" err="1">
                <a:solidFill>
                  <a:srgbClr val="0070C0"/>
                </a:solidFill>
                <a:latin typeface="Times New Roman" panose="02020603050405020304" pitchFamily="18" charset="0"/>
                <a:cs typeface="Times New Roman" panose="02020603050405020304" pitchFamily="18" charset="0"/>
              </a:rPr>
              <a:t>êp</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ip</a:t>
            </a:r>
            <a:r>
              <a:rPr lang="en-US" sz="4000" b="1" dirty="0">
                <a:solidFill>
                  <a:srgbClr val="0070C0"/>
                </a:solidFill>
                <a:latin typeface="Times New Roman" panose="02020603050405020304" pitchFamily="18" charset="0"/>
                <a:cs typeface="Times New Roman" panose="02020603050405020304" pitchFamily="18" charset="0"/>
              </a:rPr>
              <a:t> up ( 1+2)</a:t>
            </a:r>
          </a:p>
          <a:p>
            <a:pPr algn="ctr"/>
            <a:r>
              <a:rPr lang="en-US" sz="2800" b="1" i="1" dirty="0">
                <a:solidFill>
                  <a:schemeClr val="accent1">
                    <a:lumMod val="75000"/>
                  </a:schemeClr>
                </a:solidFill>
                <a:latin typeface="Times New Roman" panose="02020603050405020304" pitchFamily="18" charset="0"/>
                <a:cs typeface="Times New Roman" panose="02020603050405020304" pitchFamily="18" charset="0"/>
              </a:rPr>
              <a:t>(</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Bộ</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sách</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nối</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tri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p>
        </p:txBody>
      </p:sp>
      <p:sp>
        <p:nvSpPr>
          <p:cNvPr id="8" name="TextBox 7">
            <a:extLst>
              <a:ext uri="{FF2B5EF4-FFF2-40B4-BE49-F238E27FC236}">
                <a16:creationId xmlns:a16="http://schemas.microsoft.com/office/drawing/2014/main" id="{E3392B9C-79DB-DF2F-0C95-877607078D66}"/>
              </a:ext>
            </a:extLst>
          </p:cNvPr>
          <p:cNvSpPr txBox="1"/>
          <p:nvPr/>
        </p:nvSpPr>
        <p:spPr>
          <a:xfrm>
            <a:off x="1524000" y="4311573"/>
            <a:ext cx="6130046" cy="1569660"/>
          </a:xfrm>
          <a:prstGeom prst="rect">
            <a:avLst/>
          </a:prstGeom>
          <a:noFill/>
        </p:spPr>
        <p:txBody>
          <a:bodyPr wrap="square">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Giáo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viên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Đồng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Thị</a:t>
            </a:r>
            <a:r>
              <a:rPr lang="en-US" sz="3200" b="1" i="1" dirty="0">
                <a:solidFill>
                  <a:srgbClr val="FF0000"/>
                </a:solidFill>
                <a:latin typeface="Times New Roman" panose="02020603050405020304" pitchFamily="18" charset="0"/>
                <a:cs typeface="Times New Roman" panose="02020603050405020304" pitchFamily="18" charset="0"/>
              </a:rPr>
              <a:t> Thanh</a:t>
            </a:r>
          </a:p>
          <a:p>
            <a:r>
              <a:rPr lang="en-US" sz="3200" b="1" i="1" dirty="0" err="1">
                <a:solidFill>
                  <a:srgbClr val="FF0000"/>
                </a:solidFill>
                <a:latin typeface="Times New Roman" panose="02020603050405020304" pitchFamily="18" charset="0"/>
                <a:cs typeface="Times New Roman" panose="02020603050405020304" pitchFamily="18" charset="0"/>
              </a:rPr>
              <a:t>Lớp</a:t>
            </a:r>
            <a:r>
              <a:rPr lang="en-US" sz="3200" b="1" i="1" dirty="0">
                <a:solidFill>
                  <a:srgbClr val="FF0000"/>
                </a:solidFill>
                <a:latin typeface="Times New Roman" panose="02020603050405020304" pitchFamily="18" charset="0"/>
                <a:cs typeface="Times New Roman" panose="02020603050405020304" pitchFamily="18" charset="0"/>
              </a:rPr>
              <a:t> : 1A4</a:t>
            </a:r>
          </a:p>
          <a:p>
            <a:r>
              <a:rPr lang="en-US" sz="3200" b="1" i="1" dirty="0" err="1">
                <a:solidFill>
                  <a:srgbClr val="FF0000"/>
                </a:solidFill>
                <a:latin typeface="Times New Roman" panose="02020603050405020304" pitchFamily="18" charset="0"/>
                <a:cs typeface="Times New Roman" panose="02020603050405020304" pitchFamily="18" charset="0"/>
              </a:rPr>
              <a:t>Trường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Tiểu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học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Hưng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Đạo</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00" r="16189" b="22735"/>
          <a:stretch/>
        </p:blipFill>
        <p:spPr bwMode="auto">
          <a:xfrm>
            <a:off x="1" y="-16933"/>
            <a:ext cx="12176919" cy="359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93"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6294" y="32013"/>
            <a:ext cx="1127504" cy="697627"/>
          </a:xfrm>
          <a:prstGeom prst="rect">
            <a:avLst/>
          </a:prstGeom>
          <a:noFill/>
        </p:spPr>
        <p:txBody>
          <a:bodyPr wrap="square" lIns="121725" tIns="60862" rIns="121725" bIns="60862" rtlCol="0">
            <a:spAutoFit/>
          </a:bodyPr>
          <a:lstStyle/>
          <a:p>
            <a:pPr algn="ctr"/>
            <a:r>
              <a:rPr lang="en-US" sz="3700"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1030192" y="481572"/>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56</a:t>
            </a:r>
          </a:p>
        </p:txBody>
      </p:sp>
      <p:sp>
        <p:nvSpPr>
          <p:cNvPr id="5" name="Title 1"/>
          <p:cNvSpPr txBox="1">
            <a:spLocks/>
          </p:cNvSpPr>
          <p:nvPr/>
        </p:nvSpPr>
        <p:spPr>
          <a:xfrm>
            <a:off x="1030192" y="110715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prstClr val="white"/>
                </a:solidFill>
                <a:latin typeface="Arial-Rounded" pitchFamily="34" charset="0"/>
                <a:ea typeface="Arial-Rounded" pitchFamily="34" charset="0"/>
                <a:cs typeface="Arial-Rounded" pitchFamily="34" charset="0"/>
              </a:rPr>
              <a:t>ep  êp  ip  up</a:t>
            </a:r>
          </a:p>
        </p:txBody>
      </p:sp>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810001"/>
            <a:ext cx="6005640" cy="290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9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477" y="203423"/>
            <a:ext cx="2621250" cy="941185"/>
            <a:chOff x="63500" y="1429216"/>
            <a:chExt cx="1970813" cy="705889"/>
          </a:xfrm>
        </p:grpSpPr>
        <p:sp>
          <p:nvSpPr>
            <p:cNvPr id="5" name="Rounded Rectangle 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6" name="Oval 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19" name="Rectangle: Rounded Corners 1">
            <a:extLst>
              <a:ext uri="{FF2B5EF4-FFF2-40B4-BE49-F238E27FC236}">
                <a16:creationId xmlns:a16="http://schemas.microsoft.com/office/drawing/2014/main" id="{D8032AF5-FDC2-420D-AC38-CE64E79549BB}"/>
              </a:ext>
            </a:extLst>
          </p:cNvPr>
          <p:cNvSpPr/>
          <p:nvPr/>
        </p:nvSpPr>
        <p:spPr>
          <a:xfrm>
            <a:off x="2702746" y="2491785"/>
            <a:ext cx="3060365"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ep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0" name="Rectangle: Rounded Corners 1">
            <a:extLst>
              <a:ext uri="{FF2B5EF4-FFF2-40B4-BE49-F238E27FC236}">
                <a16:creationId xmlns:a16="http://schemas.microsoft.com/office/drawing/2014/main" id="{EE152AED-C9DD-4B33-9F9A-3A04A7D76DBE}"/>
              </a:ext>
            </a:extLst>
          </p:cNvPr>
          <p:cNvSpPr/>
          <p:nvPr/>
        </p:nvSpPr>
        <p:spPr>
          <a:xfrm>
            <a:off x="2681216" y="1327930"/>
            <a:ext cx="1467890"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e</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1" name="Rectangle: Rounded Corners 1">
            <a:extLst>
              <a:ext uri="{FF2B5EF4-FFF2-40B4-BE49-F238E27FC236}">
                <a16:creationId xmlns:a16="http://schemas.microsoft.com/office/drawing/2014/main" id="{69045848-F101-4FE7-94B4-E80115823DBF}"/>
              </a:ext>
            </a:extLst>
          </p:cNvPr>
          <p:cNvSpPr/>
          <p:nvPr/>
        </p:nvSpPr>
        <p:spPr>
          <a:xfrm>
            <a:off x="4295224" y="1313225"/>
            <a:ext cx="1467889"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2" name="ôm">
            <a:extLst>
              <a:ext uri="{FF2B5EF4-FFF2-40B4-BE49-F238E27FC236}">
                <a16:creationId xmlns:a16="http://schemas.microsoft.com/office/drawing/2014/main" id="{E67BBE60-7C70-4459-928C-EBC192E28A20}"/>
              </a:ext>
            </a:extLst>
          </p:cNvPr>
          <p:cNvSpPr/>
          <p:nvPr/>
        </p:nvSpPr>
        <p:spPr>
          <a:xfrm>
            <a:off x="6733138" y="2512403"/>
            <a:ext cx="3081894"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êp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3" name="Rectangle: Rounded Corners 1">
            <a:extLst>
              <a:ext uri="{FF2B5EF4-FFF2-40B4-BE49-F238E27FC236}">
                <a16:creationId xmlns:a16="http://schemas.microsoft.com/office/drawing/2014/main" id="{D17985DF-0469-4D2B-A6FA-52FA28F627EA}"/>
              </a:ext>
            </a:extLst>
          </p:cNvPr>
          <p:cNvSpPr/>
          <p:nvPr/>
        </p:nvSpPr>
        <p:spPr>
          <a:xfrm>
            <a:off x="6733137" y="1334316"/>
            <a:ext cx="1467890"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ê</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4" name="Rectangle: Rounded Corners 1">
            <a:extLst>
              <a:ext uri="{FF2B5EF4-FFF2-40B4-BE49-F238E27FC236}">
                <a16:creationId xmlns:a16="http://schemas.microsoft.com/office/drawing/2014/main" id="{42AC29EC-B8F8-4B15-B1CA-A8C1A8BEF4CB}"/>
              </a:ext>
            </a:extLst>
          </p:cNvPr>
          <p:cNvSpPr/>
          <p:nvPr/>
        </p:nvSpPr>
        <p:spPr>
          <a:xfrm>
            <a:off x="8274084" y="1334316"/>
            <a:ext cx="1540948"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5" name="ôm">
            <a:extLst>
              <a:ext uri="{FF2B5EF4-FFF2-40B4-BE49-F238E27FC236}">
                <a16:creationId xmlns:a16="http://schemas.microsoft.com/office/drawing/2014/main" id="{1B1D45D6-374B-4C5F-9F77-E6B34756BCC1}"/>
              </a:ext>
            </a:extLst>
          </p:cNvPr>
          <p:cNvSpPr/>
          <p:nvPr/>
        </p:nvSpPr>
        <p:spPr>
          <a:xfrm>
            <a:off x="2702745" y="5150191"/>
            <a:ext cx="3081894" cy="11298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ip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6" name="Rectangle: Rounded Corners 1">
            <a:extLst>
              <a:ext uri="{FF2B5EF4-FFF2-40B4-BE49-F238E27FC236}">
                <a16:creationId xmlns:a16="http://schemas.microsoft.com/office/drawing/2014/main" id="{AE9755E0-6789-455C-BB0A-96A235F7C6B6}"/>
              </a:ext>
            </a:extLst>
          </p:cNvPr>
          <p:cNvSpPr/>
          <p:nvPr/>
        </p:nvSpPr>
        <p:spPr>
          <a:xfrm>
            <a:off x="2751957" y="3940862"/>
            <a:ext cx="1467885"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i</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7" name="Rectangle: Rounded Corners 1">
            <a:extLst>
              <a:ext uri="{FF2B5EF4-FFF2-40B4-BE49-F238E27FC236}">
                <a16:creationId xmlns:a16="http://schemas.microsoft.com/office/drawing/2014/main" id="{FCC3284B-7DFC-4593-86E4-E8459F255AE9}"/>
              </a:ext>
            </a:extLst>
          </p:cNvPr>
          <p:cNvSpPr/>
          <p:nvPr/>
        </p:nvSpPr>
        <p:spPr>
          <a:xfrm>
            <a:off x="4295223" y="3955933"/>
            <a:ext cx="1467886"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8" name="ôm">
            <a:extLst>
              <a:ext uri="{FF2B5EF4-FFF2-40B4-BE49-F238E27FC236}">
                <a16:creationId xmlns:a16="http://schemas.microsoft.com/office/drawing/2014/main" id="{D3A74AF9-6C7B-4AB5-ACDC-EAA0E688E0D3}"/>
              </a:ext>
            </a:extLst>
          </p:cNvPr>
          <p:cNvSpPr/>
          <p:nvPr/>
        </p:nvSpPr>
        <p:spPr>
          <a:xfrm>
            <a:off x="6714581" y="5237235"/>
            <a:ext cx="3081894" cy="104282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up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9" name="Rectangle: Rounded Corners 1">
            <a:extLst>
              <a:ext uri="{FF2B5EF4-FFF2-40B4-BE49-F238E27FC236}">
                <a16:creationId xmlns:a16="http://schemas.microsoft.com/office/drawing/2014/main" id="{798F0A5E-CBDE-4430-AD36-DE329EEBBBFC}"/>
              </a:ext>
            </a:extLst>
          </p:cNvPr>
          <p:cNvSpPr/>
          <p:nvPr/>
        </p:nvSpPr>
        <p:spPr>
          <a:xfrm>
            <a:off x="6763793" y="4027907"/>
            <a:ext cx="1467885"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u</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30" name="Rectangle: Rounded Corners 1">
            <a:extLst>
              <a:ext uri="{FF2B5EF4-FFF2-40B4-BE49-F238E27FC236}">
                <a16:creationId xmlns:a16="http://schemas.microsoft.com/office/drawing/2014/main" id="{C2082041-09EF-40C9-9788-434137A51A76}"/>
              </a:ext>
            </a:extLst>
          </p:cNvPr>
          <p:cNvSpPr/>
          <p:nvPr/>
        </p:nvSpPr>
        <p:spPr>
          <a:xfrm>
            <a:off x="8307059" y="4042978"/>
            <a:ext cx="1467886"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Tree>
    <p:extLst>
      <p:ext uri="{BB962C8B-B14F-4D97-AF65-F5344CB8AC3E}">
        <p14:creationId xmlns:p14="http://schemas.microsoft.com/office/powerpoint/2010/main" val="85185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9512"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p>
        </p:txBody>
      </p:sp>
      <p:sp>
        <p:nvSpPr>
          <p:cNvPr id="9" name="Title 1"/>
          <p:cNvSpPr txBox="1">
            <a:spLocks/>
          </p:cNvSpPr>
          <p:nvPr/>
        </p:nvSpPr>
        <p:spPr>
          <a:xfrm>
            <a:off x="6136325"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ep</a:t>
            </a:r>
          </a:p>
        </p:txBody>
      </p:sp>
      <p:sp>
        <p:nvSpPr>
          <p:cNvPr id="10" name="Title 1"/>
          <p:cNvSpPr txBox="1">
            <a:spLocks/>
          </p:cNvSpPr>
          <p:nvPr/>
        </p:nvSpPr>
        <p:spPr>
          <a:xfrm>
            <a:off x="3940820"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r>
              <a:rPr lang="en-US" sz="8800">
                <a:solidFill>
                  <a:srgbClr val="FF0000"/>
                </a:solidFill>
                <a:latin typeface="Arial-Rounded" pitchFamily="34" charset="0"/>
                <a:ea typeface="Arial-Rounded" pitchFamily="34" charset="0"/>
                <a:cs typeface="Arial-Rounded" pitchFamily="34" charset="0"/>
              </a:rPr>
              <a:t>ep</a:t>
            </a:r>
          </a:p>
        </p:txBody>
      </p:sp>
      <p:grpSp>
        <p:nvGrpSpPr>
          <p:cNvPr id="34" name="Group 33"/>
          <p:cNvGrpSpPr/>
          <p:nvPr/>
        </p:nvGrpSpPr>
        <p:grpSpPr>
          <a:xfrm>
            <a:off x="230477" y="203423"/>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97886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ep</a:t>
            </a:r>
          </a:p>
        </p:txBody>
      </p:sp>
      <p:sp>
        <p:nvSpPr>
          <p:cNvPr id="26" name="Title 1"/>
          <p:cNvSpPr txBox="1">
            <a:spLocks/>
          </p:cNvSpPr>
          <p:nvPr/>
        </p:nvSpPr>
        <p:spPr>
          <a:xfrm>
            <a:off x="41609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êp</a:t>
            </a:r>
          </a:p>
        </p:txBody>
      </p:sp>
      <p:sp>
        <p:nvSpPr>
          <p:cNvPr id="11" name="Title 1"/>
          <p:cNvSpPr txBox="1">
            <a:spLocks/>
          </p:cNvSpPr>
          <p:nvPr/>
        </p:nvSpPr>
        <p:spPr>
          <a:xfrm>
            <a:off x="5463009" y="475746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6130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8091920"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up</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1143001"/>
            <a:ext cx="5105400" cy="1323439"/>
          </a:xfrm>
          <a:prstGeom prst="rect">
            <a:avLst/>
          </a:prstGeom>
          <a:solidFill>
            <a:srgbClr val="FFC000"/>
          </a:solidFill>
        </p:spPr>
        <p:txBody>
          <a:bodyPr wrap="square" rtlCol="0">
            <a:spAutoFit/>
          </a:bodyPr>
          <a:lstStyle/>
          <a:p>
            <a:pPr algn="ctr"/>
            <a:r>
              <a:rPr lang="en-US" sz="8000">
                <a:solidFill>
                  <a:prstClr val="black"/>
                </a:solidFill>
                <a:latin typeface="Arial-Rounded" pitchFamily="34" charset="0"/>
                <a:ea typeface="Arial-Rounded" pitchFamily="34" charset="0"/>
                <a:cs typeface="Arial-Rounded" pitchFamily="34" charset="0"/>
              </a:rPr>
              <a:t>So sánh</a:t>
            </a:r>
          </a:p>
        </p:txBody>
      </p:sp>
      <p:sp>
        <p:nvSpPr>
          <p:cNvPr id="5" name="TextBox 4"/>
          <p:cNvSpPr txBox="1"/>
          <p:nvPr/>
        </p:nvSpPr>
        <p:spPr>
          <a:xfrm>
            <a:off x="495300"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ep</a:t>
            </a:r>
          </a:p>
        </p:txBody>
      </p:sp>
      <p:sp>
        <p:nvSpPr>
          <p:cNvPr id="6" name="TextBox 5"/>
          <p:cNvSpPr txBox="1"/>
          <p:nvPr/>
        </p:nvSpPr>
        <p:spPr>
          <a:xfrm>
            <a:off x="3371850"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êp</a:t>
            </a:r>
          </a:p>
        </p:txBody>
      </p:sp>
      <p:sp>
        <p:nvSpPr>
          <p:cNvPr id="7" name="TextBox 6"/>
          <p:cNvSpPr txBox="1"/>
          <p:nvPr/>
        </p:nvSpPr>
        <p:spPr>
          <a:xfrm>
            <a:off x="6252369"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ip</a:t>
            </a:r>
          </a:p>
        </p:txBody>
      </p:sp>
      <p:sp>
        <p:nvSpPr>
          <p:cNvPr id="8" name="TextBox 7"/>
          <p:cNvSpPr txBox="1"/>
          <p:nvPr/>
        </p:nvSpPr>
        <p:spPr>
          <a:xfrm>
            <a:off x="861310"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9" name="TextBox 8"/>
          <p:cNvSpPr txBox="1"/>
          <p:nvPr/>
        </p:nvSpPr>
        <p:spPr>
          <a:xfrm>
            <a:off x="3741920"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0" name="TextBox 9"/>
          <p:cNvSpPr txBox="1"/>
          <p:nvPr/>
        </p:nvSpPr>
        <p:spPr>
          <a:xfrm>
            <a:off x="639758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1" name="TextBox 10"/>
          <p:cNvSpPr txBox="1"/>
          <p:nvPr/>
        </p:nvSpPr>
        <p:spPr>
          <a:xfrm>
            <a:off x="91190" y="3546768"/>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e</a:t>
            </a:r>
          </a:p>
        </p:txBody>
      </p:sp>
      <p:sp>
        <p:nvSpPr>
          <p:cNvPr id="12" name="TextBox 11"/>
          <p:cNvSpPr txBox="1"/>
          <p:nvPr/>
        </p:nvSpPr>
        <p:spPr>
          <a:xfrm>
            <a:off x="2967740"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844290" y="3546768"/>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i</a:t>
            </a:r>
          </a:p>
        </p:txBody>
      </p:sp>
      <p:sp>
        <p:nvSpPr>
          <p:cNvPr id="14" name="TextBox 13"/>
          <p:cNvSpPr txBox="1"/>
          <p:nvPr/>
        </p:nvSpPr>
        <p:spPr>
          <a:xfrm>
            <a:off x="9167019"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up</a:t>
            </a:r>
          </a:p>
        </p:txBody>
      </p:sp>
      <p:sp>
        <p:nvSpPr>
          <p:cNvPr id="15" name="TextBox 14"/>
          <p:cNvSpPr txBox="1"/>
          <p:nvPr/>
        </p:nvSpPr>
        <p:spPr>
          <a:xfrm>
            <a:off x="956706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6" name="TextBox 15"/>
          <p:cNvSpPr txBox="1"/>
          <p:nvPr/>
        </p:nvSpPr>
        <p:spPr>
          <a:xfrm>
            <a:off x="8751797" y="3546768"/>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u</a:t>
            </a:r>
          </a:p>
        </p:txBody>
      </p:sp>
    </p:spTree>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3186"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5" name="Title 1"/>
          <p:cNvSpPr txBox="1">
            <a:spLocks/>
          </p:cNvSpPr>
          <p:nvPr/>
        </p:nvSpPr>
        <p:spPr>
          <a:xfrm>
            <a:off x="3617917"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7" name="Title 1"/>
          <p:cNvSpPr txBox="1">
            <a:spLocks/>
          </p:cNvSpPr>
          <p:nvPr/>
        </p:nvSpPr>
        <p:spPr>
          <a:xfrm>
            <a:off x="5996371"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8" name="Title 1"/>
          <p:cNvSpPr txBox="1">
            <a:spLocks/>
          </p:cNvSpPr>
          <p:nvPr/>
        </p:nvSpPr>
        <p:spPr>
          <a:xfrm>
            <a:off x="1640008"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1" name="Title 1"/>
          <p:cNvSpPr txBox="1">
            <a:spLocks/>
          </p:cNvSpPr>
          <p:nvPr/>
        </p:nvSpPr>
        <p:spPr>
          <a:xfrm>
            <a:off x="4092640"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3" name="Title 1"/>
          <p:cNvSpPr txBox="1">
            <a:spLocks/>
          </p:cNvSpPr>
          <p:nvPr/>
        </p:nvSpPr>
        <p:spPr>
          <a:xfrm>
            <a:off x="657725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14" name="Title 1"/>
          <p:cNvSpPr txBox="1">
            <a:spLocks/>
          </p:cNvSpPr>
          <p:nvPr/>
        </p:nvSpPr>
        <p:spPr>
          <a:xfrm>
            <a:off x="8560786"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15" name="Title 1"/>
          <p:cNvSpPr txBox="1">
            <a:spLocks/>
          </p:cNvSpPr>
          <p:nvPr/>
        </p:nvSpPr>
        <p:spPr>
          <a:xfrm>
            <a:off x="91266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026" y="457201"/>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970"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1726" y="547118"/>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174"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3186"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5" name="Title 1"/>
          <p:cNvSpPr txBox="1">
            <a:spLocks/>
          </p:cNvSpPr>
          <p:nvPr/>
        </p:nvSpPr>
        <p:spPr>
          <a:xfrm>
            <a:off x="3617917"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7" name="Title 1"/>
          <p:cNvSpPr txBox="1">
            <a:spLocks/>
          </p:cNvSpPr>
          <p:nvPr/>
        </p:nvSpPr>
        <p:spPr>
          <a:xfrm>
            <a:off x="5996371"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8" name="Title 1"/>
          <p:cNvSpPr txBox="1">
            <a:spLocks/>
          </p:cNvSpPr>
          <p:nvPr/>
        </p:nvSpPr>
        <p:spPr>
          <a:xfrm>
            <a:off x="1640008"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1" name="Title 1"/>
          <p:cNvSpPr txBox="1">
            <a:spLocks/>
          </p:cNvSpPr>
          <p:nvPr/>
        </p:nvSpPr>
        <p:spPr>
          <a:xfrm>
            <a:off x="433321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660723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14" name="Title 1"/>
          <p:cNvSpPr txBox="1">
            <a:spLocks/>
          </p:cNvSpPr>
          <p:nvPr/>
        </p:nvSpPr>
        <p:spPr>
          <a:xfrm>
            <a:off x="8560786"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15" name="Title 1"/>
          <p:cNvSpPr txBox="1">
            <a:spLocks/>
          </p:cNvSpPr>
          <p:nvPr/>
        </p:nvSpPr>
        <p:spPr>
          <a:xfrm>
            <a:off x="924659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pic>
        <p:nvPicPr>
          <p:cNvPr id="5122" name="Picture 2" descr="Nối nhịp cầu 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428"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70656"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8" descr="Vẹt Sun Conure - PetXinh.net Nhím Kiểng Hamster Thỏ Bọ Ú giá rẻ"/>
          <p:cNvSpPr>
            <a:spLocks noChangeAspect="1" noChangeArrowheads="1"/>
          </p:cNvSpPr>
          <p:nvPr/>
        </p:nvSpPr>
        <p:spPr bwMode="auto">
          <a:xfrm>
            <a:off x="323056"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25" name="Title 1"/>
          <p:cNvSpPr txBox="1">
            <a:spLocks/>
          </p:cNvSpPr>
          <p:nvPr/>
        </p:nvSpPr>
        <p:spPr>
          <a:xfrm>
            <a:off x="1093186"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26" name="Title 1"/>
          <p:cNvSpPr txBox="1">
            <a:spLocks/>
          </p:cNvSpPr>
          <p:nvPr/>
        </p:nvSpPr>
        <p:spPr>
          <a:xfrm>
            <a:off x="3617917"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7" name="Title 1"/>
          <p:cNvSpPr txBox="1">
            <a:spLocks/>
          </p:cNvSpPr>
          <p:nvPr/>
        </p:nvSpPr>
        <p:spPr>
          <a:xfrm>
            <a:off x="5996371"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43" name="Title 1"/>
          <p:cNvSpPr txBox="1">
            <a:spLocks/>
          </p:cNvSpPr>
          <p:nvPr/>
        </p:nvSpPr>
        <p:spPr>
          <a:xfrm>
            <a:off x="1640008"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4" name="Title 1"/>
          <p:cNvSpPr txBox="1">
            <a:spLocks/>
          </p:cNvSpPr>
          <p:nvPr/>
        </p:nvSpPr>
        <p:spPr>
          <a:xfrm>
            <a:off x="4333218"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5" name="Title 1"/>
          <p:cNvSpPr txBox="1">
            <a:spLocks/>
          </p:cNvSpPr>
          <p:nvPr/>
        </p:nvSpPr>
        <p:spPr>
          <a:xfrm>
            <a:off x="6607231"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6" name="Title 1"/>
          <p:cNvSpPr txBox="1">
            <a:spLocks/>
          </p:cNvSpPr>
          <p:nvPr/>
        </p:nvSpPr>
        <p:spPr>
          <a:xfrm>
            <a:off x="8560786"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47" name="Title 1"/>
          <p:cNvSpPr txBox="1">
            <a:spLocks/>
          </p:cNvSpPr>
          <p:nvPr/>
        </p:nvSpPr>
        <p:spPr>
          <a:xfrm>
            <a:off x="9246596"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8" name="Title 1"/>
          <p:cNvSpPr txBox="1">
            <a:spLocks/>
          </p:cNvSpPr>
          <p:nvPr/>
        </p:nvSpPr>
        <p:spPr>
          <a:xfrm>
            <a:off x="1093186"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49" name="Title 1"/>
          <p:cNvSpPr txBox="1">
            <a:spLocks/>
          </p:cNvSpPr>
          <p:nvPr/>
        </p:nvSpPr>
        <p:spPr>
          <a:xfrm>
            <a:off x="3617917"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50" name="Title 1"/>
          <p:cNvSpPr txBox="1">
            <a:spLocks/>
          </p:cNvSpPr>
          <p:nvPr/>
        </p:nvSpPr>
        <p:spPr>
          <a:xfrm>
            <a:off x="5996371"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51" name="Title 1"/>
          <p:cNvSpPr txBox="1">
            <a:spLocks/>
          </p:cNvSpPr>
          <p:nvPr/>
        </p:nvSpPr>
        <p:spPr>
          <a:xfrm>
            <a:off x="1640008"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2" name="Title 1"/>
          <p:cNvSpPr txBox="1">
            <a:spLocks/>
          </p:cNvSpPr>
          <p:nvPr/>
        </p:nvSpPr>
        <p:spPr>
          <a:xfrm>
            <a:off x="4092640"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3" name="Title 1"/>
          <p:cNvSpPr txBox="1">
            <a:spLocks/>
          </p:cNvSpPr>
          <p:nvPr/>
        </p:nvSpPr>
        <p:spPr>
          <a:xfrm>
            <a:off x="6577251"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54" name="Title 1"/>
          <p:cNvSpPr txBox="1">
            <a:spLocks/>
          </p:cNvSpPr>
          <p:nvPr/>
        </p:nvSpPr>
        <p:spPr>
          <a:xfrm>
            <a:off x="8560786"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55" name="Title 1"/>
          <p:cNvSpPr txBox="1">
            <a:spLocks/>
          </p:cNvSpPr>
          <p:nvPr/>
        </p:nvSpPr>
        <p:spPr>
          <a:xfrm>
            <a:off x="9126676"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Tree>
    <p:extLst>
      <p:ext uri="{BB962C8B-B14F-4D97-AF65-F5344CB8AC3E}">
        <p14:creationId xmlns:p14="http://schemas.microsoft.com/office/powerpoint/2010/main" val="326665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54994" y="2408238"/>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87006"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19" name="Title 1"/>
          <p:cNvSpPr txBox="1">
            <a:spLocks/>
          </p:cNvSpPr>
          <p:nvPr/>
        </p:nvSpPr>
        <p:spPr>
          <a:xfrm>
            <a:off x="3617917"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0" name="Title 1"/>
          <p:cNvSpPr txBox="1">
            <a:spLocks/>
          </p:cNvSpPr>
          <p:nvPr/>
        </p:nvSpPr>
        <p:spPr>
          <a:xfrm>
            <a:off x="5996371"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21" name="Title 1"/>
          <p:cNvSpPr txBox="1">
            <a:spLocks/>
          </p:cNvSpPr>
          <p:nvPr/>
        </p:nvSpPr>
        <p:spPr>
          <a:xfrm>
            <a:off x="1533828"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2" name="Title 1"/>
          <p:cNvSpPr txBox="1">
            <a:spLocks/>
          </p:cNvSpPr>
          <p:nvPr/>
        </p:nvSpPr>
        <p:spPr>
          <a:xfrm>
            <a:off x="4333218"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3" name="Title 1"/>
          <p:cNvSpPr txBox="1">
            <a:spLocks/>
          </p:cNvSpPr>
          <p:nvPr/>
        </p:nvSpPr>
        <p:spPr>
          <a:xfrm>
            <a:off x="6607231"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4" name="Title 1"/>
          <p:cNvSpPr txBox="1">
            <a:spLocks/>
          </p:cNvSpPr>
          <p:nvPr/>
        </p:nvSpPr>
        <p:spPr>
          <a:xfrm>
            <a:off x="8560786"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28" name="Title 1"/>
          <p:cNvSpPr txBox="1">
            <a:spLocks/>
          </p:cNvSpPr>
          <p:nvPr/>
        </p:nvSpPr>
        <p:spPr>
          <a:xfrm>
            <a:off x="9246596"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9" name="Title 1"/>
          <p:cNvSpPr txBox="1">
            <a:spLocks/>
          </p:cNvSpPr>
          <p:nvPr/>
        </p:nvSpPr>
        <p:spPr>
          <a:xfrm>
            <a:off x="1093186"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30" name="Title 1"/>
          <p:cNvSpPr txBox="1">
            <a:spLocks/>
          </p:cNvSpPr>
          <p:nvPr/>
        </p:nvSpPr>
        <p:spPr>
          <a:xfrm>
            <a:off x="3617917"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31" name="Title 1"/>
          <p:cNvSpPr txBox="1">
            <a:spLocks/>
          </p:cNvSpPr>
          <p:nvPr/>
        </p:nvSpPr>
        <p:spPr>
          <a:xfrm>
            <a:off x="5996371"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32" name="Title 1"/>
          <p:cNvSpPr txBox="1">
            <a:spLocks/>
          </p:cNvSpPr>
          <p:nvPr/>
        </p:nvSpPr>
        <p:spPr>
          <a:xfrm>
            <a:off x="1640008"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3" name="Title 1"/>
          <p:cNvSpPr txBox="1">
            <a:spLocks/>
          </p:cNvSpPr>
          <p:nvPr/>
        </p:nvSpPr>
        <p:spPr>
          <a:xfrm>
            <a:off x="4092640"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4" name="Title 1"/>
          <p:cNvSpPr txBox="1">
            <a:spLocks/>
          </p:cNvSpPr>
          <p:nvPr/>
        </p:nvSpPr>
        <p:spPr>
          <a:xfrm>
            <a:off x="6577251"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35" name="Title 1"/>
          <p:cNvSpPr txBox="1">
            <a:spLocks/>
          </p:cNvSpPr>
          <p:nvPr/>
        </p:nvSpPr>
        <p:spPr>
          <a:xfrm>
            <a:off x="8560786"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36" name="Title 1"/>
          <p:cNvSpPr txBox="1">
            <a:spLocks/>
          </p:cNvSpPr>
          <p:nvPr/>
        </p:nvSpPr>
        <p:spPr>
          <a:xfrm>
            <a:off x="9126676"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808"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181" y="5130078"/>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đôi dép</a:t>
            </a:r>
          </a:p>
        </p:txBody>
      </p:sp>
      <p:sp>
        <p:nvSpPr>
          <p:cNvPr id="7" name="Title 1"/>
          <p:cNvSpPr txBox="1">
            <a:spLocks/>
          </p:cNvSpPr>
          <p:nvPr/>
        </p:nvSpPr>
        <p:spPr>
          <a:xfrm>
            <a:off x="6284030" y="5127725"/>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ep</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898"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22656" t="15495" b="10314"/>
          <a:stretch/>
        </p:blipFill>
        <p:spPr>
          <a:xfrm>
            <a:off x="6134835" y="3786533"/>
            <a:ext cx="2257734" cy="2777836"/>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8529"/>
          <a:stretch/>
        </p:blipFill>
        <p:spPr>
          <a:xfrm>
            <a:off x="3709711" y="1375860"/>
            <a:ext cx="1928094" cy="2194400"/>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b="9664"/>
          <a:stretch/>
        </p:blipFill>
        <p:spPr>
          <a:xfrm>
            <a:off x="3212683" y="3803548"/>
            <a:ext cx="2922153" cy="3032390"/>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70563" t="41858" b="11241"/>
          <a:stretch/>
        </p:blipFill>
        <p:spPr>
          <a:xfrm>
            <a:off x="8687729" y="3899487"/>
            <a:ext cx="1905000" cy="2664883"/>
          </a:xfrm>
          <a:prstGeom prst="rect">
            <a:avLst/>
          </a:prstGeom>
          <a:ln>
            <a:noFill/>
          </a:ln>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t="-328" b="7833"/>
          <a:stretch/>
        </p:blipFill>
        <p:spPr>
          <a:xfrm>
            <a:off x="6305417" y="1219200"/>
            <a:ext cx="1916570" cy="2378300"/>
          </a:xfrm>
          <a:prstGeom prst="rect">
            <a:avLst/>
          </a:prstGeom>
          <a:ln>
            <a:noFill/>
          </a:ln>
        </p:spPr>
      </p:pic>
      <p:pic>
        <p:nvPicPr>
          <p:cNvPr id="3074"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711856" y="278016"/>
            <a:ext cx="3021944"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Khởi động</a:t>
            </a:r>
          </a:p>
        </p:txBody>
      </p:sp>
      <p:pic>
        <p:nvPicPr>
          <p:cNvPr id="3" name="Picture 2">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b="7534"/>
          <a:stretch/>
        </p:blipFill>
        <p:spPr>
          <a:xfrm>
            <a:off x="8687730" y="1219200"/>
            <a:ext cx="1826981" cy="2606410"/>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400" y="54395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đầu bếp</a:t>
            </a:r>
          </a:p>
        </p:txBody>
      </p:sp>
      <p:sp>
        <p:nvSpPr>
          <p:cNvPr id="6" name="Title 1"/>
          <p:cNvSpPr txBox="1">
            <a:spLocks/>
          </p:cNvSpPr>
          <p:nvPr/>
        </p:nvSpPr>
        <p:spPr>
          <a:xfrm>
            <a:off x="6560046" y="5452571"/>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êp</a:t>
            </a: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133" y="381001"/>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1419" y="5564482"/>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bìm bịp</a:t>
            </a:r>
          </a:p>
        </p:txBody>
      </p:sp>
      <p:sp>
        <p:nvSpPr>
          <p:cNvPr id="9" name="Title 1"/>
          <p:cNvSpPr txBox="1">
            <a:spLocks/>
          </p:cNvSpPr>
          <p:nvPr/>
        </p:nvSpPr>
        <p:spPr>
          <a:xfrm>
            <a:off x="6373342" y="5561426"/>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ip</a:t>
            </a: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032"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1419" y="5564482"/>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búp sen</a:t>
            </a:r>
          </a:p>
        </p:txBody>
      </p:sp>
      <p:sp>
        <p:nvSpPr>
          <p:cNvPr id="9" name="Title 1"/>
          <p:cNvSpPr txBox="1">
            <a:spLocks/>
          </p:cNvSpPr>
          <p:nvPr/>
        </p:nvSpPr>
        <p:spPr>
          <a:xfrm>
            <a:off x="4177260" y="5561426"/>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up</a:t>
            </a: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470"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6937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12" name="Title 1"/>
          <p:cNvSpPr txBox="1">
            <a:spLocks/>
          </p:cNvSpPr>
          <p:nvPr/>
        </p:nvSpPr>
        <p:spPr>
          <a:xfrm>
            <a:off x="1905000" y="471909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15" name="Title 1"/>
          <p:cNvSpPr txBox="1">
            <a:spLocks/>
          </p:cNvSpPr>
          <p:nvPr/>
        </p:nvSpPr>
        <p:spPr>
          <a:xfrm>
            <a:off x="-1085851" y="4719096"/>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17" name="Title 1"/>
          <p:cNvSpPr txBox="1">
            <a:spLocks/>
          </p:cNvSpPr>
          <p:nvPr/>
        </p:nvSpPr>
        <p:spPr>
          <a:xfrm>
            <a:off x="769620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5462"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619" y="2150422"/>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2886" y="2150421"/>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640024" y="2150422"/>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69370" y="556845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7" name="Title 1"/>
          <p:cNvSpPr txBox="1">
            <a:spLocks/>
          </p:cNvSpPr>
          <p:nvPr/>
        </p:nvSpPr>
        <p:spPr>
          <a:xfrm>
            <a:off x="1905000" y="556845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8" name="Title 1"/>
          <p:cNvSpPr txBox="1">
            <a:spLocks/>
          </p:cNvSpPr>
          <p:nvPr/>
        </p:nvSpPr>
        <p:spPr>
          <a:xfrm>
            <a:off x="-1085851" y="557285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9" name="Title 1"/>
          <p:cNvSpPr txBox="1">
            <a:spLocks/>
          </p:cNvSpPr>
          <p:nvPr/>
        </p:nvSpPr>
        <p:spPr>
          <a:xfrm>
            <a:off x="7696200" y="556845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39"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69276" y="76203"/>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3028450"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ep</a:t>
            </a:r>
            <a:endParaRPr lang="en-US" sz="28600">
              <a:solidFill>
                <a:srgbClr val="FF0000"/>
              </a:solidFill>
              <a:latin typeface="HP001 4 hàng" pitchFamily="34" charset="0"/>
            </a:endParaRPr>
          </a:p>
        </p:txBody>
      </p:sp>
      <p:sp>
        <p:nvSpPr>
          <p:cNvPr id="8" name="TextBox 7"/>
          <p:cNvSpPr txBox="1"/>
          <p:nvPr/>
        </p:nvSpPr>
        <p:spPr>
          <a:xfrm>
            <a:off x="7422150" y="3009903"/>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ep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9084" y="-520447"/>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1273" y="5145658"/>
            <a:ext cx="2709556" cy="1712343"/>
          </a:xfrm>
          <a:prstGeom prst="rect">
            <a:avLst/>
          </a:prstGeo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35236"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êp</a:t>
            </a:r>
            <a:endParaRPr lang="en-US" sz="28600">
              <a:solidFill>
                <a:srgbClr val="FF0000"/>
              </a:solidFill>
              <a:latin typeface="HP001 4 hàng" pitchFamily="34" charset="0"/>
            </a:endParaRPr>
          </a:p>
        </p:txBody>
      </p:sp>
      <p:sp>
        <p:nvSpPr>
          <p:cNvPr id="8" name="TextBox 7"/>
          <p:cNvSpPr txBox="1"/>
          <p:nvPr/>
        </p:nvSpPr>
        <p:spPr>
          <a:xfrm>
            <a:off x="7441200"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êp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Ê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6505" y="76201"/>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1273" y="5145658"/>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35236"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Łp </a:t>
            </a:r>
            <a:endParaRPr lang="en-US" sz="28600">
              <a:solidFill>
                <a:srgbClr val="FF0000"/>
              </a:solidFill>
              <a:latin typeface="HP001 4 hàng" pitchFamily="34" charset="0"/>
            </a:endParaRPr>
          </a:p>
        </p:txBody>
      </p:sp>
      <p:sp>
        <p:nvSpPr>
          <p:cNvPr id="8" name="TextBox 7"/>
          <p:cNvSpPr txBox="1"/>
          <p:nvPr/>
        </p:nvSpPr>
        <p:spPr>
          <a:xfrm>
            <a:off x="7441200"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Łp </a:t>
            </a:r>
            <a:endParaRPr lang="en-US" sz="14000">
              <a:solidFill>
                <a:srgbClr val="FF0000"/>
              </a:solidFill>
              <a:latin typeface="HP001 4 hàng" pitchFamily="34" charset="0"/>
            </a:endParaRPr>
          </a:p>
        </p:txBody>
      </p:sp>
      <p:pic>
        <p:nvPicPr>
          <p:cNvPr id="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47791" y="-166116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16484" y="-56750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67724E-7 5.46043E-6 L 0.0269 -0.10781 L 0.0269 0.05808 L 0.02925 0.08029 L 0.03329 0.08955 L 0.04008 0.09672 L 0.04818 0.09765 L 0.05797 0.08955 L 0.06659 0.07636 L 0.07625 0.05183 L 0.08487 0.01435 L 0.10563 -0.10781 L 0.10497 0.31121 L 0.10615 0.02847 L 0.12051 -0.03354 L 0.132 -0.06709 L 0.14179 -0.08653 L 0.15498 -0.09972 L 0.16582 -0.10064 L 0.17156 -0.09879 L 0.17796 -0.09463 L 0.18253 -0.08537 L 0.18475 -0.07519 L 0.1871 -0.05899 L 0.1871 0.05392 L 0.1888 0.07335 L 0.19232 0.08538 L 0.19911 0.09464 L 0.20603 0.09765 L 0.21125 0.09556 L 0.21922 0.08538 L 0.23071 0.06202 L 0.24794 -0.00208 " pathEditMode="relative" ptsTypes="AAAAAAAAAAAAAAAAAAAAAAAAAAAAAAAAA">
                                      <p:cBhvr>
                                        <p:cTn id="11" dur="8000" fill="hold"/>
                                        <p:tgtEl>
                                          <p:spTgt spid="5"/>
                                        </p:tgtEl>
                                        <p:attrNameLst>
                                          <p:attrName>ppt_x</p:attrName>
                                          <p:attrName>ppt_y</p:attrName>
                                        </p:attrNameLst>
                                      </p:cBhvr>
                                    </p:animMotion>
                                  </p:childTnLst>
                                </p:cTn>
                              </p:par>
                            </p:childTnLst>
                          </p:cTn>
                        </p:par>
                        <p:par>
                          <p:cTn id="12" fill="hold">
                            <p:stCondLst>
                              <p:cond delay="8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par>
                          <p:cTn id="16" fill="hold">
                            <p:stCondLst>
                              <p:cond delay="102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750"/>
                                        <p:tgtEl>
                                          <p:spTgt spid="6"/>
                                        </p:tgtEl>
                                      </p:cBhvr>
                                    </p:animEffect>
                                  </p:childTnLst>
                                </p:cTn>
                              </p:par>
                            </p:childTnLst>
                          </p:cTn>
                        </p:par>
                        <p:par>
                          <p:cTn id="20" fill="hold">
                            <p:stCondLst>
                              <p:cond delay="12000"/>
                            </p:stCondLst>
                            <p:childTnLst>
                              <p:par>
                                <p:cTn id="21" presetID="10" presetClass="exit" presetSubtype="0" fill="hold" nodeType="afterEffect">
                                  <p:stCondLst>
                                    <p:cond delay="0"/>
                                  </p:stCondLst>
                                  <p:childTnLst>
                                    <p:animEffect transition="out" filter="fade">
                                      <p:cBhvr>
                                        <p:cTn id="22" dur="1750"/>
                                        <p:tgtEl>
                                          <p:spTgt spid="6"/>
                                        </p:tgtEl>
                                      </p:cBhvr>
                                    </p:animEffect>
                                    <p:set>
                                      <p:cBhvr>
                                        <p:cTn id="23"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50" y="1047750"/>
            <a:ext cx="4762500" cy="4762500"/>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4676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48001"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Ďp </a:t>
            </a:r>
            <a:endParaRPr lang="en-US" sz="28600">
              <a:solidFill>
                <a:srgbClr val="FF0000"/>
              </a:solidFill>
              <a:latin typeface="HP001 4 hàng" pitchFamily="34" charset="0"/>
            </a:endParaRPr>
          </a:p>
        </p:txBody>
      </p:sp>
      <p:sp>
        <p:nvSpPr>
          <p:cNvPr id="8" name="TextBox 7"/>
          <p:cNvSpPr txBox="1"/>
          <p:nvPr/>
        </p:nvSpPr>
        <p:spPr>
          <a:xfrm>
            <a:off x="7429500" y="3009903"/>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Ďp </a:t>
            </a:r>
            <a:endParaRPr lang="en-US" sz="14000">
              <a:solidFill>
                <a:srgbClr val="FF0000"/>
              </a:solidFill>
              <a:latin typeface="HP001 4 hàng" pitchFamily="34" charset="0"/>
            </a:endParaRPr>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93270" y="-58313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6.00287E-7 2.71171E-6 L 0.02714 -0.10551 L 0.02714 0.05321 L 0.02949 0.07242 L 0.03432 0.08746 L 0.03967 0.0937 L 0.0475 0.09902 L 0.05533 0.0981 L 0.06434 0.09486 L 0.07399 0.08306 L 0.08365 0.06293 L 0.09383 0.02869 L 0.10466 -0.01597 L 0.10949 -0.05345 L 0.10949 -0.10667 L 0.10949 0.05437 L 0.11131 0.07774 L 0.11732 0.09278 L 0.12632 0.09902 L 0.13298 0.0981 L 0.14316 0.09069 L 0.15151 0.07566 L 0.16299 0.04373 L 0.16782 0.02013 L 0.17617 -0.02453 L 0.18648 -0.10667 L 0.18648 0.31443 L 0.18766 0.03516 L 0.20149 -0.02245 L 0.21232 -0.0597 L 0.22367 -0.0833 L 0.2345 -0.09718 L 0.24664 -0.10135 L 0.25865 -0.09602 L 0.26517 -0.08422 L 0.26765 -0.07266 L 0.26882 -0.05877 L 0.27 -0.04258 L 0.27 0.05437 L 0.273 0.07982 L 0.279 0.09278 L 0.28448 0.09694 L 0.29231 0.09694 L 0.29884 0.0937 L 0.30484 0.08422 L 0.31398 0.05969 L 0.33016 0.00324 " pathEditMode="relative" ptsTypes="AAAAAAAAAAAAAAAAAAAAAAAAAAAAAAAAAAAAAAAAAAAAAAA">
                                      <p:cBhvr>
                                        <p:cTn id="11" dur="12000" fill="hold"/>
                                        <p:tgtEl>
                                          <p:spTgt spid="5"/>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graphicFrame>
        <p:nvGraphicFramePr>
          <p:cNvPr id="9" name="Table 8"/>
          <p:cNvGraphicFramePr>
            <a:graphicFrameLocks noGrp="1"/>
          </p:cNvGraphicFramePr>
          <p:nvPr/>
        </p:nvGraphicFramePr>
        <p:xfrm>
          <a:off x="230477"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57201"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 χ</a:t>
            </a:r>
            <a:r>
              <a:rPr lang="en-US" sz="28700">
                <a:solidFill>
                  <a:srgbClr val="FF0000"/>
                </a:solidFill>
                <a:latin typeface="HP001 4 hàng" pitchFamily="34" charset="0"/>
              </a:rPr>
              <a:t>ĺp </a:t>
            </a:r>
          </a:p>
        </p:txBody>
      </p:sp>
      <p:sp>
        <p:nvSpPr>
          <p:cNvPr id="8" name="TextBox 7"/>
          <p:cNvSpPr txBox="1"/>
          <p:nvPr/>
        </p:nvSpPr>
        <p:spPr>
          <a:xfrm>
            <a:off x="8222250" y="2548547"/>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χ</a:t>
            </a:r>
            <a:r>
              <a:rPr lang="en-US" sz="14300">
                <a:solidFill>
                  <a:srgbClr val="FF0000"/>
                </a:solidFill>
                <a:latin typeface="HP001 4 hàng" pitchFamily="34" charset="0"/>
              </a:rPr>
              <a:t>ĺp </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30477"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sp>
        <p:nvSpPr>
          <p:cNvPr id="16" name="TextBox 15"/>
          <p:cNvSpPr txBox="1"/>
          <p:nvPr/>
        </p:nvSpPr>
        <p:spPr>
          <a:xfrm>
            <a:off x="-2495532"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λ</a:t>
            </a:r>
            <a:r>
              <a:rPr lang="lv-LV" sz="28700">
                <a:solidFill>
                  <a:srgbClr val="FF0000"/>
                </a:solidFill>
                <a:latin typeface="HP001 4 hàng" pitchFamily="34" charset="0"/>
              </a:rPr>
              <a:t>Żp </a:t>
            </a:r>
            <a:endParaRPr lang="en-US" sz="28700">
              <a:solidFill>
                <a:srgbClr val="FF0000"/>
              </a:solidFill>
              <a:latin typeface="HP001 4 hàng" pitchFamily="34" charset="0"/>
            </a:endParaRPr>
          </a:p>
        </p:txBody>
      </p:sp>
      <p:sp>
        <p:nvSpPr>
          <p:cNvPr id="13" name="TextBox 12"/>
          <p:cNvSpPr txBox="1"/>
          <p:nvPr/>
        </p:nvSpPr>
        <p:spPr>
          <a:xfrm>
            <a:off x="5393472" y="3066998"/>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 hàng" pitchFamily="34" charset="0"/>
              </a:rPr>
              <a:t> λ</a:t>
            </a:r>
            <a:r>
              <a:rPr lang="lv-LV" sz="14300">
                <a:solidFill>
                  <a:srgbClr val="FF0000"/>
                </a:solidFill>
                <a:latin typeface="HP001 4 hàng" pitchFamily="34" charset="0"/>
              </a:rPr>
              <a:t>Żp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30477" y="81741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2692226"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λ</a:t>
            </a:r>
            <a:r>
              <a:rPr lang="en-US" sz="28700">
                <a:solidFill>
                  <a:srgbClr val="FF0000"/>
                </a:solidFill>
                <a:latin typeface="HP001 4 hàng" pitchFamily="34" charset="0"/>
              </a:rPr>
              <a:t>Ǽp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sp>
        <p:nvSpPr>
          <p:cNvPr id="12" name="TextBox 11"/>
          <p:cNvSpPr txBox="1"/>
          <p:nvPr/>
        </p:nvSpPr>
        <p:spPr>
          <a:xfrm>
            <a:off x="8185908" y="3066998"/>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λ</a:t>
            </a:r>
            <a:r>
              <a:rPr lang="en-US" sz="14300">
                <a:solidFill>
                  <a:srgbClr val="FF0000"/>
                </a:solidFill>
                <a:latin typeface="HP001 4 hàng" pitchFamily="34" charset="0"/>
              </a:rPr>
              <a:t>Ǽp </a:t>
            </a:r>
          </a:p>
        </p:txBody>
      </p:sp>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958" r="31362" b="22083"/>
          <a:stretch/>
        </p:blipFill>
        <p:spPr bwMode="auto">
          <a:xfrm>
            <a:off x="3810000" y="259081"/>
            <a:ext cx="8001400" cy="63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57229" y="203423"/>
            <a:ext cx="2955492"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Viết vở</a:t>
            </a:r>
          </a:p>
        </p:txBody>
      </p:sp>
      <p:pic>
        <p:nvPicPr>
          <p:cNvPr id="6" name="Picture 5">
            <a:extLst>
              <a:ext uri="{FF2B5EF4-FFF2-40B4-BE49-F238E27FC236}">
                <a16:creationId xmlns:a16="http://schemas.microsoft.com/office/drawing/2014/main" id="{59F17EF4-0DAC-489B-9CB4-E43A533A0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984" y="1981201"/>
            <a:ext cx="2665123" cy="3835049"/>
          </a:xfrm>
          <a:prstGeom prst="rect">
            <a:avLst/>
          </a:prstGeom>
        </p:spPr>
      </p:pic>
    </p:spTree>
    <p:extLst>
      <p:ext uri="{BB962C8B-B14F-4D97-AF65-F5344CB8AC3E}">
        <p14:creationId xmlns:p14="http://schemas.microsoft.com/office/powerpoint/2010/main" val="325138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3"/>
          <a:stretch>
            <a:fillRect/>
          </a:stretch>
        </p:blipFill>
        <p:spPr>
          <a:xfrm>
            <a:off x="2114605" y="84234"/>
            <a:ext cx="9283429" cy="3780747"/>
          </a:xfrm>
          <a:prstGeom prst="rect">
            <a:avLst/>
          </a:prstGeom>
        </p:spPr>
      </p:pic>
      <p:sp>
        <p:nvSpPr>
          <p:cNvPr id="25" name="Title 1"/>
          <p:cNvSpPr txBox="1">
            <a:spLocks/>
          </p:cNvSpPr>
          <p:nvPr/>
        </p:nvSpPr>
        <p:spPr>
          <a:xfrm>
            <a:off x="288643" y="4172766"/>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solidFill>
                  <a:srgbClr val="0070C0"/>
                </a:solidFill>
                <a:latin typeface="Arial-Rounded" pitchFamily="34" charset="0"/>
                <a:ea typeface="Arial-Rounded" pitchFamily="34" charset="0"/>
                <a:cs typeface="Arial-Rounded" pitchFamily="34" charset="0"/>
              </a:rPr>
              <a:t>	</a:t>
            </a:r>
            <a:r>
              <a:rPr lang="en-US">
                <a:solidFill>
                  <a:prstClr val="black"/>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sp>
        <p:nvSpPr>
          <p:cNvPr id="4" name="TextBox 3">
            <a:extLst>
              <a:ext uri="{FF2B5EF4-FFF2-40B4-BE49-F238E27FC236}">
                <a16:creationId xmlns:a16="http://schemas.microsoft.com/office/drawing/2014/main" id="{F41C6004-33FF-4565-B8D3-8F2DDC0FB7B4}"/>
              </a:ext>
            </a:extLst>
          </p:cNvPr>
          <p:cNvSpPr txBox="1"/>
          <p:nvPr/>
        </p:nvSpPr>
        <p:spPr>
          <a:xfrm>
            <a:off x="1164911" y="3852148"/>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Dịp</a:t>
            </a:r>
          </a:p>
        </p:txBody>
      </p:sp>
      <p:sp>
        <p:nvSpPr>
          <p:cNvPr id="31" name="TextBox 30">
            <a:extLst>
              <a:ext uri="{FF2B5EF4-FFF2-40B4-BE49-F238E27FC236}">
                <a16:creationId xmlns:a16="http://schemas.microsoft.com/office/drawing/2014/main" id="{D234F2DD-F175-49B5-B72C-5671AACDDB4A}"/>
              </a:ext>
            </a:extLst>
          </p:cNvPr>
          <p:cNvSpPr txBox="1"/>
          <p:nvPr/>
        </p:nvSpPr>
        <p:spPr>
          <a:xfrm>
            <a:off x="3601639" y="4533572"/>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súp</a:t>
            </a:r>
          </a:p>
        </p:txBody>
      </p:sp>
      <p:sp>
        <p:nvSpPr>
          <p:cNvPr id="34" name="TextBox 33">
            <a:extLst>
              <a:ext uri="{FF2B5EF4-FFF2-40B4-BE49-F238E27FC236}">
                <a16:creationId xmlns:a16="http://schemas.microsoft.com/office/drawing/2014/main" id="{B7FD2C84-4453-40BE-937E-45EF079AA230}"/>
              </a:ext>
            </a:extLst>
          </p:cNvPr>
          <p:cNvSpPr txBox="1"/>
          <p:nvPr/>
        </p:nvSpPr>
        <p:spPr>
          <a:xfrm>
            <a:off x="6825025" y="4535977"/>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nếp</a:t>
            </a:r>
          </a:p>
        </p:txBody>
      </p:sp>
      <p:sp>
        <p:nvSpPr>
          <p:cNvPr id="35" name="TextBox 34">
            <a:extLst>
              <a:ext uri="{FF2B5EF4-FFF2-40B4-BE49-F238E27FC236}">
                <a16:creationId xmlns:a16="http://schemas.microsoft.com/office/drawing/2014/main" id="{67F53DB8-26B6-4CC2-8AD4-344D77819C7A}"/>
              </a:ext>
            </a:extLst>
          </p:cNvPr>
          <p:cNvSpPr txBox="1"/>
          <p:nvPr/>
        </p:nvSpPr>
        <p:spPr>
          <a:xfrm>
            <a:off x="8066811" y="5205372"/>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xếp</a:t>
            </a:r>
          </a:p>
        </p:txBody>
      </p:sp>
      <p:sp>
        <p:nvSpPr>
          <p:cNvPr id="36" name="TextBox 35">
            <a:extLst>
              <a:ext uri="{FF2B5EF4-FFF2-40B4-BE49-F238E27FC236}">
                <a16:creationId xmlns:a16="http://schemas.microsoft.com/office/drawing/2014/main" id="{8954EDEC-FAD9-4DFB-9C72-D0BBA207BF3E}"/>
              </a:ext>
            </a:extLst>
          </p:cNvPr>
          <p:cNvSpPr txBox="1"/>
          <p:nvPr/>
        </p:nvSpPr>
        <p:spPr>
          <a:xfrm>
            <a:off x="1121009" y="5197277"/>
            <a:ext cx="1464229"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a:t>
            </a:r>
          </a:p>
        </p:txBody>
      </p:sp>
      <p:sp>
        <p:nvSpPr>
          <p:cNvPr id="37" name="TextBox 36">
            <a:extLst>
              <a:ext uri="{FF2B5EF4-FFF2-40B4-BE49-F238E27FC236}">
                <a16:creationId xmlns:a16="http://schemas.microsoft.com/office/drawing/2014/main" id="{B46125D6-BCC9-43C0-8427-317A622F0894}"/>
              </a:ext>
            </a:extLst>
          </p:cNvPr>
          <p:cNvSpPr txBox="1"/>
          <p:nvPr/>
        </p:nvSpPr>
        <p:spPr>
          <a:xfrm>
            <a:off x="10417950" y="4537368"/>
            <a:ext cx="1549417"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chép</a:t>
            </a:r>
          </a:p>
        </p:txBody>
      </p:sp>
      <p:sp>
        <p:nvSpPr>
          <p:cNvPr id="39" name="TextBox 38">
            <a:extLst>
              <a:ext uri="{FF2B5EF4-FFF2-40B4-BE49-F238E27FC236}">
                <a16:creationId xmlns:a16="http://schemas.microsoft.com/office/drawing/2014/main" id="{90657547-BDFC-4F38-B93E-A68709C4B820}"/>
              </a:ext>
            </a:extLst>
          </p:cNvPr>
          <p:cNvSpPr txBox="1"/>
          <p:nvPr/>
        </p:nvSpPr>
        <p:spPr>
          <a:xfrm>
            <a:off x="1968535" y="5862298"/>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dẹp</a:t>
            </a:r>
          </a:p>
        </p:txBody>
      </p:sp>
      <p:grpSp>
        <p:nvGrpSpPr>
          <p:cNvPr id="14" name="Group 13"/>
          <p:cNvGrpSpPr/>
          <p:nvPr/>
        </p:nvGrpSpPr>
        <p:grpSpPr>
          <a:xfrm>
            <a:off x="167375" y="84234"/>
            <a:ext cx="1995073" cy="707125"/>
            <a:chOff x="391121" y="1514421"/>
            <a:chExt cx="1500015" cy="530344"/>
          </a:xfrm>
        </p:grpSpPr>
        <p:sp>
          <p:nvSpPr>
            <p:cNvPr id="15" name="Rounded Rectangle 14"/>
            <p:cNvSpPr/>
            <p:nvPr/>
          </p:nvSpPr>
          <p:spPr>
            <a:xfrm>
              <a:off x="527536" y="1563010"/>
              <a:ext cx="1363600" cy="43830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prstClr val="white"/>
                  </a:solidFill>
                  <a:latin typeface="Arial-Rounded" pitchFamily="34" charset="0"/>
                  <a:ea typeface="Arial-Rounded" pitchFamily="34" charset="0"/>
                  <a:cs typeface="Arial-Rounded" pitchFamily="34" charset="0"/>
                </a:rPr>
                <a:t>   Đọc</a:t>
              </a:r>
            </a:p>
          </p:txBody>
        </p:sp>
        <p:sp>
          <p:nvSpPr>
            <p:cNvPr id="16" name="Oval 15"/>
            <p:cNvSpPr/>
            <p:nvPr/>
          </p:nvSpPr>
          <p:spPr>
            <a:xfrm>
              <a:off x="391121" y="1514421"/>
              <a:ext cx="530345" cy="5303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Tree>
    <p:extLst>
      <p:ext uri="{BB962C8B-B14F-4D97-AF65-F5344CB8AC3E}">
        <p14:creationId xmlns:p14="http://schemas.microsoft.com/office/powerpoint/2010/main" val="158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4" grpId="0"/>
      <p:bldP spid="35" grpId="0"/>
      <p:bldP spid="36" grpId="0"/>
      <p:bldP spid="37"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3"/>
          <a:stretch>
            <a:fillRect/>
          </a:stretch>
        </p:blipFill>
        <p:spPr>
          <a:xfrm>
            <a:off x="2585237" y="94025"/>
            <a:ext cx="7679928" cy="3127709"/>
          </a:xfrm>
          <a:prstGeom prst="rect">
            <a:avLst/>
          </a:prstGeom>
        </p:spPr>
      </p:pic>
      <p:sp>
        <p:nvSpPr>
          <p:cNvPr id="25" name="Title 1"/>
          <p:cNvSpPr txBox="1">
            <a:spLocks/>
          </p:cNvSpPr>
          <p:nvPr/>
        </p:nvSpPr>
        <p:spPr>
          <a:xfrm>
            <a:off x="288643" y="3245556"/>
            <a:ext cx="11614714" cy="3308973"/>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solidFill>
                  <a:srgbClr val="0070C0"/>
                </a:solidFill>
                <a:latin typeface="Arial-Rounded" pitchFamily="34" charset="0"/>
                <a:ea typeface="Arial-Rounded" pitchFamily="34" charset="0"/>
                <a:cs typeface="Arial-Rounded" pitchFamily="34" charset="0"/>
              </a:rPr>
              <a:t>	</a:t>
            </a:r>
            <a:r>
              <a:rPr lang="en-US">
                <a:solidFill>
                  <a:prstClr val="black"/>
                </a:solidFill>
                <a:latin typeface="Arial-Rounded" pitchFamily="34" charset="0"/>
                <a:ea typeface="Arial-Rounded" pitchFamily="34" charset="0"/>
                <a:cs typeface="Arial-Rounded" pitchFamily="34" charset="0"/>
              </a:rPr>
              <a:t>Dịp nghỉ lễ, nhà Hà có chú Tư và cô Lan đến chơi. </a:t>
            </a:r>
            <a:r>
              <a:rPr lang="en-US">
                <a:solidFill>
                  <a:srgbClr val="0070C0"/>
                </a:solidFill>
                <a:latin typeface="Arial-Rounded" pitchFamily="34" charset="0"/>
                <a:ea typeface="Arial-Rounded" pitchFamily="34" charset="0"/>
                <a:cs typeface="Arial-Rounded" pitchFamily="34" charset="0"/>
              </a:rPr>
              <a:t>Mẹ nấu súp gà, cơm nếp và rán cá chép.</a:t>
            </a:r>
            <a:r>
              <a:rPr lang="en-US">
                <a:solidFill>
                  <a:prstClr val="black"/>
                </a:solidFill>
                <a:latin typeface="Arial-Rounded" pitchFamily="34" charset="0"/>
                <a:ea typeface="Arial-Rounded" pitchFamily="34" charset="0"/>
                <a:cs typeface="Arial-Rounded" pitchFamily="34" charset="0"/>
              </a:rPr>
              <a:t> </a:t>
            </a:r>
            <a:r>
              <a:rPr lang="en-US">
                <a:solidFill>
                  <a:srgbClr val="4BACC6">
                    <a:lumMod val="50000"/>
                  </a:srgbClr>
                </a:solidFill>
                <a:latin typeface="Arial-Rounded" pitchFamily="34" charset="0"/>
                <a:ea typeface="Arial-Rounded" pitchFamily="34" charset="0"/>
                <a:cs typeface="Arial-Rounded" pitchFamily="34" charset="0"/>
              </a:rPr>
              <a:t>Hà giúp mẹ rửa rau quả và sắp xếp bát đĩa. </a:t>
            </a:r>
            <a:r>
              <a:rPr lang="en-US">
                <a:solidFill>
                  <a:srgbClr val="00B050"/>
                </a:solidFill>
                <a:latin typeface="Arial-Rounded" pitchFamily="34" charset="0"/>
                <a:ea typeface="Arial-Rounded" pitchFamily="34" charset="0"/>
                <a:cs typeface="Arial-Rounded" pitchFamily="34" charset="0"/>
              </a:rPr>
              <a:t>Bố thì dọn dẹp nhà cửa. </a:t>
            </a:r>
            <a:r>
              <a:rPr lang="en-US">
                <a:solidFill>
                  <a:srgbClr val="4BACC6">
                    <a:lumMod val="75000"/>
                  </a:srgbClr>
                </a:solidFill>
                <a:latin typeface="Arial-Rounded" pitchFamily="34" charset="0"/>
                <a:ea typeface="Arial-Rounded" pitchFamily="34" charset="0"/>
                <a:cs typeface="Arial-Rounded" pitchFamily="34" charset="0"/>
              </a:rPr>
              <a:t>Nhà Hà hôm nay thật là vui.</a:t>
            </a:r>
          </a:p>
        </p:txBody>
      </p:sp>
    </p:spTree>
    <p:extLst>
      <p:ext uri="{BB962C8B-B14F-4D97-AF65-F5344CB8AC3E}">
        <p14:creationId xmlns:p14="http://schemas.microsoft.com/office/powerpoint/2010/main" val="1815177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13504" y="922731"/>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41617" y="922731"/>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súp</a:t>
            </a:r>
          </a:p>
        </p:txBody>
      </p:sp>
      <p:sp>
        <p:nvSpPr>
          <p:cNvPr id="5" name="Title 1"/>
          <p:cNvSpPr txBox="1">
            <a:spLocks/>
          </p:cNvSpPr>
          <p:nvPr/>
        </p:nvSpPr>
        <p:spPr>
          <a:xfrm>
            <a:off x="6641617" y="2920175"/>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313504" y="2920175"/>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313505" y="4841269"/>
            <a:ext cx="46519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dọn dẹp</a:t>
            </a:r>
          </a:p>
        </p:txBody>
      </p:sp>
    </p:spTree>
    <p:extLst>
      <p:ext uri="{BB962C8B-B14F-4D97-AF65-F5344CB8AC3E}">
        <p14:creationId xmlns:p14="http://schemas.microsoft.com/office/powerpoint/2010/main" val="33681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80217" y="1564669"/>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2000"/>
              </a:lnSpc>
            </a:pPr>
            <a:r>
              <a:rPr lang="en-US" sz="5400">
                <a:solidFill>
                  <a:srgbClr val="0070C0"/>
                </a:solidFill>
                <a:latin typeface="Arial-Rounded" pitchFamily="34" charset="0"/>
                <a:ea typeface="Arial-Rounded" pitchFamily="34" charset="0"/>
                <a:cs typeface="Arial-Rounded" pitchFamily="34" charset="0"/>
              </a:rPr>
              <a:t>	</a:t>
            </a:r>
            <a:r>
              <a:rPr lang="en-US" sz="5400">
                <a:solidFill>
                  <a:prstClr val="black"/>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457351" y="1197237"/>
            <a:ext cx="10437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4407" y="2102284"/>
            <a:ext cx="3755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54869" y="5507432"/>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Dịp nghỉ lễ, nhà Hà có ai tới chơi?</a:t>
            </a:r>
          </a:p>
        </p:txBody>
      </p:sp>
      <p:sp>
        <p:nvSpPr>
          <p:cNvPr id="15" name="Rounded Rectangle 14"/>
          <p:cNvSpPr/>
          <p:nvPr/>
        </p:nvSpPr>
        <p:spPr>
          <a:xfrm>
            <a:off x="487640" y="5530292"/>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Mẹ Hà nấu những món gì?</a:t>
            </a:r>
          </a:p>
        </p:txBody>
      </p:sp>
      <p:cxnSp>
        <p:nvCxnSpPr>
          <p:cNvPr id="18" name="Straight Connector 17"/>
          <p:cNvCxnSpPr/>
          <p:nvPr/>
        </p:nvCxnSpPr>
        <p:spPr>
          <a:xfrm>
            <a:off x="4631758" y="2102284"/>
            <a:ext cx="4260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94337" y="2102284"/>
            <a:ext cx="23430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0617" y="3033177"/>
            <a:ext cx="37245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7620" y="5523248"/>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Hà giúp mẹ làm gì?</a:t>
            </a:r>
          </a:p>
        </p:txBody>
      </p:sp>
      <p:cxnSp>
        <p:nvCxnSpPr>
          <p:cNvPr id="28" name="Straight Connector 27"/>
          <p:cNvCxnSpPr/>
          <p:nvPr/>
        </p:nvCxnSpPr>
        <p:spPr>
          <a:xfrm>
            <a:off x="5487909" y="3017520"/>
            <a:ext cx="6256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0218" y="3934216"/>
            <a:ext cx="68910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08438" y="5537336"/>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Bố Hà làm gì?</a:t>
            </a:r>
          </a:p>
        </p:txBody>
      </p:sp>
      <p:cxnSp>
        <p:nvCxnSpPr>
          <p:cNvPr id="32" name="Straight Connector 31"/>
          <p:cNvCxnSpPr/>
          <p:nvPr/>
        </p:nvCxnSpPr>
        <p:spPr>
          <a:xfrm>
            <a:off x="7463763" y="3966471"/>
            <a:ext cx="42735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779" y="4863231"/>
            <a:ext cx="2311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5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prstClr val="black"/>
                </a:solidFill>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202424" y="1371600"/>
            <a:ext cx="7825344" cy="4475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solidFill>
                  <a:prstClr val="white"/>
                </a:solidFill>
                <a:latin typeface="Arial-Rounded" pitchFamily="34" charset="0"/>
                <a:ea typeface="Arial-Rounded" pitchFamily="34" charset="0"/>
                <a:cs typeface="Arial-Rounded" pitchFamily="34" charset="0"/>
              </a:rPr>
              <a:t>tia chớp</a:t>
            </a:r>
          </a:p>
          <a:p>
            <a:pPr algn="ctr"/>
            <a:r>
              <a:rPr lang="en-US" sz="8800">
                <a:solidFill>
                  <a:prstClr val="white"/>
                </a:solidFill>
                <a:latin typeface="Arial-Rounded" pitchFamily="34" charset="0"/>
                <a:ea typeface="Arial-Rounded" pitchFamily="34" charset="0"/>
                <a:cs typeface="Arial-Rounded" pitchFamily="34" charset="0"/>
              </a:rPr>
              <a:t>nết na</a:t>
            </a:r>
          </a:p>
        </p:txBody>
      </p:sp>
    </p:spTree>
    <p:extLst>
      <p:ext uri="{BB962C8B-B14F-4D97-AF65-F5344CB8AC3E}">
        <p14:creationId xmlns:p14="http://schemas.microsoft.com/office/powerpoint/2010/main" val="245777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819401" y="943706"/>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Khi nhà có khách</a:t>
            </a:r>
          </a:p>
        </p:txBody>
      </p:sp>
      <p:pic>
        <p:nvPicPr>
          <p:cNvPr id="8" name="Picture 7">
            <a:extLst>
              <a:ext uri="{FF2B5EF4-FFF2-40B4-BE49-F238E27FC236}">
                <a16:creationId xmlns:a16="http://schemas.microsoft.com/office/drawing/2014/main" id="{6C40BF3F-ACD0-4DD4-8192-128D7EC529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420673" y="1959727"/>
            <a:ext cx="7417313" cy="4447309"/>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1"/>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18288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prstClr val="black"/>
                </a:solidFill>
                <a:latin typeface="Arial-Rounded" pitchFamily="34" charset="0"/>
                <a:ea typeface="Arial-Rounded" pitchFamily="34" charset="0"/>
                <a:cs typeface="Arial-Rounded" pitchFamily="34" charset="0"/>
              </a:rPr>
              <a:t>Thi tìm nhanh các tiếng chứa vần vừa học.</a:t>
            </a:r>
            <a:endParaRPr lang="en-US" sz="80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74469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1" y="1752601"/>
            <a:ext cx="3039195" cy="3052763"/>
          </a:xfrm>
          <a:prstGeom prst="rect">
            <a:avLst/>
          </a:prstGeom>
        </p:spPr>
      </p:pic>
    </p:spTree>
    <p:extLst>
      <p:ext uri="{BB962C8B-B14F-4D97-AF65-F5344CB8AC3E}">
        <p14:creationId xmlns:p14="http://schemas.microsoft.com/office/powerpoint/2010/main" val="400302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646" y="304800"/>
            <a:ext cx="4550126" cy="4763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379497" y="5522394"/>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a:solidFill>
                  <a:srgbClr val="FF0000"/>
                </a:solidFill>
                <a:latin typeface="Arial-Rounded" pitchFamily="34" charset="0"/>
                <a:ea typeface="Arial-Rounded" pitchFamily="34" charset="0"/>
                <a:cs typeface="Arial-Rounded" pitchFamily="34" charset="0"/>
              </a:rPr>
              <a:t>Đây là loài chim gì?</a:t>
            </a: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3875" y="2000250"/>
            <a:ext cx="3524250" cy="2857500"/>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379498" y="381000"/>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a:solidFill>
                  <a:srgbClr val="FF0000"/>
                </a:solidFill>
                <a:latin typeface="Arial-Rounded" pitchFamily="34" charset="0"/>
                <a:ea typeface="Arial-Rounded" pitchFamily="34" charset="0"/>
                <a:cs typeface="Arial-Rounded" pitchFamily="34" charset="0"/>
              </a:rPr>
              <a:t>Đây là nghề gì?</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7383"/>
          <a:stretch/>
        </p:blipFill>
        <p:spPr>
          <a:xfrm>
            <a:off x="4495800" y="2304738"/>
            <a:ext cx="2832100" cy="4046901"/>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indoor, baby bed&#10;&#10;Description automatically generated">
            <a:extLst>
              <a:ext uri="{FF2B5EF4-FFF2-40B4-BE49-F238E27FC236}">
                <a16:creationId xmlns:a16="http://schemas.microsoft.com/office/drawing/2014/main" id="{B72BDB52-55E5-40DF-A6DB-02F50375587C}"/>
              </a:ext>
            </a:extLst>
          </p:cNvPr>
          <p:cNvPicPr>
            <a:picLocks noChangeAspect="1"/>
          </p:cNvPicPr>
          <p:nvPr/>
        </p:nvPicPr>
        <p:blipFill rotWithShape="1">
          <a:blip r:embed="rId3"/>
          <a:srcRect l="1145" t="10697" r="2657" b="4769"/>
          <a:stretch/>
        </p:blipFill>
        <p:spPr>
          <a:xfrm>
            <a:off x="58028" y="762000"/>
            <a:ext cx="12075944" cy="4049864"/>
          </a:xfrm>
          <a:prstGeom prst="rect">
            <a:avLst/>
          </a:prstGeom>
        </p:spPr>
      </p:pic>
      <p:grpSp>
        <p:nvGrpSpPr>
          <p:cNvPr id="27" name="Group 26"/>
          <p:cNvGrpSpPr/>
          <p:nvPr/>
        </p:nvGrpSpPr>
        <p:grpSpPr>
          <a:xfrm>
            <a:off x="589904" y="1053867"/>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prstClr val="black"/>
                  </a:solidFill>
                  <a:latin typeface="Arial Rounded MT Bold" pitchFamily="34" charset="0"/>
                  <a:ea typeface="Arial-Rounded" pitchFamily="34" charset="0"/>
                  <a:cs typeface="Arial-Rounded" pitchFamily="34" charset="0"/>
                </a:rPr>
                <a:t>1</a:t>
              </a:r>
            </a:p>
          </p:txBody>
        </p:sp>
      </p:grpSp>
      <p:grpSp>
        <p:nvGrpSpPr>
          <p:cNvPr id="6" name="Group 5"/>
          <p:cNvGrpSpPr/>
          <p:nvPr/>
        </p:nvGrpSpPr>
        <p:grpSpPr>
          <a:xfrm>
            <a:off x="323612" y="4652063"/>
            <a:ext cx="11838012" cy="1957619"/>
            <a:chOff x="308531" y="4652062"/>
            <a:chExt cx="11838012" cy="1957619"/>
          </a:xfrm>
        </p:grpSpPr>
        <p:grpSp>
          <p:nvGrpSpPr>
            <p:cNvPr id="9" name="Group 8"/>
            <p:cNvGrpSpPr/>
            <p:nvPr/>
          </p:nvGrpSpPr>
          <p:grpSpPr>
            <a:xfrm>
              <a:off x="308531" y="4652062"/>
              <a:ext cx="11838012" cy="1957619"/>
              <a:chOff x="723424" y="4896432"/>
              <a:chExt cx="12220170" cy="1957619"/>
            </a:xfrm>
          </p:grpSpPr>
          <p:grpSp>
            <p:nvGrpSpPr>
              <p:cNvPr id="29" name="Group 28"/>
              <p:cNvGrpSpPr/>
              <p:nvPr/>
            </p:nvGrpSpPr>
            <p:grpSpPr>
              <a:xfrm>
                <a:off x="723424" y="4896432"/>
                <a:ext cx="12220170" cy="1957619"/>
                <a:chOff x="502854" y="4949771"/>
                <a:chExt cx="11192984" cy="1957619"/>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	Trong bếp, lũ cún con múp míp nép vào bên mẹ.</a:t>
                  </a:r>
                </a:p>
              </p:txBody>
            </p:sp>
            <p:sp>
              <p:nvSpPr>
                <p:cNvPr id="35" name="Title 1"/>
                <p:cNvSpPr txBox="1">
                  <a:spLocks/>
                </p:cNvSpPr>
                <p:nvPr/>
              </p:nvSpPr>
              <p:spPr>
                <a:xfrm>
                  <a:off x="2870529"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êp</a:t>
                  </a:r>
                </a:p>
              </p:txBody>
            </p:sp>
            <p:sp>
              <p:nvSpPr>
                <p:cNvPr id="17" name="Title 1"/>
                <p:cNvSpPr txBox="1">
                  <a:spLocks/>
                </p:cNvSpPr>
                <p:nvPr/>
              </p:nvSpPr>
              <p:spPr>
                <a:xfrm>
                  <a:off x="986210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ep</a:t>
                  </a:r>
                </a:p>
              </p:txBody>
            </p:sp>
          </p:grpSp>
          <p:sp>
            <p:nvSpPr>
              <p:cNvPr id="20" name="Title 1"/>
              <p:cNvSpPr txBox="1">
                <a:spLocks/>
              </p:cNvSpPr>
              <p:nvPr/>
            </p:nvSpPr>
            <p:spPr>
              <a:xfrm>
                <a:off x="8603873" y="4896432"/>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up</a:t>
                </a:r>
              </a:p>
            </p:txBody>
          </p:sp>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1097"/>
            <a:stretch/>
          </p:blipFill>
          <p:spPr bwMode="auto">
            <a:xfrm>
              <a:off x="9016625" y="5269497"/>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4832</TotalTime>
  <Words>635</Words>
  <Application>Microsoft Office PowerPoint</Application>
  <PresentationFormat>Widescreen</PresentationFormat>
  <Paragraphs>203</Paragraphs>
  <Slides>43</Slides>
  <Notes>26</Notes>
  <HiddenSlides>0</HiddenSlides>
  <MMClips>2</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43</vt:i4>
      </vt:variant>
    </vt:vector>
  </HeadingPairs>
  <TitlesOfParts>
    <vt:vector size="58" baseType="lpstr">
      <vt:lpstr>Calibri</vt:lpstr>
      <vt:lpstr>HP001 4 hàng</vt:lpstr>
      <vt:lpstr>Arial-Rounded</vt:lpstr>
      <vt:lpstr>Calibri Light</vt:lpstr>
      <vt:lpstr>Arial Rounded MT Bold</vt:lpstr>
      <vt:lpstr>AvantGarde</vt:lpstr>
      <vt:lpstr>Arial</vt:lpstr>
      <vt:lpstr>Times New Roman</vt:lpstr>
      <vt:lpstr>.VnArial</vt:lpstr>
      <vt:lpstr>DomCasual</vt:lpstr>
      <vt:lpstr>Bandit</vt:lpstr>
      <vt:lpstr>Arrus-Black</vt:lpstr>
      <vt:lpstr>.VnCooper</vt:lpstr>
      <vt:lpstr>1_Office Theme</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Administrator</cp:lastModifiedBy>
  <cp:revision>340</cp:revision>
  <dcterms:created xsi:type="dcterms:W3CDTF">2006-08-16T00:00:00Z</dcterms:created>
  <dcterms:modified xsi:type="dcterms:W3CDTF">2025-12-02T14:38:45Z</dcterms:modified>
</cp:coreProperties>
</file>