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97" r:id="rId1"/>
    <p:sldMasterId id="2147483710" r:id="rId2"/>
    <p:sldMasterId id="2147483722" r:id="rId3"/>
    <p:sldMasterId id="2147483739" r:id="rId4"/>
    <p:sldMasterId id="2147483752" r:id="rId5"/>
    <p:sldMasterId id="2147483774" r:id="rId6"/>
    <p:sldMasterId id="2147483786" r:id="rId7"/>
  </p:sldMasterIdLst>
  <p:notesMasterIdLst>
    <p:notesMasterId r:id="rId23"/>
  </p:notesMasterIdLst>
  <p:sldIdLst>
    <p:sldId id="7638" r:id="rId8"/>
    <p:sldId id="276" r:id="rId9"/>
    <p:sldId id="259" r:id="rId10"/>
    <p:sldId id="266" r:id="rId11"/>
    <p:sldId id="297" r:id="rId12"/>
    <p:sldId id="306" r:id="rId13"/>
    <p:sldId id="286" r:id="rId14"/>
    <p:sldId id="268" r:id="rId15"/>
    <p:sldId id="2007577114" r:id="rId16"/>
    <p:sldId id="278" r:id="rId17"/>
    <p:sldId id="2007577115" r:id="rId18"/>
    <p:sldId id="267" r:id="rId19"/>
    <p:sldId id="262" r:id="rId20"/>
    <p:sldId id="308" r:id="rId21"/>
    <p:sldId id="51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09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342" y="12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12/25/2025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800">
                <a:solidFill>
                  <a:schemeClr val="tx1"/>
                </a:solidFill>
                <a:latin typeface="Garamond" pitchFamily="18" charset="0"/>
                <a:cs typeface="Arial" charset="0"/>
              </a:defRPr>
            </a:lvl1pPr>
            <a:lvl2pPr marL="742950" indent="-285750" eaLnBrk="0" hangingPunct="0">
              <a:defRPr sz="2800">
                <a:solidFill>
                  <a:schemeClr val="tx1"/>
                </a:solidFill>
                <a:latin typeface="Garamond" pitchFamily="18" charset="0"/>
                <a:cs typeface="Arial" charset="0"/>
              </a:defRPr>
            </a:lvl2pPr>
            <a:lvl3pPr marL="1143000" indent="-228600" eaLnBrk="0" hangingPunct="0">
              <a:defRPr sz="2800">
                <a:solidFill>
                  <a:schemeClr val="tx1"/>
                </a:solidFill>
                <a:latin typeface="Garamond" pitchFamily="18" charset="0"/>
                <a:cs typeface="Arial" charset="0"/>
              </a:defRPr>
            </a:lvl3pPr>
            <a:lvl4pPr marL="1600200" indent="-228600" eaLnBrk="0" hangingPunct="0">
              <a:defRPr sz="2800">
                <a:solidFill>
                  <a:schemeClr val="tx1"/>
                </a:solidFill>
                <a:latin typeface="Garamond" pitchFamily="18" charset="0"/>
                <a:cs typeface="Arial" charset="0"/>
              </a:defRPr>
            </a:lvl4pPr>
            <a:lvl5pPr marL="2057400" indent="-228600" eaLnBrk="0" hangingPunct="0">
              <a:defRPr sz="2800">
                <a:solidFill>
                  <a:schemeClr val="tx1"/>
                </a:solidFill>
                <a:latin typeface="Garamond" pitchFamily="18" charset="0"/>
                <a:cs typeface="Arial" charset="0"/>
              </a:defRPr>
            </a:lvl5pPr>
            <a:lvl6pPr marL="2514600" indent="-228600" defTabSz="1446213" eaLnBrk="0" fontAlgn="base" hangingPunct="0">
              <a:spcBef>
                <a:spcPct val="0"/>
              </a:spcBef>
              <a:spcAft>
                <a:spcPct val="0"/>
              </a:spcAft>
              <a:defRPr sz="2800">
                <a:solidFill>
                  <a:schemeClr val="tx1"/>
                </a:solidFill>
                <a:latin typeface="Garamond" pitchFamily="18" charset="0"/>
                <a:cs typeface="Arial" charset="0"/>
              </a:defRPr>
            </a:lvl6pPr>
            <a:lvl7pPr marL="2971800" indent="-228600" defTabSz="1446213" eaLnBrk="0" fontAlgn="base" hangingPunct="0">
              <a:spcBef>
                <a:spcPct val="0"/>
              </a:spcBef>
              <a:spcAft>
                <a:spcPct val="0"/>
              </a:spcAft>
              <a:defRPr sz="2800">
                <a:solidFill>
                  <a:schemeClr val="tx1"/>
                </a:solidFill>
                <a:latin typeface="Garamond" pitchFamily="18" charset="0"/>
                <a:cs typeface="Arial" charset="0"/>
              </a:defRPr>
            </a:lvl7pPr>
            <a:lvl8pPr marL="3429000" indent="-228600" defTabSz="1446213" eaLnBrk="0" fontAlgn="base" hangingPunct="0">
              <a:spcBef>
                <a:spcPct val="0"/>
              </a:spcBef>
              <a:spcAft>
                <a:spcPct val="0"/>
              </a:spcAft>
              <a:defRPr sz="2800">
                <a:solidFill>
                  <a:schemeClr val="tx1"/>
                </a:solidFill>
                <a:latin typeface="Garamond" pitchFamily="18" charset="0"/>
                <a:cs typeface="Arial" charset="0"/>
              </a:defRPr>
            </a:lvl8pPr>
            <a:lvl9pPr marL="3886200" indent="-228600" defTabSz="1446213" eaLnBrk="0" fontAlgn="base" hangingPunct="0">
              <a:spcBef>
                <a:spcPct val="0"/>
              </a:spcBef>
              <a:spcAft>
                <a:spcPct val="0"/>
              </a:spcAft>
              <a:defRPr sz="2800">
                <a:solidFill>
                  <a:schemeClr val="tx1"/>
                </a:solidFill>
                <a:latin typeface="Garamond" pitchFamily="18"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8E8AAB3-6B98-4E43-AC69-6BE017A510E2}" type="slidenum">
              <a:rPr kumimoji="0" lang="en-US" sz="1200" b="0" i="0" u="none" strike="noStrike" kern="1200" cap="none" spc="0" normalizeH="0" baseline="0" noProof="0" smtClean="0">
                <a:ln>
                  <a:noFill/>
                </a:ln>
                <a:solidFill>
                  <a:prstClr val="black"/>
                </a:solidFill>
                <a:effectLst/>
                <a:uLnTx/>
                <a:uFillTx/>
                <a:latin typeface="Garamond" pitchFamily="18"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Garamond" pitchFamily="18" charset="0"/>
              <a:ea typeface="+mn-ea"/>
              <a:cs typeface="Arial" charset="0"/>
            </a:endParaRPr>
          </a:p>
        </p:txBody>
      </p:sp>
    </p:spTree>
    <p:extLst>
      <p:ext uri="{BB962C8B-B14F-4D97-AF65-F5344CB8AC3E}">
        <p14:creationId xmlns:p14="http://schemas.microsoft.com/office/powerpoint/2010/main" val="3118671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5048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01939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a:t>
            </a:r>
            <a:r>
              <a:rPr lang="en-US" baseline="0"/>
              <a:t> cô có thể sửa, thêm thắt nội dung nếu thấy chưa phù hợp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2036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5.xml"/><Relationship Id="rId9" Type="http://schemas.openxmlformats.org/officeDocument/2006/relationships/image" Target="../media/image9.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5.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Master" Target="../slideMasters/slideMaster5.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5.xml"/><Relationship Id="rId6" Type="http://schemas.openxmlformats.org/officeDocument/2006/relationships/image" Target="../media/image27.png"/><Relationship Id="rId5" Type="http://schemas.openxmlformats.org/officeDocument/2006/relationships/image" Target="../media/image16.png"/><Relationship Id="rId4" Type="http://schemas.openxmlformats.org/officeDocument/2006/relationships/image" Target="../media/image26.png"/></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9.png"/><Relationship Id="rId4" Type="http://schemas.openxmlformats.org/officeDocument/2006/relationships/image" Target="../media/image28.jp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2.png"/><Relationship Id="rId10" Type="http://schemas.openxmlformats.org/officeDocument/2006/relationships/image" Target="../media/image2.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2050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09613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0184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8140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563736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379541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976181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32042366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2501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53010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1248927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3914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315066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27299312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66835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457200">
              <a:defRPr/>
            </a:pPr>
            <a:fld id="{2D1F03C1-C2DF-4DA6-AC79-0F28E11D62B9}" type="datetimeFigureOut">
              <a:rPr lang="en-US" smtClean="0">
                <a:solidFill>
                  <a:prstClr val="black">
                    <a:tint val="75000"/>
                  </a:prstClr>
                </a:solidFill>
              </a:rPr>
              <a:pPr defTabSz="457200">
                <a:defRPr/>
              </a:pPr>
              <a:t>12/25/2025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defRPr/>
            </a:pPr>
            <a:fld id="{BA6647F8-C479-45D0-8361-C7A2478A253C}" type="slidenum">
              <a:rPr lang="en-US" smtClean="0">
                <a:solidFill>
                  <a:prstClr val="black">
                    <a:tint val="75000"/>
                  </a:prstClr>
                </a:solidFill>
              </a:rPr>
              <a:pPr defTabSz="457200">
                <a:defRPr/>
              </a:pPr>
              <a:t>‹#›</a:t>
            </a:fld>
            <a:endParaRPr lang="en-US">
              <a:solidFill>
                <a:prstClr val="black">
                  <a:tint val="75000"/>
                </a:prstClr>
              </a:solidFill>
            </a:endParaRPr>
          </a:p>
        </p:txBody>
      </p:sp>
    </p:spTree>
    <p:extLst>
      <p:ext uri="{BB962C8B-B14F-4D97-AF65-F5344CB8AC3E}">
        <p14:creationId xmlns:p14="http://schemas.microsoft.com/office/powerpoint/2010/main" val="4279646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430262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5472582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571427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32017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346330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6256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865465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63574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1424665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86505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118255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291737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087431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216409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28889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48163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19715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7249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1812733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988428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38946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865410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647019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4529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7062392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4465956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9284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420525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652957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29446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6626886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59877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1660413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2396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2585885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2226206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834776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17561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1476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719940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296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7811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6896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4780541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100693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12/25/2025</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7783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992842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866374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15765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602009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91093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4448350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795375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19123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417506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2342170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885131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63987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210141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46F8-8F8A-C233-5AE4-A99F79747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1FCCC9-5ED1-D118-DED7-FAE3F1D17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1AE4C3-C7BF-07D3-DA49-FE8BF1D69EC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95FE4EA-DD31-A7E9-4421-7DCB2BDAB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F60425-C3C8-F01B-9AA9-3336606EE5D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920413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04A8C-4255-5A62-85B5-84CB8438AD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E4D17D-2BD4-73A4-F853-348DC7AE9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DA4B6-7083-E941-68CC-4612E8A184C1}"/>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0ABD69AB-56DE-917F-59AB-4FFFAEFB3D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6D9F17-F7BB-1BAA-E18B-4E9E71EF4CB0}"/>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901429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858410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2A0EA-472F-135D-B902-49E835A2E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62E123-427B-B614-3C01-09A932BCFCA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9691-32F0-7368-A583-9C792FAC71AA}"/>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3C8B19A1-8B7B-E0E7-1DE9-FE6DEC500E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02E34B-F0E9-001C-E252-6B3A5EB3E312}"/>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7065982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1304-098B-D737-429C-44A8735690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FDF8D2-A507-1974-BDA5-A5B2476E7EB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119EE4-1102-C86E-3999-97C8B495FF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1706CF-9D72-02FB-0E80-2ABC9DE535E4}"/>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1BC0A77D-2AC3-A08B-5BEF-67BD3D7857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FE439-4385-4FD0-CE5F-41EE51AEC56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512966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CA434-403C-8202-0AD0-5AA9EE5ECD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B712E4-F2E7-EF71-AA32-325CF0156E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3642C-433C-BC24-E1D2-9282CA9C86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A79B42-6329-DAA5-038D-00EA5ABD54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C0BAAA-FB9B-EA41-C77F-96CB3938F7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57970A-50F8-F43F-14E5-F797AE7B25B6}"/>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8" name="Footer Placeholder 7">
            <a:extLst>
              <a:ext uri="{FF2B5EF4-FFF2-40B4-BE49-F238E27FC236}">
                <a16:creationId xmlns:a16="http://schemas.microsoft.com/office/drawing/2014/main" id="{E6D720E8-E5BB-9BEC-B992-AD2540A84E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01B8B2-65E9-1318-0344-5E5C79A3AC4D}"/>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7234881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B86C8-7828-20D7-4114-A36B3CD457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4576DB-C23E-AB1B-069C-CE1706DDBA80}"/>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4" name="Footer Placeholder 3">
            <a:extLst>
              <a:ext uri="{FF2B5EF4-FFF2-40B4-BE49-F238E27FC236}">
                <a16:creationId xmlns:a16="http://schemas.microsoft.com/office/drawing/2014/main" id="{B542112B-AD0E-CA99-B949-30BAFBDADA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66F601-D220-4878-BB78-C5C07B2BC799}"/>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36354060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E4CB6D-2179-CF19-DBBA-3FDA94EFB07E}"/>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3" name="Footer Placeholder 2">
            <a:extLst>
              <a:ext uri="{FF2B5EF4-FFF2-40B4-BE49-F238E27FC236}">
                <a16:creationId xmlns:a16="http://schemas.microsoft.com/office/drawing/2014/main" id="{C34B4092-8E77-C20B-51B2-D69D5E5CDC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12E103-7F29-F674-7B45-E2B1A5DB2835}"/>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2295251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2B521-B92F-2CB6-CCC5-8E58E16FA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6A113B-73DD-3BB4-ABA4-707C0929CC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320BE5-251A-D254-D283-4D33799D40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D0BA9-27C0-FA11-86CF-E0B663355A7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4789BEF1-384F-59E6-2A8A-13A69E9123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B1C231-2C69-CCAE-8D6F-3038AB25446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17576235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21ADF-70B6-3CE8-CB63-F9BD4159D1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5D18809-B616-3C6E-C62B-8189BEE661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C5E48-5D02-E53B-5EDA-0BB6E4E204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78EFD7-AF22-EF47-FFFD-FA418D9BF915}"/>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6" name="Footer Placeholder 5">
            <a:extLst>
              <a:ext uri="{FF2B5EF4-FFF2-40B4-BE49-F238E27FC236}">
                <a16:creationId xmlns:a16="http://schemas.microsoft.com/office/drawing/2014/main" id="{C0D36CBF-38F9-7D09-787B-C2A5FAC41F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95B263-6444-2324-0217-073DF2A5E16E}"/>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80029852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FE8B-BF30-D9E0-DE59-3F8FEE7A0B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9E39A0-4228-DBAB-384C-773EA235F1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C096E-58A8-D89D-7DD6-02D2D56C575F}"/>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85F85971-343C-59B1-8F96-AA0C30819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C1C85-FB81-2561-C10B-6A1A3ACFCADA}"/>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5124778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109A93-1CD4-4F8D-6312-60D7970E9A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A71D51-6C46-C825-4EE2-D7D7898FFD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9C844F-B2FD-DBF7-CC41-D356F164A367}"/>
              </a:ext>
            </a:extLst>
          </p:cNvPr>
          <p:cNvSpPr>
            <a:spLocks noGrp="1"/>
          </p:cNvSpPr>
          <p:nvPr>
            <p:ph type="dt" sz="half" idx="10"/>
          </p:nvPr>
        </p:nvSpPr>
        <p:spPr/>
        <p:txBody>
          <a:body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6F9AEBF5-157A-695B-1E64-5B4EF623A9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401B02-3845-9735-BC70-06EAB0388C07}"/>
              </a:ext>
            </a:extLst>
          </p:cNvPr>
          <p:cNvSpPr>
            <a:spLocks noGrp="1"/>
          </p:cNvSpPr>
          <p:nvPr>
            <p:ph type="sldNum" sz="quarter" idx="12"/>
          </p:nvPr>
        </p:nvSpPr>
        <p:spPr/>
        <p:txBody>
          <a:bodyPr/>
          <a:lstStyle/>
          <a:p>
            <a:fld id="{A6A34670-FED5-4B8E-B69D-1173D3ABBA78}" type="slidenum">
              <a:rPr lang="en-US" smtClean="0"/>
              <a:pPr/>
              <a:t>‹#›</a:t>
            </a:fld>
            <a:endParaRPr lang="en-US"/>
          </a:p>
        </p:txBody>
      </p:sp>
    </p:spTree>
    <p:extLst>
      <p:ext uri="{BB962C8B-B14F-4D97-AF65-F5344CB8AC3E}">
        <p14:creationId xmlns:p14="http://schemas.microsoft.com/office/powerpoint/2010/main" val="37467308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3653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theme" Target="../theme/theme5.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8F09-54AD-4894-9CC3-48AE4BF9C221}" type="datetimeFigureOut">
              <a:rPr lang="en-US" smtClean="0"/>
              <a:t>12/25/2025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B7D1-608C-4A99-86F9-DF4EB0FE8530}" type="slidenum">
              <a:rPr lang="en-US" smtClean="0"/>
              <a:t>‹#›</a:t>
            </a:fld>
            <a:endParaRPr lang="en-US"/>
          </a:p>
        </p:txBody>
      </p:sp>
    </p:spTree>
    <p:extLst>
      <p:ext uri="{BB962C8B-B14F-4D97-AF65-F5344CB8AC3E}">
        <p14:creationId xmlns:p14="http://schemas.microsoft.com/office/powerpoint/2010/main" val="265637073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DC8F09-54AD-4894-9CC3-48AE4BF9C221}" type="datetimeFigureOut">
              <a:rPr lang="en-US" smtClean="0"/>
              <a:t>12/25/2025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FB7D1-608C-4A99-86F9-DF4EB0FE8530}" type="slidenum">
              <a:rPr lang="en-US" smtClean="0"/>
              <a:t>‹#›</a:t>
            </a:fld>
            <a:endParaRPr lang="en-US"/>
          </a:p>
        </p:txBody>
      </p:sp>
    </p:spTree>
    <p:extLst>
      <p:ext uri="{BB962C8B-B14F-4D97-AF65-F5344CB8AC3E}">
        <p14:creationId xmlns:p14="http://schemas.microsoft.com/office/powerpoint/2010/main" val="26877620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424932600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9762932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12/25/2025</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399562980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12/25/2025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169698245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D715D36-FA13-B10D-3CE5-4B7C04726174}"/>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B7F851BB-6D66-20DE-B1F5-89ECE066D0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D198868-D4B7-7BF6-DB68-83FAA81C5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B33CB-8D97-5B10-13F8-35751FB71B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6CC4F6-CBD8-4ECE-B874-60AFC616E164}" type="datetimeFigureOut">
              <a:rPr lang="en-US" smtClean="0"/>
              <a:pPr/>
              <a:t>12/25/2025</a:t>
            </a:fld>
            <a:endParaRPr lang="en-US"/>
          </a:p>
        </p:txBody>
      </p:sp>
      <p:sp>
        <p:nvSpPr>
          <p:cNvPr id="5" name="Footer Placeholder 4">
            <a:extLst>
              <a:ext uri="{FF2B5EF4-FFF2-40B4-BE49-F238E27FC236}">
                <a16:creationId xmlns:a16="http://schemas.microsoft.com/office/drawing/2014/main" id="{1AE3E7D4-BB49-CB19-5F35-7623ACA69D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666D881-C527-FB52-0F36-782447E247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A34670-FED5-4B8E-B69D-1173D3ABBA78}" type="slidenum">
              <a:rPr lang="en-US" smtClean="0"/>
              <a:pPr/>
              <a:t>‹#›</a:t>
            </a:fld>
            <a:endParaRPr lang="en-US"/>
          </a:p>
        </p:txBody>
      </p:sp>
    </p:spTree>
    <p:extLst>
      <p:ext uri="{BB962C8B-B14F-4D97-AF65-F5344CB8AC3E}">
        <p14:creationId xmlns:p14="http://schemas.microsoft.com/office/powerpoint/2010/main" val="209315723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84.xml"/><Relationship Id="rId4" Type="http://schemas.openxmlformats.org/officeDocument/2006/relationships/image" Target="../media/image41.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9.xml"/><Relationship Id="rId4" Type="http://schemas.openxmlformats.org/officeDocument/2006/relationships/image" Target="../media/image4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101+ Mẫu PowerPoint 8/3 - Background, hình nền mới nhất 2024">
            <a:extLst>
              <a:ext uri="{FF2B5EF4-FFF2-40B4-BE49-F238E27FC236}">
                <a16:creationId xmlns:a16="http://schemas.microsoft.com/office/drawing/2014/main" id="{342A1023-005E-0ADB-9104-64016830C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54753" cy="68369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47762" y="304800"/>
            <a:ext cx="9847451" cy="4339650"/>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38" normalizeH="0" baseline="0" noProof="0">
                <a:ln w="11430"/>
                <a:solidFill>
                  <a:srgbClr val="FF0000"/>
                </a:solidFill>
                <a:effectLst>
                  <a:outerShdw blurRad="76200" dist="50800" dir="5400000" algn="tl" rotWithShape="0">
                    <a:srgbClr val="000000">
                      <a:alpha val="65000"/>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QUÝ THẦY CÔ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VỀ DỰ GIỜ THĂM LỚP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Môn Tiếng Việt lớp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F9ED5">
                    <a:lumMod val="75000"/>
                  </a:srgbClr>
                </a:solidFill>
                <a:effectLst/>
                <a:uLnTx/>
                <a:uFillTx/>
                <a:latin typeface="Times New Roman" panose="02020603050405020304" pitchFamily="18" charset="0"/>
                <a:ea typeface="+mn-ea"/>
                <a:cs typeface="Times New Roman" panose="02020603050405020304" pitchFamily="18" charset="0"/>
              </a:rPr>
              <a:t>Bài 70: Ôn tập và kể chuyện( Tiết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(Bộ sách kết nối tri thức)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1" u="none" strike="noStrike" kern="1200" cap="none" spc="0" normalizeH="0" baseline="0" noProof="0" dirty="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endParaRPr>
          </a:p>
        </p:txBody>
      </p:sp>
      <p:pic>
        <p:nvPicPr>
          <p:cNvPr id="2056"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228600"/>
            <a:ext cx="98583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068F63A-0B78-7FAC-3469-2760FB9346F4}"/>
              </a:ext>
            </a:extLst>
          </p:cNvPr>
          <p:cNvSpPr txBox="1"/>
          <p:nvPr/>
        </p:nvSpPr>
        <p:spPr>
          <a:xfrm>
            <a:off x="2057400" y="5105400"/>
            <a:ext cx="662060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Giáo viên: Nguyễn Thị Thu Hồng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Lớp : 1A2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156082">
                    <a:lumMod val="75000"/>
                  </a:srgbClr>
                </a:solidFill>
                <a:effectLst/>
                <a:uLnTx/>
                <a:uFillTx/>
                <a:latin typeface="Times New Roman" panose="02020603050405020304" pitchFamily="18" charset="0"/>
                <a:ea typeface="+mn-ea"/>
                <a:cs typeface="Times New Roman" panose="02020603050405020304" pitchFamily="18" charset="0"/>
              </a:rPr>
              <a:t>Trường: Tiểu học Hưng Đạo</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87688" y="260648"/>
            <a:ext cx="6984776" cy="769441"/>
          </a:xfrm>
          <a:prstGeom prst="rect">
            <a:avLst/>
          </a:prstGeom>
          <a:noFill/>
        </p:spPr>
        <p:txBody>
          <a:bodyPr wrap="square" rtlCol="0">
            <a:spAutoFit/>
          </a:bodyPr>
          <a:lstStyle/>
          <a:p>
            <a:r>
              <a:rPr lang="en-US" sz="44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Chuột</a:t>
            </a:r>
            <a:r>
              <a:rPr lang="en-US" sz="44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nhà</a:t>
            </a:r>
            <a:r>
              <a:rPr lang="en-US" sz="44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44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chuột</a:t>
            </a:r>
            <a:r>
              <a:rPr lang="en-US" sz="44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đồng</a:t>
            </a:r>
            <a:endParaRPr lang="en-US" sz="44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Chuột nhà và chuột đồ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03512" y="1143173"/>
            <a:ext cx="9255906" cy="5310163"/>
          </a:xfrm>
          <a:prstGeom prst="rect">
            <a:avLst/>
          </a:prstGeom>
        </p:spPr>
      </p:pic>
    </p:spTree>
    <p:extLst>
      <p:ext uri="{BB962C8B-B14F-4D97-AF65-F5344CB8AC3E}">
        <p14:creationId xmlns:p14="http://schemas.microsoft.com/office/powerpoint/2010/main" val="74657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3"/>
                </p:tgtEl>
              </p:cMediaNode>
            </p:video>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F6B477A-5532-4780-980B-6C86EA528EB6}"/>
              </a:ext>
            </a:extLst>
          </p:cNvPr>
          <p:cNvSpPr/>
          <p:nvPr/>
        </p:nvSpPr>
        <p:spPr>
          <a:xfrm>
            <a:off x="2279576" y="566681"/>
            <a:ext cx="223224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chuyện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4B06E2EA-0F68-4424-A2B0-1570C7C1F9D9}"/>
              </a:ext>
            </a:extLst>
          </p:cNvPr>
          <p:cNvSpPr/>
          <p:nvPr/>
        </p:nvSpPr>
        <p:spPr>
          <a:xfrm>
            <a:off x="1847528" y="566681"/>
            <a:ext cx="576064" cy="504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7" name="TextBox 6">
            <a:extLst>
              <a:ext uri="{FF2B5EF4-FFF2-40B4-BE49-F238E27FC236}">
                <a16:creationId xmlns:a16="http://schemas.microsoft.com/office/drawing/2014/main" id="{B210E92D-729D-4AEE-9F41-4EB153ED6F25}"/>
              </a:ext>
            </a:extLst>
          </p:cNvPr>
          <p:cNvSpPr txBox="1"/>
          <p:nvPr/>
        </p:nvSpPr>
        <p:spPr>
          <a:xfrm>
            <a:off x="3795584" y="1136533"/>
            <a:ext cx="6476880" cy="646331"/>
          </a:xfrm>
          <a:prstGeom prst="rect">
            <a:avLst/>
          </a:prstGeom>
          <a:noFill/>
        </p:spPr>
        <p:txBody>
          <a:bodyPr wrap="square" rtlCol="0">
            <a:spAutoFit/>
          </a:bodyPr>
          <a:lstStyle/>
          <a:p>
            <a:r>
              <a:rPr lang="en-US" sz="36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Chuột</a:t>
            </a:r>
            <a:r>
              <a:rPr lang="en-US" sz="36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nhà</a:t>
            </a:r>
            <a:r>
              <a:rPr lang="en-US" sz="36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và</a:t>
            </a:r>
            <a:r>
              <a:rPr lang="en-US" sz="36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chuột</a:t>
            </a:r>
            <a:r>
              <a:rPr lang="en-US" sz="36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đồng</a:t>
            </a:r>
            <a:endParaRPr lang="en-US" sz="3600"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descr="A picture containing text, picture frame&#10;&#10;Description automatically generated">
            <a:extLst>
              <a:ext uri="{FF2B5EF4-FFF2-40B4-BE49-F238E27FC236}">
                <a16:creationId xmlns:a16="http://schemas.microsoft.com/office/drawing/2014/main" id="{5D6F8A58-029C-48EA-8605-64F3C2385EAA}"/>
              </a:ext>
            </a:extLst>
          </p:cNvPr>
          <p:cNvPicPr>
            <a:picLocks noChangeAspect="1"/>
          </p:cNvPicPr>
          <p:nvPr/>
        </p:nvPicPr>
        <p:blipFill rotWithShape="1">
          <a:blip r:embed="rId2"/>
          <a:srcRect l="3462" t="2440" r="1675" b="2414"/>
          <a:stretch/>
        </p:blipFill>
        <p:spPr>
          <a:xfrm>
            <a:off x="2063552" y="2047392"/>
            <a:ext cx="3820976" cy="2808313"/>
          </a:xfrm>
          <a:prstGeom prst="roundRect">
            <a:avLst>
              <a:gd name="adj" fmla="val 9823"/>
            </a:avLst>
          </a:prstGeom>
        </p:spPr>
      </p:pic>
      <p:sp>
        <p:nvSpPr>
          <p:cNvPr id="9" name="TextBox 8">
            <a:extLst>
              <a:ext uri="{FF2B5EF4-FFF2-40B4-BE49-F238E27FC236}">
                <a16:creationId xmlns:a16="http://schemas.microsoft.com/office/drawing/2014/main" id="{8351325A-B3C6-413F-BE14-17878B8AC623}"/>
              </a:ext>
            </a:extLst>
          </p:cNvPr>
          <p:cNvSpPr txBox="1"/>
          <p:nvPr/>
        </p:nvSpPr>
        <p:spPr>
          <a:xfrm>
            <a:off x="2063552" y="5085184"/>
            <a:ext cx="3960440" cy="954107"/>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rủ</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0" name="TextBox 9">
            <a:extLst>
              <a:ext uri="{FF2B5EF4-FFF2-40B4-BE49-F238E27FC236}">
                <a16:creationId xmlns:a16="http://schemas.microsoft.com/office/drawing/2014/main" id="{BEBCBD1B-AE08-42C7-9A85-1DCA263DE234}"/>
              </a:ext>
            </a:extLst>
          </p:cNvPr>
          <p:cNvSpPr txBox="1"/>
          <p:nvPr/>
        </p:nvSpPr>
        <p:spPr>
          <a:xfrm>
            <a:off x="6528048" y="5085183"/>
            <a:ext cx="5100984" cy="954107"/>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Tối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phố</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1" name="Picture 10" descr="A picture containing text, picture frame&#10;&#10;Description automatically generated">
            <a:extLst>
              <a:ext uri="{FF2B5EF4-FFF2-40B4-BE49-F238E27FC236}">
                <a16:creationId xmlns:a16="http://schemas.microsoft.com/office/drawing/2014/main" id="{0890D54A-2555-4AE0-AB47-E223A7A541DF}"/>
              </a:ext>
            </a:extLst>
          </p:cNvPr>
          <p:cNvPicPr>
            <a:picLocks noChangeAspect="1"/>
          </p:cNvPicPr>
          <p:nvPr/>
        </p:nvPicPr>
        <p:blipFill>
          <a:blip r:embed="rId3"/>
          <a:stretch>
            <a:fillRect/>
          </a:stretch>
        </p:blipFill>
        <p:spPr>
          <a:xfrm>
            <a:off x="6528048" y="1978896"/>
            <a:ext cx="5100984" cy="2945306"/>
          </a:xfrm>
          <a:prstGeom prst="rect">
            <a:avLst/>
          </a:prstGeom>
        </p:spPr>
      </p:pic>
    </p:spTree>
    <p:extLst>
      <p:ext uri="{BB962C8B-B14F-4D97-AF65-F5344CB8AC3E}">
        <p14:creationId xmlns:p14="http://schemas.microsoft.com/office/powerpoint/2010/main" val="670380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t="5333" b="16000"/>
          <a:stretch/>
        </p:blipFill>
        <p:spPr>
          <a:xfrm>
            <a:off x="1487488" y="818709"/>
            <a:ext cx="9649072" cy="4248472"/>
          </a:xfrm>
          <a:prstGeom prst="rect">
            <a:avLst/>
          </a:prstGeom>
        </p:spPr>
      </p:pic>
      <p:sp>
        <p:nvSpPr>
          <p:cNvPr id="3" name="TextBox 2">
            <a:extLst>
              <a:ext uri="{FF2B5EF4-FFF2-40B4-BE49-F238E27FC236}">
                <a16:creationId xmlns:a16="http://schemas.microsoft.com/office/drawing/2014/main" id="{1E6E9A15-DC9B-4E8E-A61B-A3201C169B5E}"/>
              </a:ext>
            </a:extLst>
          </p:cNvPr>
          <p:cNvSpPr txBox="1"/>
          <p:nvPr/>
        </p:nvSpPr>
        <p:spPr>
          <a:xfrm>
            <a:off x="2063552" y="5067181"/>
            <a:ext cx="4536504" cy="954107"/>
          </a:xfrm>
          <a:prstGeom prst="rect">
            <a:avLst/>
          </a:prstGeom>
          <a:noFill/>
        </p:spPr>
        <p:txBody>
          <a:bodyPr wrap="square" rtlCol="0">
            <a:spAutoFit/>
          </a:bodyPr>
          <a:lstStyle/>
          <a:p>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800" dirty="0">
                <a:latin typeface="Arial-Rounded" panose="020B0500000000000000" pitchFamily="34" charset="0"/>
                <a:ea typeface="Arial-Rounded" panose="020B0500000000000000" pitchFamily="34" charset="0"/>
                <a:cs typeface="Arial-Rounded" panose="020B0500000000000000" pitchFamily="34" charset="0"/>
              </a:rPr>
              <a:t> ra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chúng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mò</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thực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phẩm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C9656B7E-096C-4A5F-AB43-FDA0D96DE220}"/>
              </a:ext>
            </a:extLst>
          </p:cNvPr>
          <p:cNvSpPr txBox="1"/>
          <p:nvPr/>
        </p:nvSpPr>
        <p:spPr>
          <a:xfrm>
            <a:off x="6852084" y="5067181"/>
            <a:ext cx="4032448" cy="954107"/>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tay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48C4E11-1366-4F2D-94F8-718F8B646751}"/>
              </a:ext>
            </a:extLst>
          </p:cNvPr>
          <p:cNvSpPr/>
          <p:nvPr/>
        </p:nvSpPr>
        <p:spPr>
          <a:xfrm>
            <a:off x="1991544" y="512569"/>
            <a:ext cx="2232248" cy="5040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Kể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chuyện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a:extLst>
              <a:ext uri="{FF2B5EF4-FFF2-40B4-BE49-F238E27FC236}">
                <a16:creationId xmlns:a16="http://schemas.microsoft.com/office/drawing/2014/main" id="{3C1A9540-41EF-42A6-A36E-B025D648C11E}"/>
              </a:ext>
            </a:extLst>
          </p:cNvPr>
          <p:cNvSpPr/>
          <p:nvPr/>
        </p:nvSpPr>
        <p:spPr>
          <a:xfrm>
            <a:off x="1559496" y="512569"/>
            <a:ext cx="576064" cy="5040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5" name="TextBox 4">
            <a:extLst>
              <a:ext uri="{FF2B5EF4-FFF2-40B4-BE49-F238E27FC236}">
                <a16:creationId xmlns:a16="http://schemas.microsoft.com/office/drawing/2014/main" id="{23F75296-CF78-4867-A0BB-A751C7710C0D}"/>
              </a:ext>
            </a:extLst>
          </p:cNvPr>
          <p:cNvSpPr txBox="1"/>
          <p:nvPr/>
        </p:nvSpPr>
        <p:spPr>
          <a:xfrm>
            <a:off x="3359696" y="1016625"/>
            <a:ext cx="5472608"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và</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chuột</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đồng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A picture containing text, picture frame&#10;&#10;Description automatically generated">
            <a:extLst>
              <a:ext uri="{FF2B5EF4-FFF2-40B4-BE49-F238E27FC236}">
                <a16:creationId xmlns:a16="http://schemas.microsoft.com/office/drawing/2014/main" id="{18019977-1279-4816-9440-3322C88AB2A0}"/>
              </a:ext>
            </a:extLst>
          </p:cNvPr>
          <p:cNvPicPr>
            <a:picLocks noChangeAspect="1"/>
          </p:cNvPicPr>
          <p:nvPr/>
        </p:nvPicPr>
        <p:blipFill rotWithShape="1">
          <a:blip r:embed="rId2"/>
          <a:srcRect l="3462" t="2440" r="1675" b="2414"/>
          <a:stretch/>
        </p:blipFill>
        <p:spPr>
          <a:xfrm>
            <a:off x="1891985" y="1437965"/>
            <a:ext cx="3771967" cy="2394202"/>
          </a:xfrm>
          <a:prstGeom prst="roundRect">
            <a:avLst>
              <a:gd name="adj" fmla="val 9823"/>
            </a:avLst>
          </a:prstGeom>
        </p:spPr>
      </p:pic>
      <p:pic>
        <p:nvPicPr>
          <p:cNvPr id="7" name="Picture 6" descr="A picture containing text, picture frame&#10;&#10;Description automatically generated">
            <a:extLst>
              <a:ext uri="{FF2B5EF4-FFF2-40B4-BE49-F238E27FC236}">
                <a16:creationId xmlns:a16="http://schemas.microsoft.com/office/drawing/2014/main" id="{CCE0F933-A7E4-4C43-8C4C-3480F9353590}"/>
              </a:ext>
            </a:extLst>
          </p:cNvPr>
          <p:cNvPicPr>
            <a:picLocks noChangeAspect="1"/>
          </p:cNvPicPr>
          <p:nvPr/>
        </p:nvPicPr>
        <p:blipFill>
          <a:blip r:embed="rId3"/>
          <a:stretch>
            <a:fillRect/>
          </a:stretch>
        </p:blipFill>
        <p:spPr>
          <a:xfrm>
            <a:off x="5951984" y="1184175"/>
            <a:ext cx="5112568" cy="2699273"/>
          </a:xfrm>
          <a:prstGeom prst="rect">
            <a:avLst/>
          </a:prstGeom>
        </p:spPr>
      </p:pic>
      <p:pic>
        <p:nvPicPr>
          <p:cNvPr id="8" name="Picture 7" descr="Screen Clipping">
            <a:extLst>
              <a:ext uri="{FF2B5EF4-FFF2-40B4-BE49-F238E27FC236}">
                <a16:creationId xmlns:a16="http://schemas.microsoft.com/office/drawing/2014/main" id="{89DB7AAA-7B07-4242-B760-797D706653CA}"/>
              </a:ext>
            </a:extLst>
          </p:cNvPr>
          <p:cNvPicPr>
            <a:picLocks noChangeAspect="1"/>
          </p:cNvPicPr>
          <p:nvPr/>
        </p:nvPicPr>
        <p:blipFill rotWithShape="1">
          <a:blip r:embed="rId4">
            <a:extLst>
              <a:ext uri="{28A0092B-C50C-407E-A947-70E740481C1C}">
                <a14:useLocalDpi xmlns:a14="http://schemas.microsoft.com/office/drawing/2010/main" val="0"/>
              </a:ext>
            </a:extLst>
          </a:blip>
          <a:srcRect t="5333" b="16000"/>
          <a:stretch/>
        </p:blipFill>
        <p:spPr>
          <a:xfrm>
            <a:off x="983432" y="4077072"/>
            <a:ext cx="9361039" cy="2751304"/>
          </a:xfrm>
          <a:prstGeom prst="rect">
            <a:avLst/>
          </a:prstGeom>
        </p:spPr>
      </p:pic>
    </p:spTree>
  </p:cSld>
  <p:clrMapOvr>
    <a:masterClrMapping/>
  </p:clrMapOvr>
  <p:transition>
    <p:wedg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09800" y="533400"/>
            <a:ext cx="8686800" cy="3886200"/>
          </a:xfrm>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a:t>
            </a:r>
            <a:br>
              <a:rPr lang="en-US" u="sng">
                <a:solidFill>
                  <a:srgbClr val="00206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Nhiều người chọn cuộc sống giản dị nhưng hạnh phúc và bình yên. </a:t>
            </a:r>
            <a:br>
              <a:rPr lang="en-US">
                <a:solidFill>
                  <a:srgbClr val="0070C0"/>
                </a:solidFill>
                <a:latin typeface="Arial-Rounded" pitchFamily="34" charset="0"/>
                <a:ea typeface="Arial-Rounded" pitchFamily="34" charset="0"/>
                <a:cs typeface="Arial-Rounded" pitchFamily="34" charset="0"/>
              </a:rPr>
            </a:br>
            <a:r>
              <a:rPr lang="en-US">
                <a:solidFill>
                  <a:srgbClr val="0070C0"/>
                </a:solidFill>
                <a:latin typeface="Arial-Rounded" pitchFamily="34" charset="0"/>
                <a:ea typeface="Arial-Rounded" pitchFamily="34" charset="0"/>
                <a:cs typeface="Arial-Rounded" pitchFamily="34" charset="0"/>
              </a:rPr>
              <a:t>	Sống nghèo nhưng thanh thản con hơn giàu có mà luôn phải lo lắng, sợ hãi.</a:t>
            </a:r>
          </a:p>
        </p:txBody>
      </p:sp>
    </p:spTree>
    <p:extLst>
      <p:ext uri="{BB962C8B-B14F-4D97-AF65-F5344CB8AC3E}">
        <p14:creationId xmlns:p14="http://schemas.microsoft.com/office/powerpoint/2010/main" val="3354861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A75259-2CE7-4ACC-B46E-DDE826DB01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78" b="31203"/>
          <a:stretch/>
        </p:blipFill>
        <p:spPr>
          <a:xfrm>
            <a:off x="6679952" y="1686697"/>
            <a:ext cx="4211074" cy="1110248"/>
          </a:xfrm>
          <a:prstGeom prst="rect">
            <a:avLst/>
          </a:prstGeom>
        </p:spPr>
      </p:pic>
      <p:sp>
        <p:nvSpPr>
          <p:cNvPr id="8" name="椭圆 7">
            <a:extLst>
              <a:ext uri="{FF2B5EF4-FFF2-40B4-BE49-F238E27FC236}">
                <a16:creationId xmlns:a16="http://schemas.microsoft.com/office/drawing/2014/main" id="{55AFD542-B6EA-471C-B6A5-3565E23FE932}"/>
              </a:ext>
            </a:extLst>
          </p:cNvPr>
          <p:cNvSpPr/>
          <p:nvPr/>
        </p:nvSpPr>
        <p:spPr>
          <a:xfrm>
            <a:off x="2366713" y="1615256"/>
            <a:ext cx="3729289" cy="37292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zh-CN" altLang="en-US" sz="2400">
              <a:solidFill>
                <a:prstClr val="white"/>
              </a:solidFill>
              <a:latin typeface="Calibri"/>
              <a:ea typeface="等线" panose="020B0604020202020204" charset="-122"/>
            </a:endParaRPr>
          </a:p>
        </p:txBody>
      </p:sp>
      <p:pic>
        <p:nvPicPr>
          <p:cNvPr id="7" name="图片 6">
            <a:extLst>
              <a:ext uri="{FF2B5EF4-FFF2-40B4-BE49-F238E27FC236}">
                <a16:creationId xmlns:a16="http://schemas.microsoft.com/office/drawing/2014/main" id="{F99F1168-3839-4FB5-A9F6-3E4B1B7FCF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0598" y="1143428"/>
            <a:ext cx="5132742" cy="5132742"/>
          </a:xfrm>
          <a:prstGeom prst="rect">
            <a:avLst/>
          </a:prstGeom>
        </p:spPr>
      </p:pic>
      <p:sp>
        <p:nvSpPr>
          <p:cNvPr id="4" name="文本框 3">
            <a:extLst>
              <a:ext uri="{FF2B5EF4-FFF2-40B4-BE49-F238E27FC236}">
                <a16:creationId xmlns:a16="http://schemas.microsoft.com/office/drawing/2014/main" id="{A59927DB-7D76-424F-B41F-D4838C7A6438}"/>
              </a:ext>
            </a:extLst>
          </p:cNvPr>
          <p:cNvSpPr txBox="1"/>
          <p:nvPr/>
        </p:nvSpPr>
        <p:spPr>
          <a:xfrm>
            <a:off x="7947050" y="1533935"/>
            <a:ext cx="3176086" cy="707886"/>
          </a:xfrm>
          <a:prstGeom prst="rect">
            <a:avLst/>
          </a:prstGeom>
          <a:noFill/>
        </p:spPr>
        <p:txBody>
          <a:bodyPr wrap="square" rtlCol="0">
            <a:spAutoFit/>
          </a:bodyPr>
          <a:lstStyle/>
          <a:p>
            <a:pPr defTabSz="342900">
              <a:defRPr/>
            </a:pP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Tươi</a:t>
            </a:r>
            <a:r>
              <a:rPr lang="en-US" altLang="zh-CN"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cười</a:t>
            </a:r>
            <a:endParaRPr lang="zh-CN" altLang="en-US"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图片 11">
            <a:extLst>
              <a:ext uri="{FF2B5EF4-FFF2-40B4-BE49-F238E27FC236}">
                <a16:creationId xmlns:a16="http://schemas.microsoft.com/office/drawing/2014/main" id="{7B3745BA-1D42-4CD8-9A35-934887B42D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78" b="31203"/>
          <a:stretch/>
        </p:blipFill>
        <p:spPr>
          <a:xfrm>
            <a:off x="6600056" y="2687429"/>
            <a:ext cx="4577891" cy="1039730"/>
          </a:xfrm>
          <a:prstGeom prst="rect">
            <a:avLst/>
          </a:prstGeom>
        </p:spPr>
      </p:pic>
      <p:pic>
        <p:nvPicPr>
          <p:cNvPr id="14" name="图片 13">
            <a:extLst>
              <a:ext uri="{FF2B5EF4-FFF2-40B4-BE49-F238E27FC236}">
                <a16:creationId xmlns:a16="http://schemas.microsoft.com/office/drawing/2014/main" id="{8F3A335A-4540-4649-B398-FC1022828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78" b="31203"/>
          <a:stretch/>
        </p:blipFill>
        <p:spPr>
          <a:xfrm>
            <a:off x="6600056" y="3792052"/>
            <a:ext cx="4577891" cy="1039730"/>
          </a:xfrm>
          <a:prstGeom prst="rect">
            <a:avLst/>
          </a:prstGeom>
        </p:spPr>
      </p:pic>
      <p:pic>
        <p:nvPicPr>
          <p:cNvPr id="16" name="图片 15">
            <a:extLst>
              <a:ext uri="{FF2B5EF4-FFF2-40B4-BE49-F238E27FC236}">
                <a16:creationId xmlns:a16="http://schemas.microsoft.com/office/drawing/2014/main" id="{D1D034BC-3C80-4037-8EE1-26A12C56E7F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978" b="31203"/>
          <a:stretch/>
        </p:blipFill>
        <p:spPr>
          <a:xfrm>
            <a:off x="6600056" y="4824680"/>
            <a:ext cx="4577891" cy="1039730"/>
          </a:xfrm>
          <a:prstGeom prst="rect">
            <a:avLst/>
          </a:prstGeom>
        </p:spPr>
      </p:pic>
      <p:sp>
        <p:nvSpPr>
          <p:cNvPr id="13" name="TextBox 12"/>
          <p:cNvSpPr txBox="1"/>
          <p:nvPr/>
        </p:nvSpPr>
        <p:spPr>
          <a:xfrm rot="1689988">
            <a:off x="3032181" y="2230284"/>
            <a:ext cx="3680482" cy="167132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prstTxWarp prst="textArchUp">
              <a:avLst/>
            </a:prstTxWarp>
            <a:spAutoFit/>
          </a:bodyPr>
          <a:lstStyle/>
          <a:p>
            <a:pPr defTabSz="342900">
              <a:defRPr/>
            </a:pPr>
            <a:r>
              <a:rPr lang="en-US" sz="3200" b="1" dirty="0">
                <a:solidFill>
                  <a:schemeClr val="accent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KHỞI ĐỘNG</a:t>
            </a:r>
          </a:p>
        </p:txBody>
      </p:sp>
      <p:sp>
        <p:nvSpPr>
          <p:cNvPr id="15" name="文本框 3">
            <a:extLst>
              <a:ext uri="{FF2B5EF4-FFF2-40B4-BE49-F238E27FC236}">
                <a16:creationId xmlns:a16="http://schemas.microsoft.com/office/drawing/2014/main" id="{A59927DB-7D76-424F-B41F-D4838C7A6438}"/>
              </a:ext>
            </a:extLst>
          </p:cNvPr>
          <p:cNvSpPr txBox="1"/>
          <p:nvPr/>
        </p:nvSpPr>
        <p:spPr>
          <a:xfrm>
            <a:off x="7947050" y="2605373"/>
            <a:ext cx="3295230" cy="707886"/>
          </a:xfrm>
          <a:prstGeom prst="rect">
            <a:avLst/>
          </a:prstGeom>
          <a:noFill/>
        </p:spPr>
        <p:txBody>
          <a:bodyPr wrap="square" rtlCol="0">
            <a:spAutoFit/>
          </a:bodyPr>
          <a:lstStyle/>
          <a:p>
            <a:pPr defTabSz="342900">
              <a:defRPr/>
            </a:pP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Quả</a:t>
            </a:r>
            <a:r>
              <a:rPr lang="en-US" altLang="zh-CN"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bưởi</a:t>
            </a:r>
            <a:endParaRPr lang="zh-CN" altLang="en-US"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3">
            <a:extLst>
              <a:ext uri="{FF2B5EF4-FFF2-40B4-BE49-F238E27FC236}">
                <a16:creationId xmlns:a16="http://schemas.microsoft.com/office/drawing/2014/main" id="{A59927DB-7D76-424F-B41F-D4838C7A6438}"/>
              </a:ext>
            </a:extLst>
          </p:cNvPr>
          <p:cNvSpPr txBox="1"/>
          <p:nvPr/>
        </p:nvSpPr>
        <p:spPr>
          <a:xfrm>
            <a:off x="8004759" y="3673063"/>
            <a:ext cx="3325402" cy="707886"/>
          </a:xfrm>
          <a:prstGeom prst="rect">
            <a:avLst/>
          </a:prstGeom>
          <a:noFill/>
        </p:spPr>
        <p:txBody>
          <a:bodyPr wrap="square" rtlCol="0">
            <a:spAutoFit/>
          </a:bodyPr>
          <a:lstStyle/>
          <a:p>
            <a:pPr defTabSz="342900">
              <a:defRPr/>
            </a:pP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Ốc</a:t>
            </a:r>
            <a:r>
              <a:rPr lang="en-US" altLang="zh-CN"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bươu</a:t>
            </a:r>
            <a:endParaRPr lang="zh-CN" altLang="en-US"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文本框 3">
            <a:extLst>
              <a:ext uri="{FF2B5EF4-FFF2-40B4-BE49-F238E27FC236}">
                <a16:creationId xmlns:a16="http://schemas.microsoft.com/office/drawing/2014/main" id="{A59927DB-7D76-424F-B41F-D4838C7A6438}"/>
              </a:ext>
            </a:extLst>
          </p:cNvPr>
          <p:cNvSpPr txBox="1"/>
          <p:nvPr/>
        </p:nvSpPr>
        <p:spPr>
          <a:xfrm>
            <a:off x="8004759" y="4723896"/>
            <a:ext cx="3061824" cy="707886"/>
          </a:xfrm>
          <a:prstGeom prst="rect">
            <a:avLst/>
          </a:prstGeom>
          <a:noFill/>
        </p:spPr>
        <p:txBody>
          <a:bodyPr wrap="square" rtlCol="0">
            <a:spAutoFit/>
          </a:bodyPr>
          <a:lstStyle/>
          <a:p>
            <a:pPr defTabSz="342900">
              <a:defRPr/>
            </a:pP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Cái</a:t>
            </a:r>
            <a:r>
              <a:rPr lang="en-US" altLang="zh-CN"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bướu</a:t>
            </a:r>
            <a:endParaRPr lang="zh-CN" altLang="en-US" sz="40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586270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7"/>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left)">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0"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69376" y="-167309"/>
            <a:ext cx="11739552" cy="194935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47650"/>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95211" y="295635"/>
            <a:ext cx="1422278" cy="676911"/>
          </a:xfrm>
          <a:prstGeom prst="rect">
            <a:avLst/>
          </a:prstGeom>
          <a:noFill/>
        </p:spPr>
        <p:txBody>
          <a:bodyPr wrap="square" lIns="121725" tIns="60862" rIns="121725" bIns="60862" rtlCol="0">
            <a:spAutoFit/>
          </a:bodyPr>
          <a:lstStyle/>
          <a:p>
            <a:pPr algn="ctr"/>
            <a:r>
              <a:rPr lang="en-US" sz="36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387096" y="742950"/>
            <a:ext cx="1127504" cy="943848"/>
          </a:xfrm>
          <a:prstGeom prst="rect">
            <a:avLst/>
          </a:prstGeom>
          <a:noFill/>
        </p:spPr>
        <p:txBody>
          <a:bodyPr wrap="square" lIns="121725" tIns="60862" rIns="121725" bIns="60862" rtlCol="0">
            <a:spAutoFit/>
          </a:bodyPr>
          <a:lstStyle/>
          <a:p>
            <a:pPr algn="ctr"/>
            <a:r>
              <a:rPr lang="en-US" sz="5300" b="1">
                <a:solidFill>
                  <a:srgbClr val="006BBC"/>
                </a:solidFill>
                <a:latin typeface=".VnCooper" pitchFamily="34" charset="0"/>
                <a:ea typeface="Arial-Rounded" pitchFamily="34" charset="0"/>
                <a:cs typeface="Arial-Rounded" pitchFamily="34" charset="0"/>
              </a:rPr>
              <a:t>70</a:t>
            </a:r>
          </a:p>
        </p:txBody>
      </p:sp>
      <p:grpSp>
        <p:nvGrpSpPr>
          <p:cNvPr id="27" name="Group 26"/>
          <p:cNvGrpSpPr/>
          <p:nvPr/>
        </p:nvGrpSpPr>
        <p:grpSpPr>
          <a:xfrm>
            <a:off x="215531" y="2209801"/>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006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227230" y="6960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prstClr val="white"/>
                </a:solidFill>
                <a:latin typeface="Arial-Rounded" pitchFamily="34" charset="0"/>
                <a:ea typeface="Arial-Rounded" pitchFamily="34" charset="0"/>
                <a:cs typeface="Arial-Rounded" pitchFamily="34" charset="0"/>
              </a:rPr>
              <a:t>ÔN TẬP</a:t>
            </a:r>
          </a:p>
          <a:p>
            <a:pPr>
              <a:lnSpc>
                <a:spcPct val="120000"/>
              </a:lnSpc>
            </a:pPr>
            <a:r>
              <a:rPr lang="en-US" b="1">
                <a:solidFill>
                  <a:prstClr val="white"/>
                </a:solidFill>
                <a:latin typeface="Arial-Rounded" pitchFamily="34" charset="0"/>
                <a:ea typeface="Arial-Rounded" pitchFamily="34" charset="0"/>
                <a:cs typeface="Arial-Rounded" pitchFamily="34" charset="0"/>
              </a:rPr>
              <a:t>VÀ KỂ CHUYỆN</a:t>
            </a:r>
          </a:p>
        </p:txBody>
      </p:sp>
      <p:graphicFrame>
        <p:nvGraphicFramePr>
          <p:cNvPr id="6" name="Table 5"/>
          <p:cNvGraphicFramePr>
            <a:graphicFrameLocks noGrp="1"/>
          </p:cNvGraphicFramePr>
          <p:nvPr/>
        </p:nvGraphicFramePr>
        <p:xfrm>
          <a:off x="120934" y="4181206"/>
          <a:ext cx="8090268" cy="1762394"/>
        </p:xfrm>
        <a:graphic>
          <a:graphicData uri="http://schemas.openxmlformats.org/drawingml/2006/table">
            <a:tbl>
              <a:tblPr firstRow="1" bandRow="1">
                <a:tableStyleId>{5C22544A-7EE6-4342-B048-85BDC9FD1C3A}</a:tableStyleId>
              </a:tblPr>
              <a:tblGrid>
                <a:gridCol w="1348378">
                  <a:extLst>
                    <a:ext uri="{9D8B030D-6E8A-4147-A177-3AD203B41FA5}">
                      <a16:colId xmlns:a16="http://schemas.microsoft.com/office/drawing/2014/main" val="20000"/>
                    </a:ext>
                  </a:extLst>
                </a:gridCol>
                <a:gridCol w="1348378">
                  <a:extLst>
                    <a:ext uri="{9D8B030D-6E8A-4147-A177-3AD203B41FA5}">
                      <a16:colId xmlns:a16="http://schemas.microsoft.com/office/drawing/2014/main" val="20001"/>
                    </a:ext>
                  </a:extLst>
                </a:gridCol>
                <a:gridCol w="1348378">
                  <a:extLst>
                    <a:ext uri="{9D8B030D-6E8A-4147-A177-3AD203B41FA5}">
                      <a16:colId xmlns:a16="http://schemas.microsoft.com/office/drawing/2014/main" val="20002"/>
                    </a:ext>
                  </a:extLst>
                </a:gridCol>
                <a:gridCol w="1348378">
                  <a:extLst>
                    <a:ext uri="{9D8B030D-6E8A-4147-A177-3AD203B41FA5}">
                      <a16:colId xmlns:a16="http://schemas.microsoft.com/office/drawing/2014/main" val="20003"/>
                    </a:ext>
                  </a:extLst>
                </a:gridCol>
                <a:gridCol w="1348378">
                  <a:extLst>
                    <a:ext uri="{9D8B030D-6E8A-4147-A177-3AD203B41FA5}">
                      <a16:colId xmlns:a16="http://schemas.microsoft.com/office/drawing/2014/main" val="20004"/>
                    </a:ext>
                  </a:extLst>
                </a:gridCol>
                <a:gridCol w="1348378">
                  <a:extLst>
                    <a:ext uri="{9D8B030D-6E8A-4147-A177-3AD203B41FA5}">
                      <a16:colId xmlns:a16="http://schemas.microsoft.com/office/drawing/2014/main" val="20005"/>
                    </a:ext>
                  </a:extLst>
                </a:gridCol>
              </a:tblGrid>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8119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bl>
          </a:graphicData>
        </a:graphic>
      </p:graphicFrame>
      <p:sp>
        <p:nvSpPr>
          <p:cNvPr id="29" name="Title 1"/>
          <p:cNvSpPr txBox="1">
            <a:spLocks/>
          </p:cNvSpPr>
          <p:nvPr/>
        </p:nvSpPr>
        <p:spPr>
          <a:xfrm>
            <a:off x="89404"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a:t>
            </a:r>
          </a:p>
        </p:txBody>
      </p:sp>
      <p:sp>
        <p:nvSpPr>
          <p:cNvPr id="40" name="Title 1"/>
          <p:cNvSpPr txBox="1">
            <a:spLocks/>
          </p:cNvSpPr>
          <p:nvPr/>
        </p:nvSpPr>
        <p:spPr>
          <a:xfrm>
            <a:off x="1433959" y="42672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c</a:t>
            </a:r>
          </a:p>
        </p:txBody>
      </p:sp>
      <p:sp>
        <p:nvSpPr>
          <p:cNvPr id="41" name="Title 1"/>
          <p:cNvSpPr txBox="1">
            <a:spLocks/>
          </p:cNvSpPr>
          <p:nvPr/>
        </p:nvSpPr>
        <p:spPr>
          <a:xfrm>
            <a:off x="2778513" y="42672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m</a:t>
            </a:r>
          </a:p>
        </p:txBody>
      </p:sp>
      <p:sp>
        <p:nvSpPr>
          <p:cNvPr id="42" name="Title 1"/>
          <p:cNvSpPr txBox="1">
            <a:spLocks/>
          </p:cNvSpPr>
          <p:nvPr/>
        </p:nvSpPr>
        <p:spPr>
          <a:xfrm>
            <a:off x="4123067" y="42672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a:t>
            </a:r>
          </a:p>
        </p:txBody>
      </p:sp>
      <p:sp>
        <p:nvSpPr>
          <p:cNvPr id="43" name="Title 1"/>
          <p:cNvSpPr txBox="1">
            <a:spLocks/>
          </p:cNvSpPr>
          <p:nvPr/>
        </p:nvSpPr>
        <p:spPr>
          <a:xfrm>
            <a:off x="5467621" y="42672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t</a:t>
            </a:r>
          </a:p>
        </p:txBody>
      </p:sp>
      <p:sp>
        <p:nvSpPr>
          <p:cNvPr id="44" name="Title 1"/>
          <p:cNvSpPr txBox="1">
            <a:spLocks/>
          </p:cNvSpPr>
          <p:nvPr/>
        </p:nvSpPr>
        <p:spPr>
          <a:xfrm>
            <a:off x="6812175" y="426720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ng</a:t>
            </a:r>
          </a:p>
        </p:txBody>
      </p:sp>
      <p:sp>
        <p:nvSpPr>
          <p:cNvPr id="45" name="Title 1"/>
          <p:cNvSpPr txBox="1">
            <a:spLocks/>
          </p:cNvSpPr>
          <p:nvPr/>
        </p:nvSpPr>
        <p:spPr>
          <a:xfrm>
            <a:off x="1418192"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uôc</a:t>
            </a:r>
          </a:p>
        </p:txBody>
      </p:sp>
      <p:sp>
        <p:nvSpPr>
          <p:cNvPr id="46" name="Title 1"/>
          <p:cNvSpPr txBox="1">
            <a:spLocks/>
          </p:cNvSpPr>
          <p:nvPr/>
        </p:nvSpPr>
        <p:spPr>
          <a:xfrm>
            <a:off x="2746980"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uôm</a:t>
            </a:r>
          </a:p>
        </p:txBody>
      </p:sp>
      <p:sp>
        <p:nvSpPr>
          <p:cNvPr id="47" name="Title 1"/>
          <p:cNvSpPr txBox="1">
            <a:spLocks/>
          </p:cNvSpPr>
          <p:nvPr/>
        </p:nvSpPr>
        <p:spPr>
          <a:xfrm>
            <a:off x="4123066"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uôn</a:t>
            </a:r>
          </a:p>
        </p:txBody>
      </p:sp>
      <p:sp>
        <p:nvSpPr>
          <p:cNvPr id="48" name="Title 1"/>
          <p:cNvSpPr txBox="1">
            <a:spLocks/>
          </p:cNvSpPr>
          <p:nvPr/>
        </p:nvSpPr>
        <p:spPr>
          <a:xfrm>
            <a:off x="5451854"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uôt</a:t>
            </a:r>
          </a:p>
        </p:txBody>
      </p:sp>
      <p:sp>
        <p:nvSpPr>
          <p:cNvPr id="49" name="Title 1"/>
          <p:cNvSpPr txBox="1">
            <a:spLocks/>
          </p:cNvSpPr>
          <p:nvPr/>
        </p:nvSpPr>
        <p:spPr>
          <a:xfrm>
            <a:off x="6812174" y="5148759"/>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uông</a:t>
            </a:r>
          </a:p>
        </p:txBody>
      </p:sp>
      <p:graphicFrame>
        <p:nvGraphicFramePr>
          <p:cNvPr id="8" name="Table 7"/>
          <p:cNvGraphicFramePr>
            <a:graphicFrameLocks noGrp="1"/>
          </p:cNvGraphicFramePr>
          <p:nvPr/>
        </p:nvGraphicFramePr>
        <p:xfrm>
          <a:off x="8415688" y="3356696"/>
          <a:ext cx="3625965" cy="2550231"/>
        </p:xfrm>
        <a:graphic>
          <a:graphicData uri="http://schemas.openxmlformats.org/drawingml/2006/table">
            <a:tbl>
              <a:tblPr firstRow="1" bandRow="1">
                <a:tableStyleId>{5C22544A-7EE6-4342-B048-85BDC9FD1C3A}</a:tableStyleId>
              </a:tblPr>
              <a:tblGrid>
                <a:gridCol w="1208655">
                  <a:extLst>
                    <a:ext uri="{9D8B030D-6E8A-4147-A177-3AD203B41FA5}">
                      <a16:colId xmlns:a16="http://schemas.microsoft.com/office/drawing/2014/main" val="20000"/>
                    </a:ext>
                  </a:extLst>
                </a:gridCol>
                <a:gridCol w="1208655">
                  <a:extLst>
                    <a:ext uri="{9D8B030D-6E8A-4147-A177-3AD203B41FA5}">
                      <a16:colId xmlns:a16="http://schemas.microsoft.com/office/drawing/2014/main" val="20001"/>
                    </a:ext>
                  </a:extLst>
                </a:gridCol>
                <a:gridCol w="1208655">
                  <a:extLst>
                    <a:ext uri="{9D8B030D-6E8A-4147-A177-3AD203B41FA5}">
                      <a16:colId xmlns:a16="http://schemas.microsoft.com/office/drawing/2014/main" val="20002"/>
                    </a:ext>
                  </a:extLst>
                </a:gridCol>
              </a:tblGrid>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no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0"/>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1"/>
                  </a:ext>
                </a:extLst>
              </a:tr>
              <a:tr h="850077">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460"/>
                    </a:solidFill>
                  </a:tcPr>
                </a:tc>
                <a:extLst>
                  <a:ext uri="{0D108BD9-81ED-4DB2-BD59-A6C34878D82A}">
                    <a16:rowId xmlns:a16="http://schemas.microsoft.com/office/drawing/2014/main" val="10002"/>
                  </a:ext>
                </a:extLst>
              </a:tr>
            </a:tbl>
          </a:graphicData>
        </a:graphic>
      </p:graphicFrame>
      <p:sp>
        <p:nvSpPr>
          <p:cNvPr id="50" name="Title 1"/>
          <p:cNvSpPr txBox="1">
            <a:spLocks/>
          </p:cNvSpPr>
          <p:nvPr/>
        </p:nvSpPr>
        <p:spPr>
          <a:xfrm>
            <a:off x="8309830" y="4286911"/>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a:t>
            </a:r>
          </a:p>
        </p:txBody>
      </p:sp>
      <p:sp>
        <p:nvSpPr>
          <p:cNvPr id="51" name="Title 1"/>
          <p:cNvSpPr txBox="1">
            <a:spLocks/>
          </p:cNvSpPr>
          <p:nvPr/>
        </p:nvSpPr>
        <p:spPr>
          <a:xfrm>
            <a:off x="8309830" y="512708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ươ</a:t>
            </a:r>
          </a:p>
        </p:txBody>
      </p:sp>
      <p:sp>
        <p:nvSpPr>
          <p:cNvPr id="52" name="Title 1"/>
          <p:cNvSpPr txBox="1">
            <a:spLocks/>
          </p:cNvSpPr>
          <p:nvPr/>
        </p:nvSpPr>
        <p:spPr>
          <a:xfrm>
            <a:off x="9525001" y="3489330"/>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i</a:t>
            </a:r>
          </a:p>
        </p:txBody>
      </p:sp>
      <p:sp>
        <p:nvSpPr>
          <p:cNvPr id="53" name="Title 1"/>
          <p:cNvSpPr txBox="1">
            <a:spLocks/>
          </p:cNvSpPr>
          <p:nvPr/>
        </p:nvSpPr>
        <p:spPr>
          <a:xfrm>
            <a:off x="10726563" y="343152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a:t>
            </a:r>
          </a:p>
        </p:txBody>
      </p:sp>
      <p:cxnSp>
        <p:nvCxnSpPr>
          <p:cNvPr id="10" name="Straight Connector 9"/>
          <p:cNvCxnSpPr/>
          <p:nvPr/>
        </p:nvCxnSpPr>
        <p:spPr>
          <a:xfrm>
            <a:off x="10805392" y="4213339"/>
            <a:ext cx="1236838" cy="7975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10805392" y="4257353"/>
            <a:ext cx="1236838" cy="78509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55" name="Title 1"/>
          <p:cNvSpPr txBox="1">
            <a:spLocks/>
          </p:cNvSpPr>
          <p:nvPr/>
        </p:nvSpPr>
        <p:spPr>
          <a:xfrm>
            <a:off x="9479717" y="4280346"/>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uôi</a:t>
            </a:r>
          </a:p>
        </p:txBody>
      </p:sp>
      <p:sp>
        <p:nvSpPr>
          <p:cNvPr id="56" name="Title 1"/>
          <p:cNvSpPr txBox="1">
            <a:spLocks/>
          </p:cNvSpPr>
          <p:nvPr/>
        </p:nvSpPr>
        <p:spPr>
          <a:xfrm>
            <a:off x="9525000" y="512708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ươi</a:t>
            </a:r>
          </a:p>
        </p:txBody>
      </p:sp>
      <p:sp>
        <p:nvSpPr>
          <p:cNvPr id="57" name="Title 1"/>
          <p:cNvSpPr txBox="1">
            <a:spLocks/>
          </p:cNvSpPr>
          <p:nvPr/>
        </p:nvSpPr>
        <p:spPr>
          <a:xfrm>
            <a:off x="10698633" y="5127083"/>
            <a:ext cx="145035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rgbClr val="0070C0"/>
                </a:solidFill>
                <a:latin typeface="Arial-Rounded" pitchFamily="34" charset="0"/>
                <a:ea typeface="Arial-Rounded" pitchFamily="34" charset="0"/>
                <a:cs typeface="Arial-Rounded" pitchFamily="34" charset="0"/>
              </a:rPr>
              <a:t>ươu</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500"/>
                                        <p:tgtEl>
                                          <p:spTgt spid="4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fade">
                                      <p:cBhvr>
                                        <p:cTn id="76" dur="5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44"/>
                                        </p:tgtEl>
                                        <p:attrNameLst>
                                          <p:attrName>style.visibility</p:attrName>
                                        </p:attrNameLst>
                                      </p:cBhvr>
                                      <p:to>
                                        <p:strVal val="visible"/>
                                      </p:to>
                                    </p:set>
                                    <p:animEffect transition="in" filter="fade">
                                      <p:cBhvr>
                                        <p:cTn id="81" dur="500"/>
                                        <p:tgtEl>
                                          <p:spTgt spid="4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500"/>
                                        <p:tgtEl>
                                          <p:spTgt spid="45"/>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500"/>
                                        <p:tgtEl>
                                          <p:spTgt spid="4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48"/>
                                        </p:tgtEl>
                                        <p:attrNameLst>
                                          <p:attrName>style.visibility</p:attrName>
                                        </p:attrNameLst>
                                      </p:cBhvr>
                                      <p:to>
                                        <p:strVal val="visible"/>
                                      </p:to>
                                    </p:set>
                                    <p:animEffect transition="in" filter="fade">
                                      <p:cBhvr>
                                        <p:cTn id="101" dur="500"/>
                                        <p:tgtEl>
                                          <p:spTgt spid="48"/>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fade">
                                      <p:cBhvr>
                                        <p:cTn id="106" dur="500"/>
                                        <p:tgtEl>
                                          <p:spTgt spid="49"/>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fade">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50"/>
                                        </p:tgtEl>
                                        <p:attrNameLst>
                                          <p:attrName>style.visibility</p:attrName>
                                        </p:attrNameLst>
                                      </p:cBhvr>
                                      <p:to>
                                        <p:strVal val="visible"/>
                                      </p:to>
                                    </p:set>
                                    <p:animEffect transition="in" filter="fade">
                                      <p:cBhvr>
                                        <p:cTn id="116" dur="500"/>
                                        <p:tgtEl>
                                          <p:spTgt spid="5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51"/>
                                        </p:tgtEl>
                                        <p:attrNameLst>
                                          <p:attrName>style.visibility</p:attrName>
                                        </p:attrNameLst>
                                      </p:cBhvr>
                                      <p:to>
                                        <p:strVal val="visible"/>
                                      </p:to>
                                    </p:set>
                                    <p:animEffect transition="in" filter="fade">
                                      <p:cBhvr>
                                        <p:cTn id="121" dur="500"/>
                                        <p:tgtEl>
                                          <p:spTgt spid="51"/>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52"/>
                                        </p:tgtEl>
                                        <p:attrNameLst>
                                          <p:attrName>style.visibility</p:attrName>
                                        </p:attrNameLst>
                                      </p:cBhvr>
                                      <p:to>
                                        <p:strVal val="visible"/>
                                      </p:to>
                                    </p:set>
                                    <p:animEffect transition="in" filter="fade">
                                      <p:cBhvr>
                                        <p:cTn id="126" dur="500"/>
                                        <p:tgtEl>
                                          <p:spTgt spid="52"/>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0" nodeType="clickEffect">
                                  <p:stCondLst>
                                    <p:cond delay="0"/>
                                  </p:stCondLst>
                                  <p:childTnLst>
                                    <p:set>
                                      <p:cBhvr>
                                        <p:cTn id="130" dur="1" fill="hold">
                                          <p:stCondLst>
                                            <p:cond delay="0"/>
                                          </p:stCondLst>
                                        </p:cTn>
                                        <p:tgtEl>
                                          <p:spTgt spid="53"/>
                                        </p:tgtEl>
                                        <p:attrNameLst>
                                          <p:attrName>style.visibility</p:attrName>
                                        </p:attrNameLst>
                                      </p:cBhvr>
                                      <p:to>
                                        <p:strVal val="visible"/>
                                      </p:to>
                                    </p:set>
                                    <p:animEffect transition="in" filter="fade">
                                      <p:cBhvr>
                                        <p:cTn id="131" dur="500"/>
                                        <p:tgtEl>
                                          <p:spTgt spid="53"/>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500"/>
                                        <p:tgtEl>
                                          <p:spTgt spid="55"/>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nodeType="clickEffect">
                                  <p:stCondLst>
                                    <p:cond delay="0"/>
                                  </p:stCondLst>
                                  <p:childTnLst>
                                    <p:set>
                                      <p:cBhvr>
                                        <p:cTn id="140" dur="1" fill="hold">
                                          <p:stCondLst>
                                            <p:cond delay="0"/>
                                          </p:stCondLst>
                                        </p:cTn>
                                        <p:tgtEl>
                                          <p:spTgt spid="54"/>
                                        </p:tgtEl>
                                        <p:attrNameLst>
                                          <p:attrName>style.visibility</p:attrName>
                                        </p:attrNameLst>
                                      </p:cBhvr>
                                      <p:to>
                                        <p:strVal val="visible"/>
                                      </p:to>
                                    </p:set>
                                    <p:animEffect transition="in" filter="fade">
                                      <p:cBhvr>
                                        <p:cTn id="141" dur="500"/>
                                        <p:tgtEl>
                                          <p:spTgt spid="54"/>
                                        </p:tgtEl>
                                      </p:cBhvr>
                                    </p:animEffect>
                                  </p:childTnLst>
                                </p:cTn>
                              </p:par>
                              <p:par>
                                <p:cTn id="142" presetID="10" presetClass="entr" presetSubtype="0" fill="hold" nodeType="withEffect">
                                  <p:stCondLst>
                                    <p:cond delay="0"/>
                                  </p:stCondLst>
                                  <p:childTnLst>
                                    <p:set>
                                      <p:cBhvr>
                                        <p:cTn id="143" dur="1" fill="hold">
                                          <p:stCondLst>
                                            <p:cond delay="0"/>
                                          </p:stCondLst>
                                        </p:cTn>
                                        <p:tgtEl>
                                          <p:spTgt spid="10"/>
                                        </p:tgtEl>
                                        <p:attrNameLst>
                                          <p:attrName>style.visibility</p:attrName>
                                        </p:attrNameLst>
                                      </p:cBhvr>
                                      <p:to>
                                        <p:strVal val="visible"/>
                                      </p:to>
                                    </p:set>
                                    <p:animEffect transition="in" filter="fade">
                                      <p:cBhvr>
                                        <p:cTn id="144" dur="500"/>
                                        <p:tgtEl>
                                          <p:spTgt spid="1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grpId="0" nodeType="click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fade">
                                      <p:cBhvr>
                                        <p:cTn id="149" dur="500"/>
                                        <p:tgtEl>
                                          <p:spTgt spid="56"/>
                                        </p:tgtEl>
                                      </p:cBhvr>
                                    </p:animEffec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grpId="0" nodeType="clickEffect">
                                  <p:stCondLst>
                                    <p:cond delay="0"/>
                                  </p:stCondLst>
                                  <p:childTnLst>
                                    <p:set>
                                      <p:cBhvr>
                                        <p:cTn id="153" dur="1" fill="hold">
                                          <p:stCondLst>
                                            <p:cond delay="0"/>
                                          </p:stCondLst>
                                        </p:cTn>
                                        <p:tgtEl>
                                          <p:spTgt spid="57"/>
                                        </p:tgtEl>
                                        <p:attrNameLst>
                                          <p:attrName>style.visibility</p:attrName>
                                        </p:attrNameLst>
                                      </p:cBhvr>
                                      <p:to>
                                        <p:strVal val="visible"/>
                                      </p:to>
                                    </p:set>
                                    <p:animEffect transition="in" filter="fade">
                                      <p:cBhvr>
                                        <p:cTn id="154"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29"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ầu trời trong xanh - VietNamNet">
            <a:extLst>
              <a:ext uri="{FF2B5EF4-FFF2-40B4-BE49-F238E27FC236}">
                <a16:creationId xmlns:a16="http://schemas.microsoft.com/office/drawing/2014/main" id="{F5E5B894-8AB3-4374-8A0A-7FCFDC4B6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5" y="11287"/>
            <a:ext cx="12238435" cy="5292190"/>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CAACC1A1-99AD-4C9E-84A5-39A9D4F6D9EC}"/>
              </a:ext>
            </a:extLst>
          </p:cNvPr>
          <p:cNvSpPr/>
          <p:nvPr/>
        </p:nvSpPr>
        <p:spPr>
          <a:xfrm>
            <a:off x="443372" y="1027548"/>
            <a:ext cx="2664296"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cưỡi</a:t>
            </a:r>
            <a:r>
              <a:rPr lang="en-US" sz="28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B0F0"/>
                </a:solidFill>
                <a:latin typeface="Arial-Rounded" panose="020B0500000000000000" pitchFamily="34" charset="0"/>
                <a:ea typeface="Arial-Rounded" panose="020B0500000000000000" pitchFamily="34" charset="0"/>
                <a:cs typeface="Arial-Rounded" panose="020B0500000000000000" pitchFamily="34" charset="0"/>
              </a:rPr>
              <a:t>ngựa</a:t>
            </a:r>
            <a:endParaRPr lang="en-US" sz="2800" dirty="0">
              <a:solidFill>
                <a:srgbClr val="00B0F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53B3EEE8-5952-4C80-BB73-6C8B72DD98BA}"/>
              </a:ext>
            </a:extLst>
          </p:cNvPr>
          <p:cNvSpPr/>
          <p:nvPr/>
        </p:nvSpPr>
        <p:spPr>
          <a:xfrm>
            <a:off x="3687091" y="123003"/>
            <a:ext cx="2664296"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accent4">
                    <a:lumMod val="75000"/>
                  </a:schemeClr>
                </a:solidFill>
                <a:latin typeface="Arial-Rounded" panose="020B0500000000000000" pitchFamily="34" charset="0"/>
                <a:ea typeface="Arial-Rounded" panose="020B0500000000000000" pitchFamily="34" charset="0"/>
                <a:cs typeface="Arial-Rounded" panose="020B0500000000000000" pitchFamily="34" charset="0"/>
              </a:rPr>
              <a:t>vuốt</a:t>
            </a:r>
            <a:r>
              <a:rPr lang="en-US" sz="2800" dirty="0">
                <a:solidFill>
                  <a:schemeClr val="accent4">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4">
                    <a:lumMod val="75000"/>
                  </a:schemeClr>
                </a:solidFill>
                <a:latin typeface="Arial-Rounded" panose="020B0500000000000000" pitchFamily="34" charset="0"/>
                <a:ea typeface="Arial-Rounded" panose="020B0500000000000000" pitchFamily="34" charset="0"/>
                <a:cs typeface="Arial-Rounded" panose="020B0500000000000000" pitchFamily="34" charset="0"/>
              </a:rPr>
              <a:t>ve</a:t>
            </a:r>
            <a:endParaRPr lang="en-US" sz="2800" dirty="0">
              <a:solidFill>
                <a:schemeClr val="accent4">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Cloud 5">
            <a:extLst>
              <a:ext uri="{FF2B5EF4-FFF2-40B4-BE49-F238E27FC236}">
                <a16:creationId xmlns:a16="http://schemas.microsoft.com/office/drawing/2014/main" id="{E34EAD8C-74DB-41A0-B728-83B837C08DC2}"/>
              </a:ext>
            </a:extLst>
          </p:cNvPr>
          <p:cNvSpPr/>
          <p:nvPr/>
        </p:nvSpPr>
        <p:spPr>
          <a:xfrm>
            <a:off x="6875314" y="421405"/>
            <a:ext cx="2664296"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a:solidFill>
                  <a:srgbClr val="E709C7"/>
                </a:solidFill>
                <a:latin typeface="Arial-Rounded" panose="020B0500000000000000" pitchFamily="34" charset="0"/>
                <a:ea typeface="Arial-Rounded" panose="020B0500000000000000" pitchFamily="34" charset="0"/>
                <a:cs typeface="Arial-Rounded" panose="020B0500000000000000" pitchFamily="34" charset="0"/>
              </a:rPr>
              <a:t>tuổi</a:t>
            </a:r>
            <a:r>
              <a:rPr lang="en-US" sz="2800" dirty="0">
                <a:solidFill>
                  <a:srgbClr val="E709C7"/>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E709C7"/>
                </a:solidFill>
                <a:latin typeface="Arial-Rounded" panose="020B0500000000000000" pitchFamily="34" charset="0"/>
                <a:ea typeface="Arial-Rounded" panose="020B0500000000000000" pitchFamily="34" charset="0"/>
                <a:cs typeface="Arial-Rounded" panose="020B0500000000000000" pitchFamily="34" charset="0"/>
              </a:rPr>
              <a:t>thơ</a:t>
            </a:r>
            <a:endParaRPr lang="en-US" sz="2800" dirty="0">
              <a:solidFill>
                <a:srgbClr val="E709C7"/>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Cloud 6">
            <a:extLst>
              <a:ext uri="{FF2B5EF4-FFF2-40B4-BE49-F238E27FC236}">
                <a16:creationId xmlns:a16="http://schemas.microsoft.com/office/drawing/2014/main" id="{BE65C1A5-D326-45EE-9E28-BECD8D24A4AE}"/>
              </a:ext>
            </a:extLst>
          </p:cNvPr>
          <p:cNvSpPr/>
          <p:nvPr/>
        </p:nvSpPr>
        <p:spPr>
          <a:xfrm>
            <a:off x="8699837" y="1554523"/>
            <a:ext cx="2812528"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nướu</a:t>
            </a:r>
            <a:r>
              <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rPr>
              <a:t>răng</a:t>
            </a:r>
            <a:endParaRPr lang="en-US" sz="2800" dirty="0">
              <a:solidFill>
                <a:schemeClr val="accent5">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Cloud 7">
            <a:extLst>
              <a:ext uri="{FF2B5EF4-FFF2-40B4-BE49-F238E27FC236}">
                <a16:creationId xmlns:a16="http://schemas.microsoft.com/office/drawing/2014/main" id="{7C3F5BFD-169A-4429-9433-74B2FBB74743}"/>
              </a:ext>
            </a:extLst>
          </p:cNvPr>
          <p:cNvSpPr/>
          <p:nvPr/>
        </p:nvSpPr>
        <p:spPr>
          <a:xfrm>
            <a:off x="8948581" y="2957355"/>
            <a:ext cx="3212373"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rgbClr val="E709C7"/>
                </a:solidFill>
                <a:latin typeface="Arial-Rounded" panose="020B0500000000000000" pitchFamily="34" charset="0"/>
                <a:ea typeface="Arial-Rounded" panose="020B0500000000000000" pitchFamily="34" charset="0"/>
                <a:cs typeface="Arial-Rounded" panose="020B0500000000000000" pitchFamily="34" charset="0"/>
              </a:rPr>
              <a:t>muôn</a:t>
            </a:r>
            <a:r>
              <a:rPr lang="en-US" sz="2800" dirty="0">
                <a:solidFill>
                  <a:srgbClr val="E709C7"/>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E709C7"/>
                </a:solidFill>
                <a:latin typeface="Arial-Rounded" panose="020B0500000000000000" pitchFamily="34" charset="0"/>
                <a:ea typeface="Arial-Rounded" panose="020B0500000000000000" pitchFamily="34" charset="0"/>
                <a:cs typeface="Arial-Rounded" panose="020B0500000000000000" pitchFamily="34" charset="0"/>
              </a:rPr>
              <a:t>màu</a:t>
            </a:r>
            <a:endParaRPr lang="en-US" sz="2800" dirty="0">
              <a:solidFill>
                <a:srgbClr val="E709C7"/>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Cloud 9">
            <a:extLst>
              <a:ext uri="{FF2B5EF4-FFF2-40B4-BE49-F238E27FC236}">
                <a16:creationId xmlns:a16="http://schemas.microsoft.com/office/drawing/2014/main" id="{DD74AA0A-9E21-4F3A-B38B-B5C196C6B79B}"/>
              </a:ext>
            </a:extLst>
          </p:cNvPr>
          <p:cNvSpPr/>
          <p:nvPr/>
        </p:nvSpPr>
        <p:spPr>
          <a:xfrm>
            <a:off x="3627760" y="1763227"/>
            <a:ext cx="3029060"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nhuộm</a:t>
            </a:r>
            <a:r>
              <a:rPr lang="en-US" sz="28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vải</a:t>
            </a:r>
            <a:endParaRPr lang="en-US" sz="2800"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Cloud 10">
            <a:extLst>
              <a:ext uri="{FF2B5EF4-FFF2-40B4-BE49-F238E27FC236}">
                <a16:creationId xmlns:a16="http://schemas.microsoft.com/office/drawing/2014/main" id="{386E7B7E-2161-4146-A3ED-1BBABCCEE04A}"/>
              </a:ext>
            </a:extLst>
          </p:cNvPr>
          <p:cNvSpPr/>
          <p:nvPr/>
        </p:nvSpPr>
        <p:spPr>
          <a:xfrm>
            <a:off x="428115" y="2982278"/>
            <a:ext cx="3369367"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luống</a:t>
            </a:r>
            <a:r>
              <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cuống</a:t>
            </a:r>
            <a:endParaRPr lang="en-US" sz="28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Screen Clipping"/>
          <p:cNvPicPr>
            <a:picLocks noChangeAspect="1"/>
          </p:cNvPicPr>
          <p:nvPr/>
        </p:nvPicPr>
        <p:blipFill rotWithShape="1">
          <a:blip r:embed="rId3">
            <a:extLst>
              <a:ext uri="{28A0092B-C50C-407E-A947-70E740481C1C}">
                <a14:useLocalDpi xmlns:a14="http://schemas.microsoft.com/office/drawing/2010/main" val="0"/>
              </a:ext>
            </a:extLst>
          </a:blip>
          <a:srcRect l="53106" t="73318" r="21504" b="-1095"/>
          <a:stretch/>
        </p:blipFill>
        <p:spPr>
          <a:xfrm>
            <a:off x="7078580" y="3820760"/>
            <a:ext cx="2257765" cy="1393126"/>
          </a:xfrm>
          <a:prstGeom prst="snip1Rect">
            <a:avLst>
              <a:gd name="adj" fmla="val 47459"/>
            </a:avLst>
          </a:prstGeom>
        </p:spPr>
      </p:pic>
      <p:pic>
        <p:nvPicPr>
          <p:cNvPr id="1028" name="Picture 4" descr="Cây Cỏ Nhật Còn Gọi Là Cỏ Nhung Nhật Giá Rẻ Tại Vườn Cây Hòa Bình">
            <a:extLst>
              <a:ext uri="{FF2B5EF4-FFF2-40B4-BE49-F238E27FC236}">
                <a16:creationId xmlns:a16="http://schemas.microsoft.com/office/drawing/2014/main" id="{24B625B3-3E6F-4BF0-BDA6-EEEADC3B6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696" y="5149315"/>
            <a:ext cx="12529392" cy="1901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Cloud 8">
            <a:extLst>
              <a:ext uri="{FF2B5EF4-FFF2-40B4-BE49-F238E27FC236}">
                <a16:creationId xmlns:a16="http://schemas.microsoft.com/office/drawing/2014/main" id="{E65C894C-723E-4B85-ADBC-F06B076E4506}"/>
              </a:ext>
            </a:extLst>
          </p:cNvPr>
          <p:cNvSpPr/>
          <p:nvPr/>
        </p:nvSpPr>
        <p:spPr>
          <a:xfrm>
            <a:off x="5424249" y="3120451"/>
            <a:ext cx="2664296" cy="12961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lem</a:t>
            </a:r>
            <a:r>
              <a:rPr lang="en-US" sz="2800" b="1"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chemeClr val="accent4"/>
                </a:solidFill>
                <a:latin typeface="Arial-Rounded" panose="020B0500000000000000" pitchFamily="34" charset="0"/>
                <a:ea typeface="Arial-Rounded" panose="020B0500000000000000" pitchFamily="34" charset="0"/>
                <a:cs typeface="Arial-Rounded" panose="020B0500000000000000" pitchFamily="34" charset="0"/>
              </a:rPr>
              <a:t>luốc</a:t>
            </a:r>
            <a:endParaRPr lang="en-US" sz="2800" b="1" dirty="0">
              <a:solidFill>
                <a:schemeClr val="accent4"/>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8"/>
                                        </p:tgtEl>
                                        <p:attrNameLst>
                                          <p:attrName>style.visibility</p:attrName>
                                        </p:attrNameLst>
                                      </p:cBhvr>
                                      <p:to>
                                        <p:strVal val="visible"/>
                                      </p:to>
                                    </p:set>
                                    <p:animEffect transition="in" filter="fade">
                                      <p:cBhvr>
                                        <p:cTn id="52" dur="500"/>
                                        <p:tgtEl>
                                          <p:spTgt spid="10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90550"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Ông trồng nhiều cây ăn trái. Khóm chuối xanh đã trổ buồng. Hàng bưởi ra bông trắng muốt. Mấy cây đu đủ quả chín vàng ruộm. Ông còn nuôi nhiều con vật rất đáng yêu. Gà mẹ, gà con ríu rít. Đôi chim khướu hót vang. Chú mèo cuộn tròn sưới nắng bên thềm.</a:t>
            </a:r>
          </a:p>
        </p:txBody>
      </p:sp>
      <p:cxnSp>
        <p:nvCxnSpPr>
          <p:cNvPr id="4" name="Straight Connector 3"/>
          <p:cNvCxnSpPr/>
          <p:nvPr/>
        </p:nvCxnSpPr>
        <p:spPr>
          <a:xfrm flipH="1">
            <a:off x="9487733" y="852995"/>
            <a:ext cx="129038"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2107060" y="806389"/>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1</a:t>
            </a:r>
          </a:p>
        </p:txBody>
      </p:sp>
      <p:sp>
        <p:nvSpPr>
          <p:cNvPr id="6" name="Oval 5"/>
          <p:cNvSpPr/>
          <p:nvPr/>
        </p:nvSpPr>
        <p:spPr>
          <a:xfrm>
            <a:off x="9677400" y="690751"/>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7566379" y="1574483"/>
            <a:ext cx="106643"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15000" y="2368018"/>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7772400" y="1526515"/>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5543250" y="3068999"/>
            <a:ext cx="171750"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076950" y="220414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4</a:t>
            </a:r>
          </a:p>
        </p:txBody>
      </p:sp>
      <p:cxnSp>
        <p:nvCxnSpPr>
          <p:cNvPr id="13" name="Straight Connector 12"/>
          <p:cNvCxnSpPr/>
          <p:nvPr/>
        </p:nvCxnSpPr>
        <p:spPr>
          <a:xfrm flipH="1">
            <a:off x="6392208" y="3825435"/>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76950" y="2964406"/>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5</a:t>
            </a:r>
          </a:p>
        </p:txBody>
      </p:sp>
      <p:cxnSp>
        <p:nvCxnSpPr>
          <p:cNvPr id="15" name="Straight Connector 14"/>
          <p:cNvCxnSpPr/>
          <p:nvPr/>
        </p:nvCxnSpPr>
        <p:spPr>
          <a:xfrm flipH="1">
            <a:off x="1593961" y="462751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6728694" y="3693667"/>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6</a:t>
            </a:r>
          </a:p>
        </p:txBody>
      </p:sp>
      <p:cxnSp>
        <p:nvCxnSpPr>
          <p:cNvPr id="17" name="Straight Connector 16"/>
          <p:cNvCxnSpPr/>
          <p:nvPr/>
        </p:nvCxnSpPr>
        <p:spPr>
          <a:xfrm flipH="1">
            <a:off x="8610600" y="4555031"/>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936098" y="442168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7</a:t>
            </a:r>
          </a:p>
        </p:txBody>
      </p:sp>
      <p:cxnSp>
        <p:nvCxnSpPr>
          <p:cNvPr id="19" name="Straight Connector 18"/>
          <p:cNvCxnSpPr/>
          <p:nvPr/>
        </p:nvCxnSpPr>
        <p:spPr>
          <a:xfrm flipH="1">
            <a:off x="8763000" y="5349907"/>
            <a:ext cx="141942" cy="67352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8904942" y="4421684"/>
            <a:ext cx="457200" cy="2743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black"/>
                </a:solidFill>
                <a:latin typeface="Arial" pitchFamily="34" charset="0"/>
                <a:ea typeface="Arial-Rounded" pitchFamily="34" charset="0"/>
                <a:cs typeface="Arial" pitchFamily="34" charset="0"/>
              </a:rPr>
              <a:t>8</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14" grpId="0" animBg="1"/>
      <p:bldP spid="16" grpId="0" animBg="1"/>
      <p:bldP spid="18"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3702" y="194182"/>
            <a:ext cx="11506200" cy="52922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800">
                <a:solidFill>
                  <a:prstClr val="black"/>
                </a:solidFill>
                <a:latin typeface="Arial-Rounded" pitchFamily="34" charset="0"/>
                <a:ea typeface="Arial-Rounded" pitchFamily="34" charset="0"/>
                <a:cs typeface="Arial-Rounded" pitchFamily="34" charset="0"/>
              </a:rPr>
              <a:t>	Ông trồng nhiều cây ăn trái. Khóm chuối xanh đã trổ buồng. Hàng bưởi ra bông trắng muốt. Mấy cây đu đủ quả chín vàng ruộm. Ông còn nuôi nhiều con vật rất đáng yêu. Gà mẹ, gà con ríu rít. Đôi chim khướu hót vang. Chú mèo cuộn tròn sưới nắng bên thềm.</a:t>
            </a:r>
          </a:p>
        </p:txBody>
      </p:sp>
      <p:cxnSp>
        <p:nvCxnSpPr>
          <p:cNvPr id="3" name="Straight Connector 2"/>
          <p:cNvCxnSpPr/>
          <p:nvPr/>
        </p:nvCxnSpPr>
        <p:spPr>
          <a:xfrm>
            <a:off x="693774" y="1752600"/>
            <a:ext cx="13636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29256" y="5739405"/>
            <a:ext cx="10931381"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Ông trồng những loại cây nào trong vườn?</a:t>
            </a:r>
          </a:p>
        </p:txBody>
      </p:sp>
      <p:cxnSp>
        <p:nvCxnSpPr>
          <p:cNvPr id="16" name="Straight Connector 15"/>
          <p:cNvCxnSpPr/>
          <p:nvPr/>
        </p:nvCxnSpPr>
        <p:spPr>
          <a:xfrm>
            <a:off x="9567131" y="1752600"/>
            <a:ext cx="11269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617151" y="2438400"/>
            <a:ext cx="14999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82687" y="5739405"/>
            <a:ext cx="12024519"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a:solidFill>
                  <a:prstClr val="white"/>
                </a:solidFill>
                <a:latin typeface="Arial-Rounded" pitchFamily="34" charset="0"/>
                <a:ea typeface="Arial-Rounded" pitchFamily="34" charset="0"/>
                <a:cs typeface="Arial-Rounded" pitchFamily="34" charset="0"/>
              </a:rPr>
              <a:t>Tìm những từ chỉ màu sắc khi nói về các loại cây ăn trái trong vườn ông.</a:t>
            </a:r>
          </a:p>
        </p:txBody>
      </p:sp>
      <p:cxnSp>
        <p:nvCxnSpPr>
          <p:cNvPr id="22" name="Straight Connector 21"/>
          <p:cNvCxnSpPr/>
          <p:nvPr/>
        </p:nvCxnSpPr>
        <p:spPr>
          <a:xfrm>
            <a:off x="2316451" y="1757855"/>
            <a:ext cx="12396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2209800" y="2438400"/>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2241467" y="3175436"/>
            <a:ext cx="2819400" cy="24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2687" y="5739405"/>
            <a:ext cx="12024519"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a:solidFill>
                  <a:prstClr val="white"/>
                </a:solidFill>
                <a:latin typeface="Arial-Rounded" pitchFamily="34" charset="0"/>
                <a:ea typeface="Arial-Rounded" pitchFamily="34" charset="0"/>
                <a:cs typeface="Arial-Rounded" pitchFamily="34" charset="0"/>
              </a:rPr>
              <a:t>Ông nuôi những loài vật nào?</a:t>
            </a:r>
          </a:p>
        </p:txBody>
      </p:sp>
      <p:cxnSp>
        <p:nvCxnSpPr>
          <p:cNvPr id="30" name="Straight Connector 29"/>
          <p:cNvCxnSpPr/>
          <p:nvPr/>
        </p:nvCxnSpPr>
        <p:spPr>
          <a:xfrm>
            <a:off x="4558550" y="3886200"/>
            <a:ext cx="846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03237" y="4648200"/>
            <a:ext cx="28528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96201" y="4650826"/>
            <a:ext cx="1099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82687" y="5739405"/>
            <a:ext cx="12024519" cy="99359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Những loài vật ông nuôi có điểm nào đáng yêu?</a:t>
            </a:r>
          </a:p>
        </p:txBody>
      </p:sp>
      <p:cxnSp>
        <p:nvCxnSpPr>
          <p:cNvPr id="34" name="Straight Connector 33"/>
          <p:cNvCxnSpPr/>
          <p:nvPr/>
        </p:nvCxnSpPr>
        <p:spPr>
          <a:xfrm>
            <a:off x="4605847" y="3886200"/>
            <a:ext cx="55247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0616255" y="3886200"/>
            <a:ext cx="9302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03238" y="4616670"/>
            <a:ext cx="56213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555556" y="4650826"/>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39416" y="5301208"/>
            <a:ext cx="48744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2"/>
                                        </p:tgtEl>
                                      </p:cBhvr>
                                    </p:animEffect>
                                    <p:set>
                                      <p:cBhvr>
                                        <p:cTn id="58" dur="1" fill="hold">
                                          <p:stCondLst>
                                            <p:cond delay="499"/>
                                          </p:stCondLst>
                                        </p:cTn>
                                        <p:tgtEl>
                                          <p:spTgt spid="2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7"/>
                                        </p:tgtEl>
                                      </p:cBhvr>
                                    </p:animEffect>
                                    <p:set>
                                      <p:cBhvr>
                                        <p:cTn id="61" dur="1" fill="hold">
                                          <p:stCondLst>
                                            <p:cond delay="499"/>
                                          </p:stCondLst>
                                        </p:cTn>
                                        <p:tgtEl>
                                          <p:spTgt spid="27"/>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8"/>
                                        </p:tgtEl>
                                      </p:cBhvr>
                                    </p:animEffect>
                                    <p:set>
                                      <p:cBhvr>
                                        <p:cTn id="64" dur="1" fill="hold">
                                          <p:stCondLst>
                                            <p:cond delay="499"/>
                                          </p:stCondLst>
                                        </p:cTn>
                                        <p:tgtEl>
                                          <p:spTgt spid="2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500"/>
                                        <p:tgtEl>
                                          <p:spTgt spid="3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0"/>
                                        </p:tgtEl>
                                      </p:cBhvr>
                                    </p:animEffect>
                                    <p:set>
                                      <p:cBhvr>
                                        <p:cTn id="89" dur="1" fill="hold">
                                          <p:stCondLst>
                                            <p:cond delay="499"/>
                                          </p:stCondLst>
                                        </p:cTn>
                                        <p:tgtEl>
                                          <p:spTgt spid="3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1"/>
                                        </p:tgtEl>
                                      </p:cBhvr>
                                    </p:animEffect>
                                    <p:set>
                                      <p:cBhvr>
                                        <p:cTn id="92" dur="1" fill="hold">
                                          <p:stCondLst>
                                            <p:cond delay="499"/>
                                          </p:stCondLst>
                                        </p:cTn>
                                        <p:tgtEl>
                                          <p:spTgt spid="3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32"/>
                                        </p:tgtEl>
                                      </p:cBhvr>
                                    </p:animEffect>
                                    <p:set>
                                      <p:cBhvr>
                                        <p:cTn id="95" dur="1" fill="hold">
                                          <p:stCondLst>
                                            <p:cond delay="499"/>
                                          </p:stCondLst>
                                        </p:cTn>
                                        <p:tgtEl>
                                          <p:spTgt spid="32"/>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fade">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35"/>
                                        </p:tgtEl>
                                        <p:attrNameLst>
                                          <p:attrName>style.visibility</p:attrName>
                                        </p:attrNameLst>
                                      </p:cBhvr>
                                      <p:to>
                                        <p:strVal val="visible"/>
                                      </p:to>
                                    </p:set>
                                    <p:animEffect transition="in" filter="fade">
                                      <p:cBhvr>
                                        <p:cTn id="108" dur="500"/>
                                        <p:tgtEl>
                                          <p:spTgt spid="35"/>
                                        </p:tgtEl>
                                      </p:cBhvr>
                                    </p:animEffect>
                                  </p:childTnLst>
                                </p:cTn>
                              </p:par>
                              <p:par>
                                <p:cTn id="109" presetID="10" presetClass="entr" presetSubtype="0" fill="hold" nodeType="withEffect">
                                  <p:stCondLst>
                                    <p:cond delay="0"/>
                                  </p:stCondLst>
                                  <p:childTnLst>
                                    <p:set>
                                      <p:cBhvr>
                                        <p:cTn id="110" dur="1" fill="hold">
                                          <p:stCondLst>
                                            <p:cond delay="0"/>
                                          </p:stCondLst>
                                        </p:cTn>
                                        <p:tgtEl>
                                          <p:spTgt spid="36"/>
                                        </p:tgtEl>
                                        <p:attrNameLst>
                                          <p:attrName>style.visibility</p:attrName>
                                        </p:attrNameLst>
                                      </p:cBhvr>
                                      <p:to>
                                        <p:strVal val="visible"/>
                                      </p:to>
                                    </p:set>
                                    <p:animEffect transition="in" filter="fade">
                                      <p:cBhvr>
                                        <p:cTn id="111" dur="500"/>
                                        <p:tgtEl>
                                          <p:spTgt spid="36"/>
                                        </p:tgtEl>
                                      </p:cBhvr>
                                    </p:animEffect>
                                  </p:childTnLst>
                                </p:cTn>
                              </p:par>
                              <p:par>
                                <p:cTn id="112" presetID="10" presetClass="entr" presetSubtype="0" fill="hold" nodeType="with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fade">
                                      <p:cBhvr>
                                        <p:cTn id="114" dur="500"/>
                                        <p:tgtEl>
                                          <p:spTgt spid="43"/>
                                        </p:tgtEl>
                                      </p:cBhvr>
                                    </p:animEffect>
                                  </p:childTnLst>
                                </p:cTn>
                              </p:par>
                              <p:par>
                                <p:cTn id="115" presetID="10" presetClass="entr" presetSubtype="0" fill="hold" nodeType="withEffect">
                                  <p:stCondLst>
                                    <p:cond delay="0"/>
                                  </p:stCondLst>
                                  <p:childTnLst>
                                    <p:set>
                                      <p:cBhvr>
                                        <p:cTn id="116" dur="1" fill="hold">
                                          <p:stCondLst>
                                            <p:cond delay="0"/>
                                          </p:stCondLst>
                                        </p:cTn>
                                        <p:tgtEl>
                                          <p:spTgt spid="45"/>
                                        </p:tgtEl>
                                        <p:attrNameLst>
                                          <p:attrName>style.visibility</p:attrName>
                                        </p:attrNameLst>
                                      </p:cBhvr>
                                      <p:to>
                                        <p:strVal val="visible"/>
                                      </p:to>
                                    </p:set>
                                    <p:animEffect transition="in" filter="fade">
                                      <p:cBhvr>
                                        <p:cTn id="117" dur="500"/>
                                        <p:tgtEl>
                                          <p:spTgt spid="45"/>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nodeType="clickEffect">
                                  <p:stCondLst>
                                    <p:cond delay="0"/>
                                  </p:stCondLst>
                                  <p:childTnLst>
                                    <p:animEffect transition="out" filter="fade">
                                      <p:cBhvr>
                                        <p:cTn id="121" dur="500"/>
                                        <p:tgtEl>
                                          <p:spTgt spid="34"/>
                                        </p:tgtEl>
                                      </p:cBhvr>
                                    </p:animEffect>
                                    <p:set>
                                      <p:cBhvr>
                                        <p:cTn id="122" dur="1" fill="hold">
                                          <p:stCondLst>
                                            <p:cond delay="499"/>
                                          </p:stCondLst>
                                        </p:cTn>
                                        <p:tgtEl>
                                          <p:spTgt spid="34"/>
                                        </p:tgtEl>
                                        <p:attrNameLst>
                                          <p:attrName>style.visibility</p:attrName>
                                        </p:attrNameLst>
                                      </p:cBhvr>
                                      <p:to>
                                        <p:strVal val="hidden"/>
                                      </p:to>
                                    </p:set>
                                  </p:childTnLst>
                                </p:cTn>
                              </p:par>
                              <p:par>
                                <p:cTn id="123" presetID="10" presetClass="exit" presetSubtype="0" fill="hold" nodeType="withEffect">
                                  <p:stCondLst>
                                    <p:cond delay="0"/>
                                  </p:stCondLst>
                                  <p:childTnLst>
                                    <p:animEffect transition="out" filter="fade">
                                      <p:cBhvr>
                                        <p:cTn id="124" dur="500"/>
                                        <p:tgtEl>
                                          <p:spTgt spid="35"/>
                                        </p:tgtEl>
                                      </p:cBhvr>
                                    </p:animEffect>
                                    <p:set>
                                      <p:cBhvr>
                                        <p:cTn id="125" dur="1" fill="hold">
                                          <p:stCondLst>
                                            <p:cond delay="499"/>
                                          </p:stCondLst>
                                        </p:cTn>
                                        <p:tgtEl>
                                          <p:spTgt spid="35"/>
                                        </p:tgtEl>
                                        <p:attrNameLst>
                                          <p:attrName>style.visibility</p:attrName>
                                        </p:attrNameLst>
                                      </p:cBhvr>
                                      <p:to>
                                        <p:strVal val="hidden"/>
                                      </p:to>
                                    </p:set>
                                  </p:childTnLst>
                                </p:cTn>
                              </p:par>
                              <p:par>
                                <p:cTn id="126" presetID="10" presetClass="exit" presetSubtype="0" fill="hold" nodeType="withEffect">
                                  <p:stCondLst>
                                    <p:cond delay="0"/>
                                  </p:stCondLst>
                                  <p:childTnLst>
                                    <p:animEffect transition="out" filter="fade">
                                      <p:cBhvr>
                                        <p:cTn id="127" dur="500"/>
                                        <p:tgtEl>
                                          <p:spTgt spid="36"/>
                                        </p:tgtEl>
                                      </p:cBhvr>
                                    </p:animEffect>
                                    <p:set>
                                      <p:cBhvr>
                                        <p:cTn id="128" dur="1" fill="hold">
                                          <p:stCondLst>
                                            <p:cond delay="499"/>
                                          </p:stCondLst>
                                        </p:cTn>
                                        <p:tgtEl>
                                          <p:spTgt spid="36"/>
                                        </p:tgtEl>
                                        <p:attrNameLst>
                                          <p:attrName>style.visibility</p:attrName>
                                        </p:attrNameLst>
                                      </p:cBhvr>
                                      <p:to>
                                        <p:strVal val="hidden"/>
                                      </p:to>
                                    </p:set>
                                  </p:childTnLst>
                                </p:cTn>
                              </p:par>
                              <p:par>
                                <p:cTn id="129" presetID="10" presetClass="exit" presetSubtype="0" fill="hold" nodeType="withEffect">
                                  <p:stCondLst>
                                    <p:cond delay="0"/>
                                  </p:stCondLst>
                                  <p:childTnLst>
                                    <p:animEffect transition="out" filter="fade">
                                      <p:cBhvr>
                                        <p:cTn id="130" dur="500"/>
                                        <p:tgtEl>
                                          <p:spTgt spid="43"/>
                                        </p:tgtEl>
                                      </p:cBhvr>
                                    </p:animEffect>
                                    <p:set>
                                      <p:cBhvr>
                                        <p:cTn id="131" dur="1" fill="hold">
                                          <p:stCondLst>
                                            <p:cond delay="499"/>
                                          </p:stCondLst>
                                        </p:cTn>
                                        <p:tgtEl>
                                          <p:spTgt spid="4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45"/>
                                        </p:tgtEl>
                                      </p:cBhvr>
                                    </p:animEffect>
                                    <p:set>
                                      <p:cBhvr>
                                        <p:cTn id="134"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9"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30477" y="203423"/>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008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2</a:t>
              </a:r>
            </a:p>
          </p:txBody>
        </p:sp>
      </p:grpSp>
      <p:grpSp>
        <p:nvGrpSpPr>
          <p:cNvPr id="2" name="Group 1"/>
          <p:cNvGrpSpPr/>
          <p:nvPr/>
        </p:nvGrpSpPr>
        <p:grpSpPr>
          <a:xfrm>
            <a:off x="74645" y="2403133"/>
            <a:ext cx="12560344" cy="2080402"/>
            <a:chOff x="-15081" y="2184691"/>
            <a:chExt cx="15198016" cy="2517286"/>
          </a:xfrm>
        </p:grpSpPr>
        <p:pic>
          <p:nvPicPr>
            <p:cNvPr id="307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348540" y="3087645"/>
            <a:ext cx="13499608" cy="1169353"/>
          </a:xfrm>
          <a:prstGeom prst="rect">
            <a:avLst/>
          </a:prstGeom>
          <a:noFill/>
        </p:spPr>
        <p:txBody>
          <a:bodyPr wrap="square" lIns="121725" tIns="60862" rIns="121725" bIns="60862" rtlCol="0">
            <a:spAutoFit/>
          </a:bodyPr>
          <a:lstStyle/>
          <a:p>
            <a:pPr algn="just"/>
            <a:r>
              <a:rPr lang="vi-VN" sz="6800">
                <a:solidFill>
                  <a:srgbClr val="FF0000"/>
                </a:solidFill>
                <a:latin typeface="HP001 4 hàng" pitchFamily="34" charset="0"/>
              </a:rPr>
              <a:t> Đċ εim δưŴ hĝ vang</a:t>
            </a:r>
            <a:r>
              <a:rPr lang="en-US" sz="6800">
                <a:solidFill>
                  <a:srgbClr val="FF0000"/>
                </a:solidFill>
                <a:latin typeface="HP001 4 hàng" pitchFamily="34" charset="0"/>
              </a:rPr>
              <a:t>.</a:t>
            </a:r>
          </a:p>
        </p:txBody>
      </p:sp>
      <p:grpSp>
        <p:nvGrpSpPr>
          <p:cNvPr id="9" name="Group 8"/>
          <p:cNvGrpSpPr/>
          <p:nvPr/>
        </p:nvGrpSpPr>
        <p:grpSpPr>
          <a:xfrm>
            <a:off x="74645" y="4480252"/>
            <a:ext cx="12560344" cy="2080402"/>
            <a:chOff x="-15081" y="2184691"/>
            <a:chExt cx="15198016" cy="2517286"/>
          </a:xfrm>
        </p:grpSpPr>
        <p:pic>
          <p:nvPicPr>
            <p:cNvPr id="11"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15081"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7658"/>
            <a:stretch/>
          </p:blipFill>
          <p:spPr bwMode="auto">
            <a:xfrm>
              <a:off x="7583927" y="2184691"/>
              <a:ext cx="7599008" cy="2517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495269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170" t="21767" r="34084" b="19612"/>
          <a:stretch/>
        </p:blipFill>
        <p:spPr bwMode="auto">
          <a:xfrm>
            <a:off x="3048000" y="304801"/>
            <a:ext cx="6047560" cy="627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9BF6C1DB-5363-4B7D-A1B5-B892E810EFA3}"/>
              </a:ext>
            </a:extLst>
          </p:cNvPr>
          <p:cNvSpPr txBox="1"/>
          <p:nvPr/>
        </p:nvSpPr>
        <p:spPr>
          <a:xfrm>
            <a:off x="3935760" y="2745296"/>
            <a:ext cx="6264696" cy="1862048"/>
          </a:xfrm>
          <a:prstGeom prst="rect">
            <a:avLst/>
          </a:prstGeom>
          <a:noFill/>
        </p:spPr>
        <p:txBody>
          <a:bodyPr wrap="square" rtlCol="0">
            <a:spAutoFit/>
          </a:bodyPr>
          <a:lstStyle/>
          <a:p>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 2</a:t>
            </a:r>
          </a:p>
        </p:txBody>
      </p:sp>
    </p:spTree>
    <p:extLst>
      <p:ext uri="{BB962C8B-B14F-4D97-AF65-F5344CB8AC3E}">
        <p14:creationId xmlns:p14="http://schemas.microsoft.com/office/powerpoint/2010/main" val="1071070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TotalTime>
  <Words>451</Words>
  <Application>Microsoft Office PowerPoint</Application>
  <PresentationFormat>Màn hình rộng</PresentationFormat>
  <Paragraphs>84</Paragraphs>
  <Slides>15</Slides>
  <Notes>6</Notes>
  <HiddenSlides>0</HiddenSlides>
  <MMClips>1</MMClips>
  <ScaleCrop>false</ScaleCrop>
  <HeadingPairs>
    <vt:vector size="6" baseType="variant">
      <vt:variant>
        <vt:lpstr>Phông được Dùng</vt:lpstr>
      </vt:variant>
      <vt:variant>
        <vt:i4>13</vt:i4>
      </vt:variant>
      <vt:variant>
        <vt:lpstr>Chủ đề</vt:lpstr>
      </vt:variant>
      <vt:variant>
        <vt:i4>7</vt:i4>
      </vt:variant>
      <vt:variant>
        <vt:lpstr>Tiêu đề Bản chiếu</vt:lpstr>
      </vt:variant>
      <vt:variant>
        <vt:i4>15</vt:i4>
      </vt:variant>
    </vt:vector>
  </HeadingPairs>
  <TitlesOfParts>
    <vt:vector size="35" baseType="lpstr">
      <vt:lpstr>等线</vt:lpstr>
      <vt:lpstr>.VnCooper</vt:lpstr>
      <vt:lpstr>Aptos</vt:lpstr>
      <vt:lpstr>Aptos Display</vt:lpstr>
      <vt:lpstr>Arial</vt:lpstr>
      <vt:lpstr>Arial Rounded MT Bold</vt:lpstr>
      <vt:lpstr>Arial-Rounded</vt:lpstr>
      <vt:lpstr>Arrus-Black</vt:lpstr>
      <vt:lpstr>Calibri</vt:lpstr>
      <vt:lpstr>Calibri Light</vt:lpstr>
      <vt:lpstr>Garamond</vt:lpstr>
      <vt:lpstr>HP001 4 hàng</vt:lpstr>
      <vt:lpstr>Times New Roman</vt:lpstr>
      <vt:lpstr>2_Office Theme</vt:lpstr>
      <vt:lpstr>Office Theme</vt:lpstr>
      <vt:lpstr>Office 主题​​</vt:lpstr>
      <vt:lpstr>Office 主题</vt:lpstr>
      <vt:lpstr>1_Office Theme</vt:lpstr>
      <vt:lpstr>3_Office Theme</vt:lpstr>
      <vt:lpstr>4_Office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Bài học:  Nhiều người chọn cuộc sống giản dị nhưng hạnh phúc và bình yên.   Sống nghèo nhưng thanh thản con hơn giàu có mà luôn phải lo lắng, sợ hãi.</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10</cp:lastModifiedBy>
  <cp:revision>15</cp:revision>
  <dcterms:created xsi:type="dcterms:W3CDTF">2020-08-22T03:04:00Z</dcterms:created>
  <dcterms:modified xsi:type="dcterms:W3CDTF">2025-12-25T04:21:01Z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1033-11.2.0.9635</vt:lpwstr>
  </property>
</Properties>
</file>