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3" r:id="rId3"/>
    <p:sldMasterId id="2147483725" r:id="rId4"/>
  </p:sldMasterIdLst>
  <p:notesMasterIdLst>
    <p:notesMasterId r:id="rId22"/>
  </p:notesMasterIdLst>
  <p:sldIdLst>
    <p:sldId id="7638" r:id="rId5"/>
    <p:sldId id="314" r:id="rId6"/>
    <p:sldId id="272" r:id="rId7"/>
    <p:sldId id="338" r:id="rId8"/>
    <p:sldId id="265" r:id="rId9"/>
    <p:sldId id="3402" r:id="rId10"/>
    <p:sldId id="391" r:id="rId11"/>
    <p:sldId id="392" r:id="rId12"/>
    <p:sldId id="393" r:id="rId13"/>
    <p:sldId id="394" r:id="rId14"/>
    <p:sldId id="399" r:id="rId15"/>
    <p:sldId id="404" r:id="rId16"/>
    <p:sldId id="386" r:id="rId17"/>
    <p:sldId id="326" r:id="rId18"/>
    <p:sldId id="275" r:id="rId19"/>
    <p:sldId id="401" r:id="rId20"/>
    <p:sldId id="340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5380" autoAdjust="0"/>
  </p:normalViewPr>
  <p:slideViewPr>
    <p:cSldViewPr>
      <p:cViewPr varScale="1">
        <p:scale>
          <a:sx n="65" d="100"/>
          <a:sy n="65" d="100"/>
        </p:scale>
        <p:origin x="90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AF0E2-9F1B-42E2-8E85-894E1C79C5E5}"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A77CD-26B3-421A-9FCE-CA86FEC560C9}" type="slidenum">
              <a:rPr lang="en-US" smtClean="0"/>
              <a:t>‹#›</a:t>
            </a:fld>
            <a:endParaRPr lang="en-US"/>
          </a:p>
        </p:txBody>
      </p:sp>
    </p:spTree>
    <p:extLst>
      <p:ext uri="{BB962C8B-B14F-4D97-AF65-F5344CB8AC3E}">
        <p14:creationId xmlns:p14="http://schemas.microsoft.com/office/powerpoint/2010/main" val="252049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mở rộng thêm ở câu hỏi cuối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371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7134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6307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49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61981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55838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80510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4830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7591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38301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514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8670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52526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6527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9938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89543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70999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3697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748507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4713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07249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218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39195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46382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96635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277989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38865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6F8-8F8A-C233-5AE4-A99F79747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1FCCC9-5ED1-D118-DED7-FAE3F1D17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AE4C3-C7BF-07D3-DA49-FE8BF1D69EC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95FE4EA-DD31-A7E9-4421-7DCB2BDAB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0425-C3C8-F01B-9AA9-3336606EE5D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741936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4A8C-4255-5A62-85B5-84CB8438A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4D17D-2BD4-73A4-F853-348DC7AE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DA4B6-7083-E941-68CC-4612E8A184C1}"/>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ABD69AB-56DE-917F-59AB-4FFFAEFB3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D9F17-F7BB-1BAA-E18B-4E9E71EF4CB0}"/>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002947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A0EA-472F-135D-B902-49E835A2E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2E123-427B-B614-3C01-09A932BCFC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69691-32F0-7368-A583-9C792FAC71AA}"/>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3C8B19A1-8B7B-E0E7-1DE9-FE6DEC500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2E34B-F0E9-001C-E252-6B3A5EB3E312}"/>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69408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1304-098B-D737-429C-44A873569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DF8D2-A507-1974-BDA5-A5B2476E7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119EE4-1102-C86E-3999-97C8B495F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706CF-9D72-02FB-0E80-2ABC9DE535E4}"/>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1BC0A77D-2AC3-A08B-5BEF-67BD3D785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FE439-4385-4FD0-CE5F-41EE51AEC56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98836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A434-403C-8202-0AD0-5AA9EE5EC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B712E4-F2E7-EF71-AA32-325CF0156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3642C-433C-BC24-E1D2-9282CA9C8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79B42-6329-DAA5-038D-00EA5ABD5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0BAAA-FB9B-EA41-C77F-96CB3938F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7970A-50F8-F43F-14E5-F797AE7B25B6}"/>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8" name="Footer Placeholder 7">
            <a:extLst>
              <a:ext uri="{FF2B5EF4-FFF2-40B4-BE49-F238E27FC236}">
                <a16:creationId xmlns:a16="http://schemas.microsoft.com/office/drawing/2014/main" id="{E6D720E8-E5BB-9BEC-B992-AD2540A84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1B8B2-65E9-1318-0344-5E5C79A3AC4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522144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6C8-7828-20D7-4114-A36B3CD45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576DB-C23E-AB1B-069C-CE1706DDBA80}"/>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4" name="Footer Placeholder 3">
            <a:extLst>
              <a:ext uri="{FF2B5EF4-FFF2-40B4-BE49-F238E27FC236}">
                <a16:creationId xmlns:a16="http://schemas.microsoft.com/office/drawing/2014/main" id="{B542112B-AD0E-CA99-B949-30BAFBDAD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66F601-D220-4878-BB78-C5C07B2BC799}"/>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17250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7583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4CB6D-2179-CF19-DBBA-3FDA94EFB07E}"/>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3" name="Footer Placeholder 2">
            <a:extLst>
              <a:ext uri="{FF2B5EF4-FFF2-40B4-BE49-F238E27FC236}">
                <a16:creationId xmlns:a16="http://schemas.microsoft.com/office/drawing/2014/main" id="{C34B4092-8E77-C20B-51B2-D69D5E5CD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2E103-7F29-F674-7B45-E2B1A5DB283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907044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B521-B92F-2CB6-CCC5-8E58E16FA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A113B-73DD-3BB4-ABA4-707C0929C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20BE5-251A-D254-D283-4D33799D4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D0BA9-27C0-FA11-86CF-E0B663355A7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4789BEF1-384F-59E6-2A8A-13A69E912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1C231-2C69-CCAE-8D6F-3038AB25446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707526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1ADF-70B6-3CE8-CB63-F9BD4159D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18809-B616-3C6E-C62B-8189BEE66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4C5E48-5D02-E53B-5EDA-0BB6E4E20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8EFD7-AF22-EF47-FFFD-FA418D9BF915}"/>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C0D36CBF-38F9-7D09-787B-C2A5FAC41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5B263-6444-2324-0217-073DF2A5E16E}"/>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18416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FE8B-BF30-D9E0-DE59-3F8FEE7A0B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E39A0-4228-DBAB-384C-773EA235F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C096E-58A8-D89D-7DD6-02D2D56C575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85F85971-343C-59B1-8F96-AA0C30819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C1C85-FB81-2561-C10B-6A1A3ACFCAD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934845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09A93-1CD4-4F8D-6312-60D7970E9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71D51-6C46-C825-4EE2-D7D7898FF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C844F-B2FD-DBF7-CC41-D356F164A36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6F9AEBF5-157A-695B-1E64-5B4EF623A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01B02-3845-9735-BC70-06EAB0388C07}"/>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64128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1149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370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4253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6842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2355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9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67397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12/25/2025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19009373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715D36-FA13-B10D-3CE5-4B7C0472617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F851BB-6D66-20DE-B1F5-89ECE066D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98868-D4B7-7BF6-DB68-83FAA81C5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B33CB-8D97-5B10-13F8-35751FB71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1AE3E7D4-BB49-CB19-5F35-7623ACA69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66D881-C527-FB52-0F36-782447E24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A34670-FED5-4B8E-B69D-1173D3ABBA78}" type="slidenum">
              <a:rPr lang="en-US" smtClean="0"/>
              <a:pPr/>
              <a:t>‹#›</a:t>
            </a:fld>
            <a:endParaRPr lang="en-US"/>
          </a:p>
        </p:txBody>
      </p:sp>
    </p:spTree>
    <p:extLst>
      <p:ext uri="{BB962C8B-B14F-4D97-AF65-F5344CB8AC3E}">
        <p14:creationId xmlns:p14="http://schemas.microsoft.com/office/powerpoint/2010/main" val="34597724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304800"/>
            <a:ext cx="9166413" cy="43396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8" normalizeH="0" baseline="0" noProof="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QUÝ THẦY CÔ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VỀ DỰ GIỜ THĂM LỚP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Môn Tiếng Việt lớp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F9ED5">
                    <a:lumMod val="75000"/>
                  </a:srgbClr>
                </a:solidFill>
                <a:effectLst/>
                <a:uLnTx/>
                <a:uFillTx/>
                <a:latin typeface="Times New Roman" panose="02020603050405020304" pitchFamily="18" charset="0"/>
                <a:ea typeface="+mn-ea"/>
                <a:cs typeface="Times New Roman" panose="02020603050405020304" pitchFamily="18" charset="0"/>
              </a:rPr>
              <a:t>Bài 74: oa oe (Tiết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(Bộ sách kết nối tri thức)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2860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068F63A-0B78-7FAC-3469-2760FB9346F4}"/>
              </a:ext>
            </a:extLst>
          </p:cNvPr>
          <p:cNvSpPr txBox="1"/>
          <p:nvPr/>
        </p:nvSpPr>
        <p:spPr>
          <a:xfrm>
            <a:off x="2057400" y="5105400"/>
            <a:ext cx="66206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Giáo</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viên</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Lê Thị Thanh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Hiền</a:t>
            </a:r>
            <a:endPar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Lớp</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1A6</a:t>
            </a:r>
            <a:endPar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Trường</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Tiểu</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học</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Hưng</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Đạo</a:t>
            </a:r>
            <a:endPar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i và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771"/>
            <a:ext cx="12192000" cy="696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0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gắm cánh đồng hoa cải đẹp nao l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04"/>
            <a:ext cx="12191999" cy="681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2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4173D-B945-44EF-BF7C-BFD233853FF9}"/>
              </a:ext>
            </a:extLst>
          </p:cNvPr>
          <p:cNvSpPr txBox="1"/>
          <p:nvPr/>
        </p:nvSpPr>
        <p:spPr>
          <a:xfrm>
            <a:off x="278971" y="836184"/>
            <a:ext cx="11553746" cy="5249963"/>
          </a:xfrm>
          <a:prstGeom prst="rect">
            <a:avLst/>
          </a:prstGeom>
          <a:noFill/>
        </p:spPr>
        <p:txBody>
          <a:bodyPr wrap="square" rtlCol="0">
            <a:spAutoFit/>
          </a:bodyPr>
          <a:lstStyle/>
          <a:p>
            <a:pPr algn="just"/>
            <a:r>
              <a:rPr lang="en-US" sz="399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Tết</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đào</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khoe</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sắc</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tươi</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mai</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vàng</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nở</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rộ</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sang,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phượng</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bừng</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lửa</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đỏ</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cháy</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rực</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góc</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Cuối</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thu</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sữa</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nồng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nàn</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ngát</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thơm</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góc</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phố</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Cuối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đông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cải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trải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thảm</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rực</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rỡ</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bên</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sông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sống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83176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	</a:t>
            </a:r>
            <a:r>
              <a:rPr lang="en-US" sz="4800">
                <a:solidFill>
                  <a:prstClr val="black"/>
                </a:solidFill>
                <a:latin typeface="Arial-Rounded" pitchFamily="34" charset="0"/>
                <a:ea typeface="Arial-Rounded" pitchFamily="34" charset="0"/>
                <a:cs typeface="Arial-Rounded" pitchFamily="34" charset="0"/>
              </a:rPr>
              <a:t>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sp>
        <p:nvSpPr>
          <p:cNvPr id="14" name="Rounded Rectangle 13"/>
          <p:cNvSpPr/>
          <p:nvPr/>
        </p:nvSpPr>
        <p:spPr>
          <a:xfrm>
            <a:off x="47109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Hoa nào nở vào dịp Tết?</a:t>
            </a:r>
          </a:p>
        </p:txBody>
      </p:sp>
      <p:cxnSp>
        <p:nvCxnSpPr>
          <p:cNvPr id="15" name="Straight Connector 14"/>
          <p:cNvCxnSpPr/>
          <p:nvPr/>
        </p:nvCxnSpPr>
        <p:spPr>
          <a:xfrm>
            <a:off x="3429000" y="9906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868463" y="986972"/>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3850" y="1618344"/>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48752" y="554302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prstClr val="white"/>
                </a:solidFill>
                <a:latin typeface="Arial-Rounded" pitchFamily="34" charset="0"/>
                <a:ea typeface="Arial-Rounded" pitchFamily="34" charset="0"/>
                <a:cs typeface="Arial-Rounded" pitchFamily="34" charset="0"/>
              </a:rPr>
              <a:t>Mùa hè có hoa gì?</a:t>
            </a:r>
          </a:p>
        </p:txBody>
      </p:sp>
      <p:cxnSp>
        <p:nvCxnSpPr>
          <p:cNvPr id="26" name="Straight Connector 25"/>
          <p:cNvCxnSpPr/>
          <p:nvPr/>
        </p:nvCxnSpPr>
        <p:spPr>
          <a:xfrm>
            <a:off x="7162800" y="1672772"/>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7109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prstClr val="white"/>
                </a:solidFill>
                <a:latin typeface="Arial-Rounded" pitchFamily="34" charset="0"/>
                <a:ea typeface="Arial-Rounded" pitchFamily="34" charset="0"/>
                <a:cs typeface="Arial-Rounded" pitchFamily="34" charset="0"/>
              </a:rPr>
              <a:t>Hoa cải thường nở vào mùa nào?</a:t>
            </a:r>
          </a:p>
        </p:txBody>
      </p:sp>
      <p:cxnSp>
        <p:nvCxnSpPr>
          <p:cNvPr id="32" name="Straight Connector 31"/>
          <p:cNvCxnSpPr/>
          <p:nvPr/>
        </p:nvCxnSpPr>
        <p:spPr>
          <a:xfrm>
            <a:off x="10639786" y="2971800"/>
            <a:ext cx="109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6117" y="3581400"/>
            <a:ext cx="1147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3528" y="4343400"/>
            <a:ext cx="12811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57200" y="54864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Hoa mang lại ý nghĩa gì cho cuộc sống?</a:t>
            </a:r>
          </a:p>
        </p:txBody>
      </p:sp>
      <p:cxnSp>
        <p:nvCxnSpPr>
          <p:cNvPr id="36" name="Straight Connector 35"/>
          <p:cNvCxnSpPr/>
          <p:nvPr/>
        </p:nvCxnSpPr>
        <p:spPr>
          <a:xfrm>
            <a:off x="1981200" y="4343400"/>
            <a:ext cx="9745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6116" y="4953000"/>
            <a:ext cx="5130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prstClr val="black"/>
                </a:solidFill>
                <a:latin typeface="Arial-Rounded" pitchFamily="34" charset="0"/>
                <a:ea typeface="Arial-Rounded" pitchFamily="34" charset="0"/>
                <a:cs typeface="Arial-Rounded" pitchFamily="34" charset="0"/>
              </a:rPr>
              <a:t>	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244" y="-304800"/>
            <a:ext cx="9052686" cy="510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F98E9-6E69-49A0-BB43-AFAB2ABC7E8A}"/>
              </a:ext>
            </a:extLst>
          </p:cNvPr>
          <p:cNvSpPr txBox="1"/>
          <p:nvPr/>
        </p:nvSpPr>
        <p:spPr>
          <a:xfrm>
            <a:off x="-457200"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Vận dụng</a:t>
            </a:r>
          </a:p>
        </p:txBody>
      </p:sp>
    </p:spTree>
    <p:extLst>
      <p:ext uri="{BB962C8B-B14F-4D97-AF65-F5344CB8AC3E}">
        <p14:creationId xmlns:p14="http://schemas.microsoft.com/office/powerpoint/2010/main" val="29287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8A34A8-58E5-498B-A1EA-09F79F0AE43D}"/>
              </a:ext>
            </a:extLst>
          </p:cNvPr>
          <p:cNvSpPr txBox="1">
            <a:spLocks/>
          </p:cNvSpPr>
          <p:nvPr/>
        </p:nvSpPr>
        <p:spPr>
          <a:xfrm>
            <a:off x="1013420" y="2344434"/>
            <a:ext cx="1016516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prstClr val="black"/>
                </a:solidFill>
                <a:latin typeface="Arial-Rounded" pitchFamily="34" charset="0"/>
                <a:ea typeface="Arial-Rounded" pitchFamily="34" charset="0"/>
                <a:cs typeface="Arial-Rounded" pitchFamily="34" charset="0"/>
              </a:rPr>
              <a:t>Tìm vật xung quanh em có tên gọi chứa vần vừa học</a:t>
            </a:r>
            <a:endParaRPr lang="en-US" sz="48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2767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57748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28800" y="533401"/>
            <a:ext cx="8229600" cy="5799353"/>
            <a:chOff x="3109119" y="614964"/>
            <a:chExt cx="8229600" cy="5799353"/>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41071" r="29499" b="27778"/>
            <a:stretch/>
          </p:blipFill>
          <p:spPr bwMode="auto">
            <a:xfrm>
              <a:off x="3109119" y="614964"/>
              <a:ext cx="8153400" cy="319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153" t="30308" r="28114" b="43502"/>
            <a:stretch/>
          </p:blipFill>
          <p:spPr bwMode="auto">
            <a:xfrm>
              <a:off x="3119437" y="3708717"/>
              <a:ext cx="8219282" cy="2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239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65" t="12063" r="2066" b="64233"/>
          <a:stretch/>
        </p:blipFill>
        <p:spPr>
          <a:xfrm>
            <a:off x="2677642" y="242780"/>
            <a:ext cx="7404038" cy="2636223"/>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
        <p:nvSpPr>
          <p:cNvPr id="31" name="TextBox 30">
            <a:extLst>
              <a:ext uri="{FF2B5EF4-FFF2-40B4-BE49-F238E27FC236}">
                <a16:creationId xmlns:a16="http://schemas.microsoft.com/office/drawing/2014/main" id="{76DA65B6-FF2F-4F55-9123-C978991A23FB}"/>
              </a:ext>
            </a:extLst>
          </p:cNvPr>
          <p:cNvSpPr txBox="1"/>
          <p:nvPr/>
        </p:nvSpPr>
        <p:spPr>
          <a:xfrm>
            <a:off x="228237" y="2770855"/>
            <a:ext cx="11666676" cy="4676793"/>
          </a:xfrm>
          <a:prstGeom prst="rect">
            <a:avLst/>
          </a:prstGeom>
          <a:noFill/>
        </p:spPr>
        <p:txBody>
          <a:bodyPr wrap="square" rtlCol="0">
            <a:spAutoFit/>
          </a:bodyPr>
          <a:lstStyle/>
          <a:p>
            <a:pPr algn="just"/>
            <a:r>
              <a:rPr lang="en-US" sz="399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Tết</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đến</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đào</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khoe</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tươi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mai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nở</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rộ</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Hè</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phượng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bừng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lửa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đỏ</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cháy</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rực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góc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sữa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nồng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nàn</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ngát</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góc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phố</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đông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trải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thảm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rực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rỡ</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bên</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sông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sắc</a:t>
            </a:r>
            <a:r>
              <a:rPr lang="en-US" sz="4256">
                <a:solidFill>
                  <a:prstClr val="black"/>
                </a:solidFill>
                <a:latin typeface="Arial-Rounded" panose="020B0500000000000000" pitchFamily="34" charset="0"/>
                <a:ea typeface="Arial-Rounded" panose="020B0500000000000000" pitchFamily="34" charset="0"/>
                <a:cs typeface="Arial-Rounded" panose="020B0500000000000000" pitchFamily="34" charset="0"/>
              </a:rPr>
              <a:t> hoa ,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đẹp</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thêm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cho</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cuộc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sống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3" name="TextBox 32">
            <a:extLst>
              <a:ext uri="{FF2B5EF4-FFF2-40B4-BE49-F238E27FC236}">
                <a16:creationId xmlns:a16="http://schemas.microsoft.com/office/drawing/2014/main" id="{E203A8E2-5B63-43DE-9208-55993F90D9B9}"/>
              </a:ext>
            </a:extLst>
          </p:cNvPr>
          <p:cNvSpPr txBox="1"/>
          <p:nvPr/>
        </p:nvSpPr>
        <p:spPr>
          <a:xfrm>
            <a:off x="3125562" y="2765558"/>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BBACA66B-C31C-4006-944C-A33F9B0D82AA}"/>
              </a:ext>
            </a:extLst>
          </p:cNvPr>
          <p:cNvSpPr txBox="1"/>
          <p:nvPr/>
        </p:nvSpPr>
        <p:spPr>
          <a:xfrm>
            <a:off x="5444476" y="2765558"/>
            <a:ext cx="1419041"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khoe</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id="{1AB8AA63-ACB4-4BC2-A0B4-54E425609125}"/>
              </a:ext>
            </a:extLst>
          </p:cNvPr>
          <p:cNvSpPr txBox="1"/>
          <p:nvPr/>
        </p:nvSpPr>
        <p:spPr>
          <a:xfrm>
            <a:off x="10847957" y="2774837"/>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53C39657-72D6-4CCB-8CC4-68E21E24B669}"/>
              </a:ext>
            </a:extLst>
          </p:cNvPr>
          <p:cNvSpPr txBox="1"/>
          <p:nvPr/>
        </p:nvSpPr>
        <p:spPr>
          <a:xfrm>
            <a:off x="7110002" y="3414156"/>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C060160B-6831-4957-BE0A-A74F97046DEF}"/>
              </a:ext>
            </a:extLst>
          </p:cNvPr>
          <p:cNvSpPr txBox="1"/>
          <p:nvPr/>
        </p:nvSpPr>
        <p:spPr>
          <a:xfrm>
            <a:off x="228237" y="4708844"/>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B7D37E42-2A69-44FE-AAC9-EF116DB870D1}"/>
              </a:ext>
            </a:extLst>
          </p:cNvPr>
          <p:cNvSpPr txBox="1"/>
          <p:nvPr/>
        </p:nvSpPr>
        <p:spPr>
          <a:xfrm>
            <a:off x="4914238" y="6030449"/>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A52A0240-8E7E-433D-8B60-119311D1AE80}"/>
              </a:ext>
            </a:extLst>
          </p:cNvPr>
          <p:cNvSpPr txBox="1"/>
          <p:nvPr/>
        </p:nvSpPr>
        <p:spPr>
          <a:xfrm>
            <a:off x="8404575" y="6030449"/>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38DFA1E-8BEC-45BA-AF30-BB2F90460C1A}"/>
              </a:ext>
            </a:extLst>
          </p:cNvPr>
          <p:cNvSpPr txBox="1"/>
          <p:nvPr/>
        </p:nvSpPr>
        <p:spPr>
          <a:xfrm>
            <a:off x="3125562" y="5387144"/>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726976"/>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hoa</a:t>
            </a:r>
          </a:p>
        </p:txBody>
      </p:sp>
      <p:sp>
        <p:nvSpPr>
          <p:cNvPr id="6" name="Title 1"/>
          <p:cNvSpPr txBox="1">
            <a:spLocks/>
          </p:cNvSpPr>
          <p:nvPr/>
        </p:nvSpPr>
        <p:spPr>
          <a:xfrm>
            <a:off x="6642311"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khoe</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866900" y="1260526"/>
            <a:ext cx="8839200" cy="8131124"/>
          </a:xfrm>
          <a:prstGeom prst="rect">
            <a:avLst/>
          </a:prstGeom>
        </p:spPr>
      </p:pic>
      <p:pic>
        <p:nvPicPr>
          <p:cNvPr id="7" name="图片 6"/>
          <p:cNvPicPr>
            <a:picLocks noChangeAspect="1"/>
          </p:cNvPicPr>
          <p:nvPr/>
        </p:nvPicPr>
        <p:blipFill>
          <a:blip r:embed="rId3"/>
          <a:stretch>
            <a:fillRect/>
          </a:stretch>
        </p:blipFill>
        <p:spPr>
          <a:xfrm>
            <a:off x="512177" y="165021"/>
            <a:ext cx="837560" cy="1149417"/>
          </a:xfrm>
          <a:prstGeom prst="rect">
            <a:avLst/>
          </a:prstGeom>
        </p:spPr>
      </p:pic>
      <p:sp>
        <p:nvSpPr>
          <p:cNvPr id="2" name="TextBox 1">
            <a:extLst>
              <a:ext uri="{FF2B5EF4-FFF2-40B4-BE49-F238E27FC236}">
                <a16:creationId xmlns:a16="http://schemas.microsoft.com/office/drawing/2014/main" id="{192EA1D4-8EF2-4172-BA5D-D0F11187FDFF}"/>
              </a:ext>
            </a:extLst>
          </p:cNvPr>
          <p:cNvSpPr txBox="1"/>
          <p:nvPr/>
        </p:nvSpPr>
        <p:spPr>
          <a:xfrm>
            <a:off x="3200400" y="4191000"/>
            <a:ext cx="6858000" cy="1015663"/>
          </a:xfrm>
          <a:prstGeom prst="rect">
            <a:avLst/>
          </a:prstGeom>
          <a:noFill/>
        </p:spPr>
        <p:txBody>
          <a:bodyPr wrap="square" rtlCol="0">
            <a:spAutoFit/>
          </a:bodyPr>
          <a:lstStyle/>
          <a:p>
            <a:r>
              <a:rPr lang="en-US" sz="6000" b="1" dirty="0" err="1">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sz="6000" b="1" dirty="0">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6000" b="1" dirty="0">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nhóm</a:t>
            </a:r>
            <a:r>
              <a:rPr lang="en-US" sz="6000" b="1" dirty="0">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67317"/>
          <a:stretch>
            <a:fillRect/>
          </a:stretch>
        </p:blipFill>
        <p:spPr>
          <a:xfrm flipH="1">
            <a:off x="-76200" y="4457700"/>
            <a:ext cx="4691251" cy="2419350"/>
          </a:xfrm>
          <a:prstGeom prst="rect">
            <a:avLst/>
          </a:prstGeom>
        </p:spPr>
      </p:pic>
      <p:grpSp>
        <p:nvGrpSpPr>
          <p:cNvPr id="2" name="组合 1"/>
          <p:cNvGrpSpPr/>
          <p:nvPr/>
        </p:nvGrpSpPr>
        <p:grpSpPr>
          <a:xfrm>
            <a:off x="1249363" y="868048"/>
            <a:ext cx="9126536" cy="5353344"/>
            <a:chOff x="1249363" y="868048"/>
            <a:chExt cx="9126536" cy="5353344"/>
          </a:xfrm>
          <a:effectLst>
            <a:outerShdw blurRad="50800" dist="38100" dir="2700000" algn="tl" rotWithShape="0">
              <a:prstClr val="black">
                <a:alpha val="40000"/>
              </a:prstClr>
            </a:outerShdw>
          </a:effectLst>
        </p:grpSpPr>
        <p:sp>
          <p:nvSpPr>
            <p:cNvPr id="9" name="矩形 8"/>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14006" y="1141439"/>
              <a:ext cx="8619345" cy="4841823"/>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a:ea typeface="黑体" panose="02010609060101010101" pitchFamily="49" charset="-122"/>
                <a:cs typeface="+mn-cs"/>
              </a:endParaRPr>
            </a:p>
          </p:txBody>
        </p:sp>
      </p:grpSp>
      <p:pic>
        <p:nvPicPr>
          <p:cNvPr id="14" name="图片 13"/>
          <p:cNvPicPr>
            <a:picLocks noChangeAspect="1"/>
          </p:cNvPicPr>
          <p:nvPr/>
        </p:nvPicPr>
        <p:blipFill>
          <a:blip r:embed="rId3"/>
          <a:stretch>
            <a:fillRect/>
          </a:stretch>
        </p:blipFill>
        <p:spPr>
          <a:xfrm>
            <a:off x="122555" y="4476750"/>
            <a:ext cx="1720215" cy="2400300"/>
          </a:xfrm>
          <a:prstGeom prst="rect">
            <a:avLst/>
          </a:prstGeom>
        </p:spPr>
      </p:pic>
      <p:pic>
        <p:nvPicPr>
          <p:cNvPr id="15" name="图片 14"/>
          <p:cNvPicPr>
            <a:picLocks noChangeAspect="1"/>
          </p:cNvPicPr>
          <p:nvPr/>
        </p:nvPicPr>
        <p:blipFill>
          <a:blip r:embed="rId4"/>
          <a:stretch>
            <a:fillRect/>
          </a:stretch>
        </p:blipFill>
        <p:spPr>
          <a:xfrm>
            <a:off x="7890017" y="0"/>
            <a:ext cx="1271250" cy="1203750"/>
          </a:xfrm>
          <a:prstGeom prst="rect">
            <a:avLst/>
          </a:prstGeom>
        </p:spPr>
      </p:pic>
      <p:pic>
        <p:nvPicPr>
          <p:cNvPr id="46" name="图片 45"/>
          <p:cNvPicPr>
            <a:picLocks noChangeAspect="1"/>
          </p:cNvPicPr>
          <p:nvPr/>
        </p:nvPicPr>
        <p:blipFill>
          <a:blip r:embed="rId5"/>
          <a:stretch>
            <a:fillRect/>
          </a:stretch>
        </p:blipFill>
        <p:spPr>
          <a:xfrm>
            <a:off x="321980" y="2018452"/>
            <a:ext cx="795062" cy="463786"/>
          </a:xfrm>
          <a:prstGeom prst="rect">
            <a:avLst/>
          </a:prstGeom>
        </p:spPr>
      </p:pic>
      <p:grpSp>
        <p:nvGrpSpPr>
          <p:cNvPr id="68" name="组合 67"/>
          <p:cNvGrpSpPr/>
          <p:nvPr/>
        </p:nvGrpSpPr>
        <p:grpSpPr>
          <a:xfrm>
            <a:off x="433898" y="159762"/>
            <a:ext cx="4778467" cy="1149417"/>
            <a:chOff x="433898" y="159762"/>
            <a:chExt cx="4778467" cy="1149417"/>
          </a:xfrm>
        </p:grpSpPr>
        <p:sp>
          <p:nvSpPr>
            <p:cNvPr id="69" name="文本框 14"/>
            <p:cNvSpPr/>
            <p:nvPr/>
          </p:nvSpPr>
          <p:spPr>
            <a:xfrm>
              <a:off x="1482058" y="179732"/>
              <a:ext cx="3730307" cy="707886"/>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altLang="zh-CN" sz="4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Nói</a:t>
              </a:r>
              <a:endPar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0" name="图片 69"/>
            <p:cNvPicPr>
              <a:picLocks noChangeAspect="1"/>
            </p:cNvPicPr>
            <p:nvPr/>
          </p:nvPicPr>
          <p:blipFill>
            <a:blip r:embed="rId6"/>
            <a:stretch>
              <a:fillRect/>
            </a:stretch>
          </p:blipFill>
          <p:spPr>
            <a:xfrm>
              <a:off x="433898" y="159762"/>
              <a:ext cx="837560" cy="1149417"/>
            </a:xfrm>
            <a:prstGeom prst="rect">
              <a:avLst/>
            </a:prstGeom>
          </p:spPr>
        </p:pic>
      </p:grpSp>
      <p:pic>
        <p:nvPicPr>
          <p:cNvPr id="23" name="Picture 2">
            <a:extLst>
              <a:ext uri="{FF2B5EF4-FFF2-40B4-BE49-F238E27FC236}">
                <a16:creationId xmlns:a16="http://schemas.microsoft.com/office/drawing/2014/main" id="{35BC64E5-4BD1-47AE-8A13-25934AD224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5318" y="1885294"/>
            <a:ext cx="7684474" cy="3293346"/>
          </a:xfrm>
          <a:prstGeom prst="rect">
            <a:avLst/>
          </a:prstGeom>
          <a:ln>
            <a:solidFill>
              <a:schemeClr val="bg1"/>
            </a:solidFill>
          </a:ln>
          <a:effectLst>
            <a:softEdge rad="112500"/>
          </a:effectLst>
        </p:spPr>
      </p:pic>
      <p:sp>
        <p:nvSpPr>
          <p:cNvPr id="3" name="TextBox 2">
            <a:extLst>
              <a:ext uri="{FF2B5EF4-FFF2-40B4-BE49-F238E27FC236}">
                <a16:creationId xmlns:a16="http://schemas.microsoft.com/office/drawing/2014/main" id="{35E73AF0-1D31-4A86-ACEF-AA0E272C86C1}"/>
              </a:ext>
            </a:extLst>
          </p:cNvPr>
          <p:cNvSpPr txBox="1"/>
          <p:nvPr/>
        </p:nvSpPr>
        <p:spPr>
          <a:xfrm>
            <a:off x="2997478" y="5232124"/>
            <a:ext cx="7391400" cy="584775"/>
          </a:xfrm>
          <a:prstGeom prst="rect">
            <a:avLst/>
          </a:prstGeom>
          <a:noFill/>
        </p:spPr>
        <p:txBody>
          <a:bodyPr wrap="square" rtlCol="0">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loài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nhất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TextBox 3">
            <a:extLst>
              <a:ext uri="{FF2B5EF4-FFF2-40B4-BE49-F238E27FC236}">
                <a16:creationId xmlns:a16="http://schemas.microsoft.com/office/drawing/2014/main" id="{6B7F605B-7D49-4EF7-9736-BB018AC0670F}"/>
              </a:ext>
            </a:extLst>
          </p:cNvPr>
          <p:cNvSpPr txBox="1"/>
          <p:nvPr/>
        </p:nvSpPr>
        <p:spPr>
          <a:xfrm>
            <a:off x="3408559" y="1229933"/>
            <a:ext cx="5201377" cy="646331"/>
          </a:xfrm>
          <a:prstGeom prst="rect">
            <a:avLst/>
          </a:prstGeom>
          <a:solidFill>
            <a:schemeClr val="bg1"/>
          </a:solidFill>
        </p:spPr>
        <p:txBody>
          <a:bodyPr wrap="square" rtlCol="0">
            <a:spAutoFit/>
          </a:bodyPr>
          <a:lstStyle/>
          <a:p>
            <a:pPr algn="ct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Muôn</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hoa</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khoe</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sắc</a:t>
            </a:r>
            <a:endPar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634B276D-78A7-4467-ACA0-1271319764E6}"/>
              </a:ext>
            </a:extLst>
          </p:cNvPr>
          <p:cNvSpPr/>
          <p:nvPr/>
        </p:nvSpPr>
        <p:spPr>
          <a:xfrm>
            <a:off x="4114800" y="1892066"/>
            <a:ext cx="3657600" cy="317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ắc đào ngày xuân"/>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3076" name="Picture 4" descr="Cây Hoa Đào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3" y="-48870"/>
            <a:ext cx="12573000" cy="707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8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ùm ảnh: Hoa đào đẹp rực rỡ đón tết 2021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43"/>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ách kích nụ cho cây mai, có nên dùng thuốc kích nụ hoa mai? | Quang Cảnh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342"/>
            <a:ext cx="12191999" cy="66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208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441</Words>
  <Application>Microsoft Office PowerPoint</Application>
  <PresentationFormat>Widescreen</PresentationFormat>
  <Paragraphs>41</Paragraphs>
  <Slides>17</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Aptos</vt:lpstr>
      <vt:lpstr>Aptos Display</vt:lpstr>
      <vt:lpstr>Arial</vt:lpstr>
      <vt:lpstr>Arial Rounded MT Bold</vt:lpstr>
      <vt:lpstr>Arial-Rounded</vt:lpstr>
      <vt:lpstr>Bandit</vt:lpstr>
      <vt:lpstr>Calibri</vt:lpstr>
      <vt:lpstr>Garamond</vt:lpstr>
      <vt:lpstr>Times New Roman</vt:lpstr>
      <vt:lpstr>Office 主题</vt:lpstr>
      <vt:lpstr>1_Office 主题</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84</cp:revision>
  <dcterms:created xsi:type="dcterms:W3CDTF">2020-11-10T02:24:26Z</dcterms:created>
  <dcterms:modified xsi:type="dcterms:W3CDTF">2025-12-25T05:51:50Z</dcterms:modified>
</cp:coreProperties>
</file>