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  <p:sldMasterId id="2147483678" r:id="rId3"/>
    <p:sldMasterId id="2147483682" r:id="rId4"/>
    <p:sldMasterId id="2147483696" r:id="rId5"/>
  </p:sldMasterIdLst>
  <p:notesMasterIdLst>
    <p:notesMasterId r:id="rId15"/>
  </p:notesMasterIdLst>
  <p:sldIdLst>
    <p:sldId id="7638" r:id="rId6"/>
    <p:sldId id="297" r:id="rId7"/>
    <p:sldId id="492" r:id="rId8"/>
    <p:sldId id="303" r:id="rId9"/>
    <p:sldId id="304" r:id="rId10"/>
    <p:sldId id="302" r:id="rId11"/>
    <p:sldId id="3399" r:id="rId12"/>
    <p:sldId id="3402" r:id="rId13"/>
    <p:sldId id="25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99"/>
    <a:srgbClr val="3E13B9"/>
    <a:srgbClr val="0080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64" autoAdjust="0"/>
    <p:restoredTop sz="94660"/>
  </p:normalViewPr>
  <p:slideViewPr>
    <p:cSldViewPr snapToGrid="0">
      <p:cViewPr varScale="1">
        <p:scale>
          <a:sx n="83" d="100"/>
          <a:sy n="83" d="100"/>
        </p:scale>
        <p:origin x="60" y="-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2E15-125A-4A36-87A6-68660807AD8B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98D2-1677-4DA8-A20D-C0C5D373E58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8AAB3-6B98-4E43-AC69-6BE017A510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itchFamily="18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671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3E322-AA1E-429E-9B68-4E41F484951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9934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66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082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57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378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8325228" y="385937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606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740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11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519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579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521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383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657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12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>
            <a:extLst>
              <a:ext uri="{FF2B5EF4-FFF2-40B4-BE49-F238E27FC236}">
                <a16:creationId xmlns:a16="http://schemas.microsoft.com/office/drawing/2014/main" id="{9CB81897-4A43-4CCC-BCF1-7B4FADC56E1E}"/>
              </a:ext>
            </a:extLst>
          </p:cNvPr>
          <p:cNvSpPr/>
          <p:nvPr userDrawn="1"/>
        </p:nvSpPr>
        <p:spPr>
          <a:xfrm flipV="1">
            <a:off x="2205" y="926508"/>
            <a:ext cx="12187592" cy="45708"/>
          </a:xfrm>
          <a:prstGeom prst="rect">
            <a:avLst/>
          </a:prstGeom>
          <a:solidFill>
            <a:srgbClr val="5D89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Arial"/>
              <a:ea typeface="微软雅黑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218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6">
            <a:extLst>
              <a:ext uri="{FF2B5EF4-FFF2-40B4-BE49-F238E27FC236}">
                <a16:creationId xmlns:a16="http://schemas.microsoft.com/office/drawing/2014/main" id="{44773403-DE5C-44A4-8777-AEED10B84E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" y="2480"/>
            <a:ext cx="12187592" cy="685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85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305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695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54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626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33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014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667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315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785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722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859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C46F8-8F8A-C233-5AE4-A99F79747D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1FCCC9-5ED1-D118-DED7-FAE3F1D17F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1AE4C3-C7BF-07D3-DA49-FE8BF1D69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5FE4EA-DD31-A7E9-4421-7DCB2BDAB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F60425-C3C8-F01B-9AA9-3336606EE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941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04A8C-4255-5A62-85B5-84CB8438A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4D17D-2BD4-73A4-F853-348DC7AE9A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EDA4B6-7083-E941-68CC-4612E8A18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BD69AB-56DE-917F-59AB-4FFFAEFB3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D9F17-F7BB-1BAA-E18B-4E9E71EF4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5342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2A0EA-472F-135D-B902-49E835A2E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62E123-427B-B614-3C01-09A932BCFC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B69691-32F0-7368-A583-9C792FAC7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8B19A1-8B7B-E0E7-1DE9-FE6DEC50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02E34B-F0E9-001C-E252-6B3A5EB3E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6977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11304-098B-D737-429C-44A873569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FDF8D2-A507-1974-BDA5-A5B2476E7E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119EE4-1102-C86E-3999-97C8B495FF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1706CF-9D72-02FB-0E80-2ABC9DE53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C0A77D-2AC3-A08B-5BEF-67BD3D785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CFE439-4385-4FD0-CE5F-41EE51AEC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0797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CA434-403C-8202-0AD0-5AA9EE5EC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B712E4-F2E7-EF71-AA32-325CF0156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C3642C-433C-BC24-E1D2-9282CA9C86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A79B42-6329-DAA5-038D-00EA5ABD54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C0BAAA-FB9B-EA41-C77F-96CB3938F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57970A-50F8-F43F-14E5-F797AE7B2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D720E8-E5BB-9BEC-B992-AD2540A84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01B8B2-65E9-1318-0344-5E5C79A3A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9999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B86C8-7828-20D7-4114-A36B3CD45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4576DB-C23E-AB1B-069C-CE1706DDB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42112B-AD0E-CA99-B949-30BAFBDAD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66F601-D220-4878-BB78-C5C07B2BC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4634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E4CB6D-2179-CF19-DBBA-3FDA94EFB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4B4092-8E77-C20B-51B2-D69D5E5CD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12E103-7F29-F674-7B45-E2B1A5DB2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1279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2B521-B92F-2CB6-CCC5-8E58E16FA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6A113B-73DD-3BB4-ABA4-707C0929C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320BE5-251A-D254-D283-4D33799D40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D0BA9-27C0-FA11-86CF-E0B663355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89BEF1-384F-59E6-2A8A-13A69E912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B1C231-2C69-CCAE-8D6F-3038AB254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3306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21ADF-70B6-3CE8-CB63-F9BD4159D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D18809-B616-3C6E-C62B-8189BEE661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4C5E48-5D02-E53B-5EDA-0BB6E4E204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78EFD7-AF22-EF47-FFFD-FA418D9BF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D36CBF-38F9-7D09-787B-C2A5FAC41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95B263-6444-2324-0217-073DF2A5E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698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1FE8B-BF30-D9E0-DE59-3F8FEE7A0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9E39A0-4228-DBAB-384C-773EA235F1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C096E-58A8-D89D-7DD6-02D2D56C5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85971-343C-59B1-8F96-AA0C30819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8C1C85-FB81-2561-C10B-6A1A3ACFC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4680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109A93-1CD4-4F8D-6312-60D7970E9A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A71D51-6C46-C825-4EE2-D7D7898FFD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9C844F-B2FD-DBF7-CC41-D356F164A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9AEBF5-157A-695B-1E64-5B4EF623A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01B02-3845-9735-BC70-06EAB0388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659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.jpe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F3456-2B02-4FC3-9B3D-9B550E85FD30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C85BF49-3D7A-4F43-BA91-D003E0AEA55D}" type="datetimeFigureOut">
              <a:rPr lang="zh-CN" altLang="en-US" smtClean="0"/>
              <a:pPr/>
              <a:t>2025/12/25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78121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95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611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hf hdr="0" ftr="0" dt="0"/>
  <p:txStyles>
    <p:titleStyle>
      <a:lvl1pPr algn="ctr" defTabSz="1218321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09" indent="-457109" algn="l" defTabSz="1218321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402" indent="-380924" algn="l" defTabSz="1218321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95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73" indent="-304739" algn="l" defTabSz="1218321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651" indent="-304739" algn="l" defTabSz="1218321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129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608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1086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564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78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56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34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12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90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868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347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825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3414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5D715D36-FA13-B10D-3CE5-4B7C04726174}"/>
              </a:ext>
            </a:extLst>
          </p:cNvPr>
          <p:cNvSpPr txBox="1"/>
          <p:nvPr userDrawn="1"/>
        </p:nvSpPr>
        <p:spPr>
          <a:xfrm>
            <a:off x="0" y="-8045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F851BB-6D66-20DE-B1F5-89ECE066D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198868-D4B7-7BF6-DB68-83FAA81C5E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1B33CB-8D97-5B10-13F8-35751FB71B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3E7D4-BB49-CB19-5F35-7623ACA69D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6D881-C527-FB52-0F36-782447E24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177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7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7.xml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0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hyperlink" Target="https://www.freeppt7.com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101+ Mẫu PowerPoint 8/3 - Background, hình nền mới nhất 2024">
            <a:extLst>
              <a:ext uri="{FF2B5EF4-FFF2-40B4-BE49-F238E27FC236}">
                <a16:creationId xmlns:a16="http://schemas.microsoft.com/office/drawing/2014/main" id="{342A1023-005E-0ADB-9104-64016830C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4753" cy="683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828800" y="304800"/>
            <a:ext cx="9166413" cy="43396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38" normalizeH="0" baseline="0" noProof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MỪNG  QUÝ THẦY CÔ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 DỰ GIỜ THĂM LỚP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 Tiếng Việt lớp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74: oa oe (Tiết 1)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(Bộ sách kết nối tri thức)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156082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56" name="Picture 8" descr="animal-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228600"/>
            <a:ext cx="985838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068F63A-0B78-7FAC-3469-2760FB9346F4}"/>
              </a:ext>
            </a:extLst>
          </p:cNvPr>
          <p:cNvSpPr txBox="1"/>
          <p:nvPr/>
        </p:nvSpPr>
        <p:spPr>
          <a:xfrm>
            <a:off x="2057400" y="5105400"/>
            <a:ext cx="66206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Giáo viên: Nguyễn Thị Sao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 : 1A1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Trường: Tiểu học Hưng Đạo</a:t>
            </a:r>
          </a:p>
        </p:txBody>
      </p:sp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2" name="Google Shape;461;p28"/>
          <p:cNvSpPr txBox="1"/>
          <p:nvPr/>
        </p:nvSpPr>
        <p:spPr>
          <a:xfrm>
            <a:off x="0" y="2905800"/>
            <a:ext cx="12192000" cy="1550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472C4"/>
              </a:buClr>
              <a:buSzPts val="2600"/>
              <a:buFont typeface="Chivo Light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cs typeface="Times New Roman" panose="02020603050405020304" pitchFamily="18" charset="0"/>
                <a:sym typeface="Chivo Light"/>
              </a:rPr>
              <a:t>Bài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cs typeface="Times New Roman" panose="02020603050405020304" pitchFamily="18" charset="0"/>
                <a:sym typeface="Chivo Light"/>
              </a:rPr>
              <a:t> 75: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cs typeface="Times New Roman" panose="02020603050405020304" pitchFamily="18" charset="0"/>
                <a:sym typeface="Chivo Light"/>
              </a:rPr>
              <a:t> </a:t>
            </a:r>
            <a:r>
              <a:rPr kumimoji="0" lang="vi-VN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  <a:sym typeface="Chivo Light"/>
              </a:rPr>
              <a:t>Ôn và kể chuyện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cs typeface="Times New Roman" panose="02020603050405020304" pitchFamily="18" charset="0"/>
              <a:sym typeface="Chivo Light"/>
            </a:endParaRPr>
          </a:p>
        </p:txBody>
      </p:sp>
    </p:spTree>
    <p:extLst>
      <p:ext uri="{BB962C8B-B14F-4D97-AF65-F5344CB8AC3E}">
        <p14:creationId xmlns:p14="http://schemas.microsoft.com/office/powerpoint/2010/main" val="155949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21"/>
            <a:ext cx="12187592" cy="685552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BF3CCC3-98EC-4929-AF01-E07AB1AEF39C}"/>
              </a:ext>
            </a:extLst>
          </p:cNvPr>
          <p:cNvSpPr txBox="1"/>
          <p:nvPr/>
        </p:nvSpPr>
        <p:spPr>
          <a:xfrm>
            <a:off x="2443540" y="2499493"/>
            <a:ext cx="17081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chemeClr val="bg1"/>
                </a:solidFill>
                <a:latin typeface="Arial-Rounded"/>
                <a:ea typeface="Arial-Rounded"/>
                <a:cs typeface="UTM Avo" panose="02040603050506020204" pitchFamily="18" charset="0"/>
              </a:rPr>
              <a:t>ước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F2A53B3-49D7-4C09-8005-AC0D82E728CC}"/>
              </a:ext>
            </a:extLst>
          </p:cNvPr>
          <p:cNvSpPr txBox="1"/>
          <p:nvPr/>
        </p:nvSpPr>
        <p:spPr>
          <a:xfrm>
            <a:off x="8943163" y="2411750"/>
            <a:ext cx="267266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Arial-Rounded"/>
                <a:ea typeface="Arial-Rounded"/>
                <a:cs typeface="UTM Avo" panose="02040603050506020204" pitchFamily="18" charset="0"/>
              </a:rPr>
              <a:t>   </a:t>
            </a:r>
            <a:r>
              <a:rPr lang="vi-VN" sz="5400" dirty="0">
                <a:solidFill>
                  <a:schemeClr val="bg1"/>
                </a:solidFill>
                <a:latin typeface="Arial-Rounded"/>
                <a:ea typeface="Arial-Rounded"/>
                <a:cs typeface="UTM Avo" panose="02040603050506020204" pitchFamily="18" charset="0"/>
              </a:rPr>
              <a:t>ươp</a:t>
            </a:r>
            <a:endParaRPr lang="en-US" sz="5400" dirty="0">
              <a:solidFill>
                <a:schemeClr val="bg1"/>
              </a:solidFill>
              <a:latin typeface="Arial-Rounded"/>
              <a:ea typeface="Arial-Rounded"/>
              <a:cs typeface="UTM Avo" panose="0204060305050602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5EDFBA3-5AAC-4659-971F-3FE3B84910BA}"/>
              </a:ext>
            </a:extLst>
          </p:cNvPr>
          <p:cNvSpPr txBox="1"/>
          <p:nvPr/>
        </p:nvSpPr>
        <p:spPr>
          <a:xfrm>
            <a:off x="7012358" y="2470192"/>
            <a:ext cx="2456948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chemeClr val="bg1"/>
                </a:solidFill>
                <a:latin typeface="Arial-Rounded"/>
                <a:ea typeface="Arial-Rounded"/>
                <a:cs typeface="UTM Avo" panose="02040603050506020204" pitchFamily="18" charset="0"/>
              </a:rPr>
              <a:t>gươm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8AA5F53-E51C-44C1-AFC4-C3886141A64D}"/>
              </a:ext>
            </a:extLst>
          </p:cNvPr>
          <p:cNvSpPr txBox="1"/>
          <p:nvPr/>
        </p:nvSpPr>
        <p:spPr>
          <a:xfrm>
            <a:off x="2402272" y="3788815"/>
            <a:ext cx="2092748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chemeClr val="bg1"/>
                </a:solidFill>
                <a:latin typeface="Arial-Rounded"/>
                <a:ea typeface="Arial-Rounded"/>
                <a:cs typeface="UTM Avo" panose="02040603050506020204" pitchFamily="18" charset="0"/>
              </a:rPr>
              <a:t>lượn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42752C3-BDB9-4938-9690-35633510E9F2}"/>
              </a:ext>
            </a:extLst>
          </p:cNvPr>
          <p:cNvSpPr txBox="1"/>
          <p:nvPr/>
        </p:nvSpPr>
        <p:spPr>
          <a:xfrm>
            <a:off x="8943163" y="3770264"/>
            <a:ext cx="1727488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Arial-Rounded"/>
                <a:ea typeface="Arial-Rounded"/>
                <a:cs typeface="UTM Avo" panose="02040603050506020204" pitchFamily="18" charset="0"/>
              </a:rPr>
              <a:t>  </a:t>
            </a:r>
            <a:r>
              <a:rPr lang="vi-VN" sz="5400" dirty="0">
                <a:solidFill>
                  <a:schemeClr val="bg1"/>
                </a:solidFill>
                <a:latin typeface="Arial-Rounded"/>
                <a:ea typeface="Arial-Rounded"/>
                <a:cs typeface="UTM Avo" panose="02040603050506020204" pitchFamily="18" charset="0"/>
              </a:rPr>
              <a:t>loe</a:t>
            </a:r>
            <a:endParaRPr lang="en-US" sz="5400" dirty="0">
              <a:solidFill>
                <a:schemeClr val="bg1"/>
              </a:solidFill>
              <a:latin typeface="Arial-Rounded"/>
              <a:ea typeface="Arial-Rounded"/>
              <a:cs typeface="UTM Avo" panose="0204060305050602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15372AE-BDF1-4D05-A28E-72947945C47B}"/>
              </a:ext>
            </a:extLst>
          </p:cNvPr>
          <p:cNvSpPr txBox="1"/>
          <p:nvPr/>
        </p:nvSpPr>
        <p:spPr>
          <a:xfrm>
            <a:off x="4555410" y="3788815"/>
            <a:ext cx="2456948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chemeClr val="bg1"/>
                </a:solidFill>
                <a:latin typeface="Arial-Rounded"/>
                <a:ea typeface="Arial-Rounded"/>
                <a:cs typeface="UTM Avo" panose="02040603050506020204" pitchFamily="18" charset="0"/>
              </a:rPr>
              <a:t>hương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6E454BC-4FEA-4A56-881D-B41389645259}"/>
              </a:ext>
            </a:extLst>
          </p:cNvPr>
          <p:cNvSpPr txBox="1"/>
          <p:nvPr/>
        </p:nvSpPr>
        <p:spPr>
          <a:xfrm>
            <a:off x="4519939" y="2506980"/>
            <a:ext cx="2456948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chemeClr val="bg1"/>
                </a:solidFill>
                <a:latin typeface="Arial-Rounded"/>
                <a:ea typeface="Arial-Rounded"/>
                <a:cs typeface="UTM Avo" panose="02040603050506020204" pitchFamily="18" charset="0"/>
              </a:rPr>
              <a:t>lướt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84DF9B6-F90A-45C5-9177-ACC3125054ED}"/>
              </a:ext>
            </a:extLst>
          </p:cNvPr>
          <p:cNvSpPr txBox="1"/>
          <p:nvPr/>
        </p:nvSpPr>
        <p:spPr>
          <a:xfrm>
            <a:off x="6768939" y="3770265"/>
            <a:ext cx="1940417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Arial-Rounded"/>
                <a:ea typeface="Arial-Rounded"/>
                <a:cs typeface="UTM Avo" panose="02040603050506020204" pitchFamily="18" charset="0"/>
              </a:rPr>
              <a:t>  </a:t>
            </a:r>
            <a:r>
              <a:rPr lang="vi-VN" sz="5400" dirty="0">
                <a:solidFill>
                  <a:schemeClr val="bg1"/>
                </a:solidFill>
                <a:latin typeface="Arial-Rounded"/>
                <a:ea typeface="Arial-Rounded"/>
                <a:cs typeface="UTM Avo" panose="02040603050506020204" pitchFamily="18" charset="0"/>
              </a:rPr>
              <a:t>hoa</a:t>
            </a:r>
            <a:endParaRPr lang="en-US" sz="5400" dirty="0">
              <a:solidFill>
                <a:schemeClr val="bg1"/>
              </a:solidFill>
              <a:latin typeface="Arial-Rounded"/>
              <a:ea typeface="Arial-Rounded"/>
              <a:cs typeface="UTM Avo" panose="02040603050506020204" pitchFamily="18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224BFA7-B2DD-4F47-A34D-7A0B85F3910B}"/>
              </a:ext>
            </a:extLst>
          </p:cNvPr>
          <p:cNvGrpSpPr/>
          <p:nvPr/>
        </p:nvGrpSpPr>
        <p:grpSpPr>
          <a:xfrm>
            <a:off x="4733192" y="1097697"/>
            <a:ext cx="3005955" cy="994442"/>
            <a:chOff x="613008" y="611138"/>
            <a:chExt cx="3005955" cy="994442"/>
          </a:xfrm>
        </p:grpSpPr>
        <p:sp>
          <p:nvSpPr>
            <p:cNvPr id="35" name="Rectangle: Rounded Corners 4">
              <a:extLst>
                <a:ext uri="{FF2B5EF4-FFF2-40B4-BE49-F238E27FC236}">
                  <a16:creationId xmlns:a16="http://schemas.microsoft.com/office/drawing/2014/main" id="{F6F8F69E-CC7E-476B-B3B7-4F64A390F9FB}"/>
                </a:ext>
              </a:extLst>
            </p:cNvPr>
            <p:cNvSpPr/>
            <p:nvPr/>
          </p:nvSpPr>
          <p:spPr>
            <a:xfrm>
              <a:off x="963737" y="611138"/>
              <a:ext cx="2655226" cy="994442"/>
            </a:xfrm>
            <a:prstGeom prst="roundRect">
              <a:avLst/>
            </a:prstGeom>
            <a:solidFill>
              <a:srgbClr val="80C535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/>
                  <a:ea typeface="Arial-Rounded"/>
                  <a:cs typeface="UTM Avo" panose="02040603050506020204" pitchFamily="18" charset="0"/>
                </a:rPr>
                <a:t>Đọc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4306C127-8EA8-4BC2-95E3-C9283837BCD5}"/>
                </a:ext>
              </a:extLst>
            </p:cNvPr>
            <p:cNvSpPr/>
            <p:nvPr/>
          </p:nvSpPr>
          <p:spPr>
            <a:xfrm>
              <a:off x="613008" y="648716"/>
              <a:ext cx="1024826" cy="845242"/>
            </a:xfrm>
            <a:prstGeom prst="ellipse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/>
                  <a:ea typeface="Arial-Rounded"/>
                  <a:cs typeface="UTM Avo" panose="02040603050506020204" pitchFamily="18" charset="0"/>
                </a:rPr>
                <a:t>1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/>
          <p:cNvGrpSpPr/>
          <p:nvPr/>
        </p:nvGrpSpPr>
        <p:grpSpPr>
          <a:xfrm>
            <a:off x="11580" y="0"/>
            <a:ext cx="12192001" cy="6858000"/>
            <a:chOff x="-1" y="20135"/>
            <a:chExt cx="12192001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-1" y="20135"/>
              <a:ext cx="12192001" cy="6858000"/>
              <a:chOff x="-1" y="20135"/>
              <a:chExt cx="12192001" cy="6858000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-1" y="20135"/>
                <a:ext cx="12192001" cy="6858000"/>
                <a:chOff x="0" y="0"/>
                <a:chExt cx="12192001" cy="6858000"/>
              </a:xfrm>
            </p:grpSpPr>
            <p:grpSp>
              <p:nvGrpSpPr>
                <p:cNvPr id="5" name="Group 4"/>
                <p:cNvGrpSpPr/>
                <p:nvPr/>
              </p:nvGrpSpPr>
              <p:grpSpPr>
                <a:xfrm>
                  <a:off x="0" y="0"/>
                  <a:ext cx="12192001" cy="6858000"/>
                  <a:chOff x="0" y="0"/>
                  <a:chExt cx="12192001" cy="6858000"/>
                </a:xfrm>
              </p:grpSpPr>
              <p:pic>
                <p:nvPicPr>
                  <p:cNvPr id="2" name="Picture 1"/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0" y="0"/>
                    <a:ext cx="12192001" cy="6858000"/>
                  </a:xfrm>
                  <a:prstGeom prst="rect">
                    <a:avLst/>
                  </a:prstGeom>
                </p:spPr>
              </p:pic>
              <p:pic>
                <p:nvPicPr>
                  <p:cNvPr id="3" name="Picture 2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1391478" y="2202572"/>
                    <a:ext cx="3776869" cy="336334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rot="20578274">
                  <a:off x="1548617" y="1007114"/>
                  <a:ext cx="842755" cy="569429"/>
                </a:xfrm>
                <a:prstGeom prst="rect">
                  <a:avLst/>
                </a:prstGeom>
              </p:spPr>
            </p:pic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 rot="21090395">
                  <a:off x="3079993" y="799715"/>
                  <a:ext cx="1551952" cy="379304"/>
                </a:xfrm>
                <a:prstGeom prst="rect">
                  <a:avLst/>
                </a:prstGeom>
              </p:spPr>
            </p:pic>
          </p:grpSp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76582" y="687186"/>
                <a:ext cx="1403970" cy="478588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550907">
                <a:off x="7161346" y="872150"/>
                <a:ext cx="1014268" cy="174501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550907">
                <a:off x="7125246" y="786939"/>
                <a:ext cx="1014268" cy="530507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244823" y="1441503"/>
                <a:ext cx="1729105" cy="304093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282581" y="2364714"/>
                <a:ext cx="1232946" cy="304345"/>
              </a:xfrm>
              <a:prstGeom prst="rect">
                <a:avLst/>
              </a:prstGeom>
            </p:spPr>
          </p:pic>
        </p:grp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775541" y="3311161"/>
              <a:ext cx="1657604" cy="300116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380552" y="4160453"/>
              <a:ext cx="1690673" cy="422668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136478" y="5596270"/>
            <a:ext cx="3074504" cy="1085158"/>
            <a:chOff x="613008" y="611138"/>
            <a:chExt cx="3005955" cy="994442"/>
          </a:xfrm>
        </p:grpSpPr>
        <p:sp>
          <p:nvSpPr>
            <p:cNvPr id="32" name="Rectangle: Rounded Corners 4"/>
            <p:cNvSpPr/>
            <p:nvPr/>
          </p:nvSpPr>
          <p:spPr>
            <a:xfrm>
              <a:off x="963737" y="611138"/>
              <a:ext cx="2655226" cy="994442"/>
            </a:xfrm>
            <a:prstGeom prst="roundRect">
              <a:avLst/>
            </a:prstGeom>
            <a:solidFill>
              <a:srgbClr val="80C5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err="1">
                  <a:latin typeface="+mj-lt"/>
                </a:rPr>
                <a:t>Đọc</a:t>
              </a:r>
              <a:endParaRPr lang="en-US" sz="4800" b="1" dirty="0">
                <a:latin typeface="+mj-lt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613008" y="648716"/>
              <a:ext cx="1024826" cy="845242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800" b="1" dirty="0">
                  <a:solidFill>
                    <a:schemeClr val="tx1"/>
                  </a:solidFill>
                  <a:latin typeface="+mj-lt"/>
                </a:rPr>
                <a:t>1</a:t>
              </a:r>
              <a:endParaRPr lang="en-US" sz="4800" b="1" dirty="0">
                <a:solidFill>
                  <a:schemeClr val="tx1"/>
                </a:solidFill>
                <a:latin typeface="+mj-lt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5204" y="3441084"/>
            <a:ext cx="2823150" cy="3775049"/>
          </a:xfrm>
          <a:prstGeom prst="rect">
            <a:avLst/>
          </a:prstGeom>
        </p:spPr>
      </p:pic>
      <p:pic>
        <p:nvPicPr>
          <p:cNvPr id="34" name="Picture 13" descr="addemoticons172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630" y="3727959"/>
            <a:ext cx="1676400" cy="779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3" descr="addemoticons172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283" y="2161093"/>
            <a:ext cx="2201353" cy="1024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addemoticons172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797" y="4014019"/>
            <a:ext cx="1663229" cy="773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3" descr="addemoticons172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24" y="2430454"/>
            <a:ext cx="2201353" cy="1024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05741" y="142393"/>
            <a:ext cx="2823150" cy="3775049"/>
          </a:xfrm>
          <a:prstGeom prst="rect">
            <a:avLst/>
          </a:prstGeom>
        </p:spPr>
      </p:pic>
      <p:pic>
        <p:nvPicPr>
          <p:cNvPr id="39" name="Picture 13" descr="addemoticons172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057" y="2499622"/>
            <a:ext cx="2233146" cy="1038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3" descr="addemoticons172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844" y="4280851"/>
            <a:ext cx="1876637" cy="873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3" descr="addemoticons172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78" y="1253598"/>
            <a:ext cx="902468" cy="419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3" descr="addemoticons172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7347" y="491020"/>
            <a:ext cx="675814" cy="3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3" descr="addemoticons172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8025" y="677647"/>
            <a:ext cx="675814" cy="3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Box 49"/>
          <p:cNvSpPr txBox="1"/>
          <p:nvPr/>
        </p:nvSpPr>
        <p:spPr>
          <a:xfrm rot="20429696">
            <a:off x="1402663" y="564209"/>
            <a:ext cx="13018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dirty="0">
                <a:solidFill>
                  <a:srgbClr val="3E13B9"/>
                </a:solidFill>
                <a:latin typeface="+mj-lt"/>
              </a:rPr>
              <a:t>lướt </a:t>
            </a:r>
          </a:p>
          <a:p>
            <a:r>
              <a:rPr lang="vi-VN" sz="3400" b="1" dirty="0">
                <a:solidFill>
                  <a:srgbClr val="3E13B9"/>
                </a:solidFill>
                <a:latin typeface="+mj-lt"/>
              </a:rPr>
              <a:t>sóng</a:t>
            </a:r>
            <a:endParaRPr lang="en-US" sz="3400" b="1" dirty="0">
              <a:solidFill>
                <a:srgbClr val="3E13B9"/>
              </a:solidFill>
              <a:latin typeface="+mj-lt"/>
            </a:endParaRPr>
          </a:p>
        </p:txBody>
      </p:sp>
      <p:sp>
        <p:nvSpPr>
          <p:cNvPr id="51" name="TextBox 50"/>
          <p:cNvSpPr txBox="1"/>
          <p:nvPr/>
        </p:nvSpPr>
        <p:spPr>
          <a:xfrm rot="21297627">
            <a:off x="3068365" y="669366"/>
            <a:ext cx="189765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dirty="0">
                <a:solidFill>
                  <a:srgbClr val="3E13B9"/>
                </a:solidFill>
                <a:latin typeface="+mj-lt"/>
              </a:rPr>
              <a:t>ước mơ</a:t>
            </a:r>
            <a:endParaRPr lang="en-US" sz="3400" b="1" dirty="0">
              <a:solidFill>
                <a:srgbClr val="3E13B9"/>
              </a:solidFill>
              <a:latin typeface="+mj-l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880215" y="2180559"/>
            <a:ext cx="189765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400" b="1" dirty="0">
                <a:solidFill>
                  <a:srgbClr val="3E13B9"/>
                </a:solidFill>
                <a:latin typeface="+mj-lt"/>
              </a:rPr>
              <a:t>nụ hoa</a:t>
            </a:r>
            <a:endParaRPr lang="en-US" sz="3400" b="1" dirty="0">
              <a:solidFill>
                <a:srgbClr val="3E13B9"/>
              </a:solidFill>
              <a:latin typeface="+mj-lt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643366" y="3049000"/>
            <a:ext cx="214772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400" b="1" dirty="0">
                <a:solidFill>
                  <a:srgbClr val="3E13B9"/>
                </a:solidFill>
                <a:latin typeface="+mj-lt"/>
              </a:rPr>
              <a:t>vàng hoe</a:t>
            </a:r>
            <a:endParaRPr lang="en-US" sz="3400" b="1" dirty="0">
              <a:solidFill>
                <a:srgbClr val="3E13B9"/>
              </a:solidFill>
              <a:latin typeface="+mj-lt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048946" y="3997300"/>
            <a:ext cx="231805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400" b="1" dirty="0">
                <a:solidFill>
                  <a:srgbClr val="3E13B9"/>
                </a:solidFill>
                <a:latin typeface="+mj-lt"/>
              </a:rPr>
              <a:t>tỏa hương</a:t>
            </a:r>
            <a:endParaRPr lang="en-US" sz="3400" b="1" dirty="0">
              <a:solidFill>
                <a:srgbClr val="3E13B9"/>
              </a:solidFill>
              <a:latin typeface="+mj-lt"/>
            </a:endParaRPr>
          </a:p>
        </p:txBody>
      </p:sp>
      <p:sp>
        <p:nvSpPr>
          <p:cNvPr id="56" name="TextBox 55"/>
          <p:cNvSpPr txBox="1"/>
          <p:nvPr/>
        </p:nvSpPr>
        <p:spPr>
          <a:xfrm rot="496018">
            <a:off x="6972568" y="401724"/>
            <a:ext cx="128671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400" b="1" dirty="0">
                <a:solidFill>
                  <a:srgbClr val="3E13B9"/>
                </a:solidFill>
                <a:latin typeface="+mj-lt"/>
              </a:rPr>
              <a:t>hạt cườm</a:t>
            </a:r>
            <a:endParaRPr lang="en-US" sz="3400" b="1" dirty="0">
              <a:solidFill>
                <a:srgbClr val="3E13B9"/>
              </a:solidFill>
              <a:latin typeface="+mj-lt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918299" y="505016"/>
            <a:ext cx="27256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3E13B9"/>
                </a:solidFill>
                <a:latin typeface="+mj-lt"/>
              </a:rPr>
              <a:t>mèo mướp</a:t>
            </a:r>
            <a:endParaRPr lang="en-US" sz="3000" b="1" dirty="0">
              <a:solidFill>
                <a:srgbClr val="3E13B9"/>
              </a:solidFill>
              <a:latin typeface="+mj-lt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048946" y="3997299"/>
            <a:ext cx="231805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400" b="1" dirty="0">
                <a:solidFill>
                  <a:srgbClr val="3E13B9"/>
                </a:solidFill>
                <a:latin typeface="+mj-lt"/>
              </a:rPr>
              <a:t>t</a:t>
            </a:r>
            <a:r>
              <a:rPr lang="vi-VN" sz="3400" b="1" dirty="0">
                <a:solidFill>
                  <a:srgbClr val="FF0000"/>
                </a:solidFill>
                <a:latin typeface="+mj-lt"/>
              </a:rPr>
              <a:t>ỏa</a:t>
            </a:r>
            <a:r>
              <a:rPr lang="vi-VN" sz="3400" b="1" dirty="0">
                <a:solidFill>
                  <a:srgbClr val="3E13B9"/>
                </a:solidFill>
                <a:latin typeface="+mj-lt"/>
              </a:rPr>
              <a:t> h</a:t>
            </a:r>
            <a:r>
              <a:rPr lang="vi-VN" sz="3400" b="1" dirty="0">
                <a:solidFill>
                  <a:srgbClr val="FF0000"/>
                </a:solidFill>
                <a:latin typeface="+mj-lt"/>
              </a:rPr>
              <a:t>ương</a:t>
            </a:r>
            <a:endParaRPr lang="en-US" sz="3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652698" y="3044238"/>
            <a:ext cx="214772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400" b="1" dirty="0">
                <a:solidFill>
                  <a:srgbClr val="3E13B9"/>
                </a:solidFill>
                <a:latin typeface="+mj-lt"/>
              </a:rPr>
              <a:t>vàng h</a:t>
            </a:r>
            <a:r>
              <a:rPr lang="vi-VN" sz="3400" b="1" dirty="0">
                <a:solidFill>
                  <a:srgbClr val="FF0000"/>
                </a:solidFill>
                <a:latin typeface="+mj-lt"/>
              </a:rPr>
              <a:t>oe</a:t>
            </a:r>
            <a:endParaRPr lang="en-US" sz="3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874271" y="2154537"/>
            <a:ext cx="189765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400" b="1" dirty="0">
                <a:solidFill>
                  <a:srgbClr val="3E13B9"/>
                </a:solidFill>
                <a:latin typeface="+mj-lt"/>
              </a:rPr>
              <a:t>nụ h</a:t>
            </a:r>
            <a:r>
              <a:rPr lang="vi-VN" sz="3400" b="1" dirty="0">
                <a:solidFill>
                  <a:srgbClr val="FF0000"/>
                </a:solidFill>
                <a:latin typeface="+mj-lt"/>
              </a:rPr>
              <a:t>oa</a:t>
            </a:r>
            <a:endParaRPr lang="en-US" sz="3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2" name="TextBox 61"/>
          <p:cNvSpPr txBox="1"/>
          <p:nvPr/>
        </p:nvSpPr>
        <p:spPr>
          <a:xfrm rot="496018">
            <a:off x="6984250" y="401723"/>
            <a:ext cx="128671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400" b="1" dirty="0">
                <a:solidFill>
                  <a:srgbClr val="3E13B9"/>
                </a:solidFill>
                <a:latin typeface="+mj-lt"/>
              </a:rPr>
              <a:t>hạt c</a:t>
            </a:r>
            <a:r>
              <a:rPr lang="vi-VN" sz="3400" b="1" dirty="0">
                <a:solidFill>
                  <a:srgbClr val="FF0000"/>
                </a:solidFill>
                <a:latin typeface="+mj-lt"/>
              </a:rPr>
              <a:t>ườm</a:t>
            </a:r>
            <a:endParaRPr lang="en-US" sz="3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8174742" y="1174503"/>
            <a:ext cx="223671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dirty="0">
                <a:solidFill>
                  <a:srgbClr val="3E13B9"/>
                </a:solidFill>
                <a:latin typeface="+mj-lt"/>
              </a:rPr>
              <a:t>bay lượn</a:t>
            </a:r>
            <a:endParaRPr lang="en-US" sz="3400" b="1" dirty="0">
              <a:solidFill>
                <a:srgbClr val="3E13B9"/>
              </a:solidFill>
              <a:latin typeface="+mj-lt"/>
            </a:endParaRPr>
          </a:p>
        </p:txBody>
      </p:sp>
      <p:sp>
        <p:nvSpPr>
          <p:cNvPr id="64" name="TextBox 63"/>
          <p:cNvSpPr txBox="1"/>
          <p:nvPr/>
        </p:nvSpPr>
        <p:spPr>
          <a:xfrm rot="21297627">
            <a:off x="3065222" y="661692"/>
            <a:ext cx="189765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dirty="0">
                <a:solidFill>
                  <a:srgbClr val="FF0000"/>
                </a:solidFill>
                <a:latin typeface="+mj-lt"/>
              </a:rPr>
              <a:t>ước</a:t>
            </a:r>
            <a:r>
              <a:rPr lang="vi-VN" sz="3400" b="1" dirty="0">
                <a:solidFill>
                  <a:srgbClr val="3E13B9"/>
                </a:solidFill>
                <a:latin typeface="+mj-lt"/>
              </a:rPr>
              <a:t> mơ</a:t>
            </a:r>
            <a:endParaRPr lang="en-US" sz="3400" b="1" dirty="0">
              <a:solidFill>
                <a:srgbClr val="3E13B9"/>
              </a:solidFill>
              <a:latin typeface="+mj-lt"/>
            </a:endParaRPr>
          </a:p>
        </p:txBody>
      </p:sp>
      <p:sp>
        <p:nvSpPr>
          <p:cNvPr id="65" name="TextBox 64"/>
          <p:cNvSpPr txBox="1"/>
          <p:nvPr/>
        </p:nvSpPr>
        <p:spPr>
          <a:xfrm rot="20429696">
            <a:off x="1405649" y="550773"/>
            <a:ext cx="13018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dirty="0">
                <a:solidFill>
                  <a:srgbClr val="3E13B9"/>
                </a:solidFill>
                <a:latin typeface="+mj-lt"/>
              </a:rPr>
              <a:t>l</a:t>
            </a:r>
            <a:r>
              <a:rPr lang="vi-VN" sz="3400" b="1" dirty="0">
                <a:solidFill>
                  <a:srgbClr val="FF0000"/>
                </a:solidFill>
                <a:latin typeface="+mj-lt"/>
              </a:rPr>
              <a:t>ướt</a:t>
            </a:r>
            <a:r>
              <a:rPr lang="vi-VN" sz="3400" b="1" dirty="0">
                <a:solidFill>
                  <a:srgbClr val="3E13B9"/>
                </a:solidFill>
                <a:latin typeface="+mj-lt"/>
              </a:rPr>
              <a:t> </a:t>
            </a:r>
          </a:p>
          <a:p>
            <a:r>
              <a:rPr lang="vi-VN" sz="3400" b="1" dirty="0">
                <a:solidFill>
                  <a:srgbClr val="3E13B9"/>
                </a:solidFill>
                <a:latin typeface="+mj-lt"/>
              </a:rPr>
              <a:t>sóng</a:t>
            </a:r>
            <a:endParaRPr lang="en-US" sz="3400" b="1" dirty="0">
              <a:solidFill>
                <a:srgbClr val="3E13B9"/>
              </a:solidFill>
              <a:latin typeface="+mj-lt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901944" y="509246"/>
            <a:ext cx="27256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333399"/>
                </a:solidFill>
                <a:latin typeface="+mj-lt"/>
              </a:rPr>
              <a:t>mèo m</a:t>
            </a:r>
            <a:r>
              <a:rPr lang="vi-VN" sz="3000" b="1" dirty="0">
                <a:solidFill>
                  <a:srgbClr val="FF0000"/>
                </a:solidFill>
                <a:latin typeface="+mj-lt"/>
              </a:rPr>
              <a:t>ướp</a:t>
            </a:r>
            <a:endParaRPr lang="en-US" sz="3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180056" y="1175173"/>
            <a:ext cx="223671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dirty="0">
                <a:solidFill>
                  <a:srgbClr val="3E13B9"/>
                </a:solidFill>
                <a:latin typeface="+mj-lt"/>
              </a:rPr>
              <a:t>bay l</a:t>
            </a:r>
            <a:r>
              <a:rPr lang="vi-VN" sz="3400" b="1" dirty="0">
                <a:solidFill>
                  <a:srgbClr val="FF0000"/>
                </a:solidFill>
                <a:latin typeface="+mj-lt"/>
              </a:rPr>
              <a:t>ượn</a:t>
            </a:r>
            <a:endParaRPr lang="en-US" sz="3400" b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4" grpId="0"/>
      <p:bldP spid="55" grpId="0"/>
      <p:bldP spid="56" grpId="0"/>
      <p:bldP spid="57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5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782" y="-1386168"/>
            <a:ext cx="2424873" cy="3611191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571000" y="-338582"/>
            <a:ext cx="1635955" cy="163595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7985" y="-6588"/>
            <a:ext cx="4059393" cy="2548110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9557" y="5198743"/>
            <a:ext cx="2444907" cy="2366116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EF6C69-D9DF-4859-996B-06F912E99D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4642" y="2353641"/>
            <a:ext cx="5782716" cy="2150719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7200" b="1" kern="1200" dirty="0" err="1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Nghỉ</a:t>
            </a:r>
            <a:r>
              <a:rPr lang="en-US" sz="7200" b="1" kern="1200" dirty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7200" b="1" kern="1200" dirty="0" err="1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giải</a:t>
            </a:r>
            <a:r>
              <a:rPr lang="en-US" sz="7200" b="1" kern="1200" dirty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7200" b="1" kern="1200" dirty="0" err="1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lao</a:t>
            </a:r>
            <a:endParaRPr lang="en-US" sz="7200" b="1" kern="1200" dirty="0">
              <a:solidFill>
                <a:srgbClr val="0808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9823" y="5457591"/>
            <a:ext cx="2231794" cy="2568811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4293919" y="1074506"/>
            <a:ext cx="721127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 trời tỉnh giấc</a:t>
            </a:r>
          </a:p>
          <a:p>
            <a:r>
              <a:rPr lang="vi-VN" sz="3600" dirty="0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 má ửng hồng</a:t>
            </a:r>
            <a:r>
              <a:rPr lang="en-US" sz="3600" dirty="0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lang="vi-VN" sz="3600" dirty="0">
              <a:solidFill>
                <a:srgbClr val="333399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3600" dirty="0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Tung đám mây </a:t>
            </a:r>
            <a:r>
              <a:rPr lang="en-US" sz="3600" dirty="0" err="1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endParaRPr lang="en-US" sz="3600" dirty="0">
              <a:solidFill>
                <a:srgbClr val="333399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600" dirty="0" err="1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</a:t>
            </a:r>
            <a:r>
              <a:rPr lang="en-US" sz="3600" dirty="0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lang="en-US" sz="3600" dirty="0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3600" dirty="0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3600" dirty="0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600" dirty="0">
              <a:solidFill>
                <a:srgbClr val="333399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vi-VN" sz="3600" dirty="0">
              <a:solidFill>
                <a:srgbClr val="333399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3600" dirty="0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gió thi chạy</a:t>
            </a:r>
          </a:p>
          <a:p>
            <a:r>
              <a:rPr lang="vi-VN" sz="3600" dirty="0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cánh rừng xa</a:t>
            </a:r>
            <a:r>
              <a:rPr lang="en-US" sz="3600" dirty="0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lang="vi-VN" sz="3600" dirty="0">
              <a:solidFill>
                <a:srgbClr val="333399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3600" dirty="0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 cả hương hoa</a:t>
            </a:r>
          </a:p>
          <a:p>
            <a:r>
              <a:rPr lang="vi-VN" sz="3600" dirty="0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 vào lớp học.</a:t>
            </a:r>
          </a:p>
          <a:p>
            <a:r>
              <a:rPr lang="vi-VN" sz="3600" dirty="0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</a:t>
            </a:r>
            <a:r>
              <a:rPr lang="vi-VN" sz="2800" dirty="0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 Hoàng Minh Ngọc)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223284" y="1265275"/>
            <a:ext cx="2626242" cy="601654"/>
            <a:chOff x="613008" y="611138"/>
            <a:chExt cx="3005955" cy="994442"/>
          </a:xfrm>
        </p:grpSpPr>
        <p:sp>
          <p:nvSpPr>
            <p:cNvPr id="32" name="Rectangle: Rounded Corners 4"/>
            <p:cNvSpPr/>
            <p:nvPr/>
          </p:nvSpPr>
          <p:spPr>
            <a:xfrm>
              <a:off x="963737" y="611138"/>
              <a:ext cx="2655226" cy="994442"/>
            </a:xfrm>
            <a:prstGeom prst="roundRect">
              <a:avLst/>
            </a:prstGeom>
            <a:solidFill>
              <a:srgbClr val="80C5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</a:p>
          </p:txBody>
        </p:sp>
        <p:sp>
          <p:nvSpPr>
            <p:cNvPr id="33" name="Oval 32"/>
            <p:cNvSpPr/>
            <p:nvPr/>
          </p:nvSpPr>
          <p:spPr>
            <a:xfrm>
              <a:off x="613008" y="648716"/>
              <a:ext cx="1024826" cy="845242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4543257" y="2720359"/>
            <a:ext cx="9252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327646" y="4906912"/>
            <a:ext cx="11833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ương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686904" y="4906912"/>
            <a:ext cx="6880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2C6DFE-EC6E-43FE-B1D7-874A964556F2}"/>
              </a:ext>
            </a:extLst>
          </p:cNvPr>
          <p:cNvSpPr txBox="1"/>
          <p:nvPr/>
        </p:nvSpPr>
        <p:spPr>
          <a:xfrm>
            <a:off x="4965405" y="233916"/>
            <a:ext cx="33279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sớm</a:t>
            </a: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209251" y="2064771"/>
            <a:ext cx="7443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静蕾简体" panose="02000000000000000000" pitchFamily="2" charset="-122"/>
                <a:cs typeface="+mn-cs"/>
              </a:rPr>
              <a:t>Viết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静蕾简体" panose="020000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静蕾简体" panose="02000000000000000000" pitchFamily="2" charset="-122"/>
                <a:cs typeface="+mn-cs"/>
              </a:rPr>
              <a:t>bảng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静蕾简体" panose="02000000000000000000" pitchFamily="2" charset="-122"/>
                <a:cs typeface="+mn-cs"/>
              </a:rPr>
              <a:t> con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uyen của mây">
            <a:hlinkClick r:id="" action="ppaction://media"/>
            <a:extLst>
              <a:ext uri="{FF2B5EF4-FFF2-40B4-BE49-F238E27FC236}">
                <a16:creationId xmlns:a16="http://schemas.microsoft.com/office/drawing/2014/main" id="{AC3697D6-BC7B-4D04-BDBD-2A1F0805E8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2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2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F3978C81-32EC-4022-A566-3C15834728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983700" y="-139121"/>
            <a:ext cx="1787184" cy="150049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475F598-0355-4241-95C5-A2A9985336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9696" y="-129692"/>
            <a:ext cx="1787184" cy="150049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E0D2A20-4D1A-4C52-9816-F6C170B63D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8" y="4167712"/>
            <a:ext cx="12190992" cy="269028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C848FBF-8B4E-4495-8104-B35C70B540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0917" y="889000"/>
            <a:ext cx="6476539" cy="402676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EBB5BB03-286A-4747-B55F-842491BFF2F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0851" y="1184360"/>
            <a:ext cx="2883876" cy="39981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3">
            <a:hlinkClick r:id="rId7"/>
            <a:extLst>
              <a:ext uri="{FF2B5EF4-FFF2-40B4-BE49-F238E27FC236}">
                <a16:creationId xmlns:a16="http://schemas.microsoft.com/office/drawing/2014/main" id="{431C801F-0E93-4415-B73C-1BA1BB488D00}"/>
              </a:ext>
            </a:extLst>
          </p:cNvPr>
          <p:cNvSpPr txBox="1"/>
          <p:nvPr/>
        </p:nvSpPr>
        <p:spPr>
          <a:xfrm>
            <a:off x="1292485" y="5763769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lang="ko-KR" altLang="en-US" sz="10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259C0B-6EF8-4A33-A727-694B827D4881}"/>
              </a:ext>
            </a:extLst>
          </p:cNvPr>
          <p:cNvSpPr txBox="1"/>
          <p:nvPr/>
        </p:nvSpPr>
        <p:spPr>
          <a:xfrm>
            <a:off x="3795823" y="1895597"/>
            <a:ext cx="32748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Củng</a:t>
            </a:r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cố</a:t>
            </a:r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6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dặn</a:t>
            </a:r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dò</a:t>
            </a:r>
            <a:endParaRPr 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939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172</Words>
  <Application>Microsoft Office PowerPoint</Application>
  <PresentationFormat>Màn hình rộng</PresentationFormat>
  <Paragraphs>62</Paragraphs>
  <Slides>9</Slides>
  <Notes>3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5</vt:i4>
      </vt:variant>
      <vt:variant>
        <vt:lpstr>Tiêu đề Bản chiếu</vt:lpstr>
      </vt:variant>
      <vt:variant>
        <vt:i4>9</vt:i4>
      </vt:variant>
    </vt:vector>
  </HeadingPairs>
  <TitlesOfParts>
    <vt:vector size="23" baseType="lpstr">
      <vt:lpstr>等线</vt:lpstr>
      <vt:lpstr>Aptos</vt:lpstr>
      <vt:lpstr>Aptos Display</vt:lpstr>
      <vt:lpstr>Arial</vt:lpstr>
      <vt:lpstr>Arial-Rounded</vt:lpstr>
      <vt:lpstr>Calibri</vt:lpstr>
      <vt:lpstr>Chivo Light</vt:lpstr>
      <vt:lpstr>Garamond</vt:lpstr>
      <vt:lpstr>Times New Roman</vt:lpstr>
      <vt:lpstr>Office Theme</vt:lpstr>
      <vt:lpstr>第一PPT，www.1ppt.com</vt:lpstr>
      <vt:lpstr>2_Office Theme</vt:lpstr>
      <vt:lpstr>https://www.freeppt7.com</vt:lpstr>
      <vt:lpstr>3_Office Theme</vt:lpstr>
      <vt:lpstr>Bản trình bày PowerPoint</vt:lpstr>
      <vt:lpstr>Bản trình bày PowerPoint</vt:lpstr>
      <vt:lpstr>Bản trình bày PowerPoint</vt:lpstr>
      <vt:lpstr>Bản trình bày PowerPoint</vt:lpstr>
      <vt:lpstr>Nghỉ giải lao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Windows 10</cp:lastModifiedBy>
  <cp:revision>144</cp:revision>
  <dcterms:created xsi:type="dcterms:W3CDTF">2020-08-13T09:32:00Z</dcterms:created>
  <dcterms:modified xsi:type="dcterms:W3CDTF">2025-12-25T04:53:47Z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