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3" r:id="rId2"/>
    <p:sldId id="264" r:id="rId3"/>
    <p:sldId id="261" r:id="rId4"/>
    <p:sldId id="262" r:id="rId5"/>
    <p:sldId id="266" r:id="rId6"/>
    <p:sldId id="283" r:id="rId7"/>
    <p:sldId id="269" r:id="rId8"/>
    <p:sldId id="285" r:id="rId9"/>
    <p:sldId id="270" r:id="rId10"/>
    <p:sldId id="271" r:id="rId11"/>
    <p:sldId id="27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  <a:srgbClr val="2613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C17804-9353-4860-AA10-6A8E9FB0856D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9DEA1C-0683-4D61-8BC3-2F7C02C87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530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2810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8826B-28BC-4688-AD60-EA156B3C686E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6106-E7AD-464A-9EA1-144C5CF97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018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8826B-28BC-4688-AD60-EA156B3C686E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6106-E7AD-464A-9EA1-144C5CF97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747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8826B-28BC-4688-AD60-EA156B3C686E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6106-E7AD-464A-9EA1-144C5CF97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045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48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F53DE9-0253-4820-972D-2F5369CFB06D}"/>
              </a:ext>
            </a:extLst>
          </p:cNvPr>
          <p:cNvSpPr/>
          <p:nvPr userDrawn="1"/>
        </p:nvSpPr>
        <p:spPr>
          <a:xfrm>
            <a:off x="0" y="0"/>
            <a:ext cx="12192000" cy="20900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F925FA-B5D4-4B3A-8537-E5FC94B75C67}"/>
              </a:ext>
            </a:extLst>
          </p:cNvPr>
          <p:cNvSpPr/>
          <p:nvPr userDrawn="1"/>
        </p:nvSpPr>
        <p:spPr>
          <a:xfrm>
            <a:off x="0" y="6755674"/>
            <a:ext cx="12192000" cy="10232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02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8826B-28BC-4688-AD60-EA156B3C686E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6106-E7AD-464A-9EA1-144C5CF97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625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8826B-28BC-4688-AD60-EA156B3C686E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6106-E7AD-464A-9EA1-144C5CF97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886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8826B-28BC-4688-AD60-EA156B3C686E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6106-E7AD-464A-9EA1-144C5CF97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507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8826B-28BC-4688-AD60-EA156B3C686E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6106-E7AD-464A-9EA1-144C5CF97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507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8826B-28BC-4688-AD60-EA156B3C686E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6106-E7AD-464A-9EA1-144C5CF97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87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8826B-28BC-4688-AD60-EA156B3C686E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6106-E7AD-464A-9EA1-144C5CF97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110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8826B-28BC-4688-AD60-EA156B3C686E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6106-E7AD-464A-9EA1-144C5CF97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259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8826B-28BC-4688-AD60-EA156B3C686E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6106-E7AD-464A-9EA1-144C5CF97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231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8826B-28BC-4688-AD60-EA156B3C686E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1D6106-E7AD-464A-9EA1-144C5CF97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405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gif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5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2" descr="SPARKLES">
            <a:extLst>
              <a:ext uri="{FF2B5EF4-FFF2-40B4-BE49-F238E27FC236}">
                <a16:creationId xmlns:a16="http://schemas.microsoft.com/office/drawing/2014/main" id="{2BB0AB26-6148-47C0-87EF-82D8AF5F25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539" y="1559929"/>
            <a:ext cx="992187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3" descr="SPARKLES">
            <a:extLst>
              <a:ext uri="{FF2B5EF4-FFF2-40B4-BE49-F238E27FC236}">
                <a16:creationId xmlns:a16="http://schemas.microsoft.com/office/drawing/2014/main" id="{02365975-F6CA-4941-92CB-54B1545CB9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237" y="4208914"/>
            <a:ext cx="2798763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58" descr="SPARKLES">
            <a:extLst>
              <a:ext uri="{FF2B5EF4-FFF2-40B4-BE49-F238E27FC236}">
                <a16:creationId xmlns:a16="http://schemas.microsoft.com/office/drawing/2014/main" id="{D9F87542-8C0B-4E46-B429-38150E6D24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5405438"/>
            <a:ext cx="128905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8" name="Picture 17" descr="SPARKLES">
            <a:extLst>
              <a:ext uri="{FF2B5EF4-FFF2-40B4-BE49-F238E27FC236}">
                <a16:creationId xmlns:a16="http://schemas.microsoft.com/office/drawing/2014/main" id="{6A1AC64B-634D-4AE1-8EEF-9CD03BEA07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188" y="5253585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1" name="Picture 17" descr="SPARKLES">
            <a:extLst>
              <a:ext uri="{FF2B5EF4-FFF2-40B4-BE49-F238E27FC236}">
                <a16:creationId xmlns:a16="http://schemas.microsoft.com/office/drawing/2014/main" id="{6BE80545-4603-4B1D-A9F5-5E94732983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450" y="5850837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2" name="Picture 17" descr="SPARKLES">
            <a:extLst>
              <a:ext uri="{FF2B5EF4-FFF2-40B4-BE49-F238E27FC236}">
                <a16:creationId xmlns:a16="http://schemas.microsoft.com/office/drawing/2014/main" id="{A44DC37D-40F4-4C6F-AC11-55491FE284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73" y="2429777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3" name="Picture 17" descr="SPARKLES">
            <a:extLst>
              <a:ext uri="{FF2B5EF4-FFF2-40B4-BE49-F238E27FC236}">
                <a16:creationId xmlns:a16="http://schemas.microsoft.com/office/drawing/2014/main" id="{4B62D502-0C74-410C-A8AC-239A328137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923" y="1414673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18">
            <a:extLst>
              <a:ext uri="{FF2B5EF4-FFF2-40B4-BE49-F238E27FC236}">
                <a16:creationId xmlns:a16="http://schemas.microsoft.com/office/drawing/2014/main" id="{84E0EB1E-CC1F-4B09-8338-D305427AF817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093790" y="-3787"/>
            <a:ext cx="8218026" cy="5539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 TIỂU HỌC HƯNG ĐẠO</a:t>
            </a:r>
            <a:endParaRPr lang="en-US" altLang="zh-CN" sz="36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826347"/>
            <a:ext cx="12192000" cy="3324435"/>
          </a:xfrm>
          <a:prstGeom prst="rect">
            <a:avLst/>
          </a:prstGeom>
        </p:spPr>
        <p:txBody>
          <a:bodyPr wrap="none">
            <a:prstTxWarp prst="textChevron">
              <a:avLst/>
            </a:prstTxWarp>
            <a:spAutoFit/>
          </a:bodyPr>
          <a:lstStyle/>
          <a:p>
            <a:pPr algn="ctr"/>
            <a:r>
              <a:rPr lang="en-US" sz="1000" b="1" spc="-15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  CÁC EM ĐẾN TIẾT HỌC  </a:t>
            </a:r>
            <a:endParaRPr lang="en-US" sz="1000" b="1" spc="-150" dirty="0">
              <a:ln w="6600">
                <a:solidFill>
                  <a:schemeClr val="accent2"/>
                </a:solidFill>
                <a:prstDash val="solid"/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18">
            <a:extLst>
              <a:ext uri="{FF2B5EF4-FFF2-40B4-BE49-F238E27FC236}">
                <a16:creationId xmlns:a16="http://schemas.microsoft.com/office/drawing/2014/main" id="{84E0EB1E-CC1F-4B09-8338-D305427AF817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093331" y="3858605"/>
            <a:ext cx="6218944" cy="61555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MÔN: TIẾNG 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VIỆT</a:t>
            </a:r>
          </a:p>
        </p:txBody>
      </p:sp>
      <p:sp>
        <p:nvSpPr>
          <p:cNvPr id="19" name="18">
            <a:extLst>
              <a:ext uri="{FF2B5EF4-FFF2-40B4-BE49-F238E27FC236}">
                <a16:creationId xmlns:a16="http://schemas.microsoft.com/office/drawing/2014/main" id="{84E0EB1E-CC1F-4B09-8338-D305427AF817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274924" y="4683011"/>
            <a:ext cx="6218944" cy="61555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2A2</a:t>
            </a:r>
            <a:endParaRPr lang="en-US" altLang="zh-CN" sz="40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960599" y="6068691"/>
            <a:ext cx="61041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hiện: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Mỵ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80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518"/>
            <a:ext cx="12192000" cy="69465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88655" y="1033245"/>
            <a:ext cx="2881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effectLst>
                  <a:reflection blurRad="38100" stA="55000" endA="300" endPos="49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800" b="1" dirty="0">
              <a:solidFill>
                <a:srgbClr val="FF0000"/>
              </a:solidFill>
              <a:effectLst>
                <a:reflection blurRad="38100" stA="55000" endA="300" endPos="49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92560" y="2714516"/>
            <a:ext cx="30778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5 từ chỉ hoạt động</a:t>
            </a:r>
            <a:endParaRPr lang="en-US" sz="4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22127" y="1391077"/>
            <a:ext cx="32583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5 từ chỉ đặc điểm</a:t>
            </a:r>
            <a:endParaRPr lang="en-US" sz="4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49092" y="4618643"/>
            <a:ext cx="54558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câu với 1 từ chỉ hoạt động, 1 từ chỉ đặc điểm em tìm được.</a:t>
            </a:r>
            <a:endParaRPr lang="en-US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49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0AAFFE85-53AF-4176-86BE-F5C216A0D5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06" y="5179314"/>
            <a:ext cx="1019492" cy="1539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id="{76A2B587-50FA-43A8-AAA6-7D1650B023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198" y="5231903"/>
            <a:ext cx="869852" cy="1487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CC6F8E4E-EC8C-4F65-89FA-8A567D3A15A4}"/>
              </a:ext>
            </a:extLst>
          </p:cNvPr>
          <p:cNvSpPr/>
          <p:nvPr/>
        </p:nvSpPr>
        <p:spPr>
          <a:xfrm>
            <a:off x="2159450" y="937846"/>
            <a:ext cx="7641042" cy="4067907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 TẠM BIỆT CÁC EM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12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82922" y="59810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640" y="3485579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94960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52550" y="244064"/>
            <a:ext cx="95613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24614" y="1163910"/>
            <a:ext cx="2437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60471" y="2169771"/>
            <a:ext cx="9984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chỉ sự vật, hoạt động. Câu nêu hoạt động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组合 23"/>
          <p:cNvGrpSpPr/>
          <p:nvPr/>
        </p:nvGrpSpPr>
        <p:grpSpPr>
          <a:xfrm>
            <a:off x="3324304" y="2022201"/>
            <a:ext cx="5155335" cy="4896929"/>
            <a:chOff x="3084810" y="-335112"/>
            <a:chExt cx="5809496" cy="5760000"/>
          </a:xfrm>
        </p:grpSpPr>
        <p:grpSp>
          <p:nvGrpSpPr>
            <p:cNvPr id="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9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8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4300438" y="4458326"/>
            <a:ext cx="3495019" cy="992533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6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tập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992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3825" y="331102"/>
            <a:ext cx="10029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1: Xếp các từ ngữ dưới đây vào nhóm thích hợp.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loud 10"/>
          <p:cNvSpPr/>
          <p:nvPr/>
        </p:nvSpPr>
        <p:spPr>
          <a:xfrm>
            <a:off x="8773532" y="2663403"/>
            <a:ext cx="3248025" cy="883979"/>
          </a:xfrm>
          <a:prstGeom prst="cloud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2613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 vui</a:t>
            </a:r>
            <a:endParaRPr lang="en-US" sz="3200" dirty="0">
              <a:solidFill>
                <a:srgbClr val="2613B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2902" y="4176081"/>
            <a:ext cx="3736184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84000">
                <a:srgbClr val="FFFF00"/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Từ chỉ hoạt động: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2901" y="5492508"/>
            <a:ext cx="3736184" cy="58477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46000">
                <a:schemeClr val="accent2">
                  <a:lumMod val="0"/>
                  <a:lumOff val="100000"/>
                </a:schemeClr>
              </a:gs>
              <a:gs pos="96000">
                <a:schemeClr val="accent2"/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Từ chỉ đặc điểm: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51755" y="4760856"/>
            <a:ext cx="3886199" cy="523220"/>
          </a:xfrm>
          <a:prstGeom prst="rect">
            <a:avLst/>
          </a:prstGeom>
          <a:gradFill flip="none" rotWithShape="1">
            <a:gsLst>
              <a:gs pos="100000">
                <a:srgbClr val="92D050"/>
              </a:gs>
              <a:gs pos="27000">
                <a:srgbClr val="FFFF00"/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Làm việc theo nhóm đôi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Cloud 24"/>
          <p:cNvSpPr/>
          <p:nvPr/>
        </p:nvSpPr>
        <p:spPr>
          <a:xfrm>
            <a:off x="123825" y="1237674"/>
            <a:ext cx="3519487" cy="969818"/>
          </a:xfrm>
          <a:prstGeom prst="cloud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hường bạn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loud 26"/>
          <p:cNvSpPr/>
          <p:nvPr/>
        </p:nvSpPr>
        <p:spPr>
          <a:xfrm>
            <a:off x="4433884" y="1252555"/>
            <a:ext cx="3248025" cy="883979"/>
          </a:xfrm>
          <a:prstGeom prst="cloud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2613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 lành</a:t>
            </a:r>
          </a:p>
        </p:txBody>
      </p:sp>
      <p:sp>
        <p:nvSpPr>
          <p:cNvPr id="29" name="Cloud 28"/>
          <p:cNvSpPr/>
          <p:nvPr/>
        </p:nvSpPr>
        <p:spPr>
          <a:xfrm>
            <a:off x="7983104" y="1213559"/>
            <a:ext cx="3248025" cy="883979"/>
          </a:xfrm>
          <a:prstGeom prst="cloud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2613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 đỡ</a:t>
            </a:r>
          </a:p>
        </p:txBody>
      </p:sp>
      <p:sp>
        <p:nvSpPr>
          <p:cNvPr id="31" name="Cloud 30"/>
          <p:cNvSpPr/>
          <p:nvPr/>
        </p:nvSpPr>
        <p:spPr>
          <a:xfrm>
            <a:off x="1665864" y="2749797"/>
            <a:ext cx="3248025" cy="883979"/>
          </a:xfrm>
          <a:prstGeom prst="cloud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</a:t>
            </a:r>
          </a:p>
        </p:txBody>
      </p:sp>
      <p:sp>
        <p:nvSpPr>
          <p:cNvPr id="33" name="Cloud 32"/>
          <p:cNvSpPr/>
          <p:nvPr/>
        </p:nvSpPr>
        <p:spPr>
          <a:xfrm>
            <a:off x="5219698" y="2749796"/>
            <a:ext cx="3248025" cy="883979"/>
          </a:xfrm>
          <a:prstGeom prst="cloud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2613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 chỉ</a:t>
            </a:r>
          </a:p>
        </p:txBody>
      </p:sp>
      <p:sp>
        <p:nvSpPr>
          <p:cNvPr id="3" name="Action Button: Help 2">
            <a:hlinkClick r:id="" action="ppaction://noaction" highlightClick="1"/>
          </p:cNvPr>
          <p:cNvSpPr/>
          <p:nvPr/>
        </p:nvSpPr>
        <p:spPr>
          <a:xfrm>
            <a:off x="7975020" y="3633775"/>
            <a:ext cx="1039671" cy="867677"/>
          </a:xfrm>
          <a:prstGeom prst="actionButtonHelp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08192" y="4822009"/>
            <a:ext cx="4924826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Thế nào là từ chỉ hoạt động?</a:t>
            </a:r>
            <a:endParaRPr lang="en-US" sz="28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08191" y="5689686"/>
            <a:ext cx="4924827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Thế nào là từ chỉ đặc điểm?</a:t>
            </a:r>
            <a:endParaRPr lang="en-US" sz="28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291175" y="844140"/>
            <a:ext cx="1793770" cy="166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5946825" y="852468"/>
            <a:ext cx="2923779" cy="126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5084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" grpId="0" animBg="1"/>
      <p:bldP spid="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4727" y="21149"/>
            <a:ext cx="118403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2 : Chọn từ ngữ chỉ hoạt động đã tìm được ở bài tập 1 thay cho ô vuông.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loud 6"/>
          <p:cNvSpPr/>
          <p:nvPr/>
        </p:nvSpPr>
        <p:spPr>
          <a:xfrm>
            <a:off x="111651" y="1098366"/>
            <a:ext cx="3876642" cy="969818"/>
          </a:xfrm>
          <a:prstGeom prst="cloud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hường bạn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4589951" y="1098366"/>
            <a:ext cx="3662361" cy="883979"/>
          </a:xfrm>
          <a:prstGeom prst="cloud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</a:t>
            </a:r>
          </a:p>
        </p:txBody>
      </p:sp>
      <p:sp>
        <p:nvSpPr>
          <p:cNvPr id="10" name="Cloud 9"/>
          <p:cNvSpPr/>
          <p:nvPr/>
        </p:nvSpPr>
        <p:spPr>
          <a:xfrm>
            <a:off x="8882250" y="997527"/>
            <a:ext cx="3248025" cy="883979"/>
          </a:xfrm>
          <a:prstGeom prst="cloud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 đỡ</a:t>
            </a:r>
          </a:p>
        </p:txBody>
      </p:sp>
      <p:sp>
        <p:nvSpPr>
          <p:cNvPr id="11" name="Rectangle: Rounded Corners 14">
            <a:extLst>
              <a:ext uri="{FF2B5EF4-FFF2-40B4-BE49-F238E27FC236}">
                <a16:creationId xmlns:a16="http://schemas.microsoft.com/office/drawing/2014/main" id="{F29927F3-F168-4AF9-AAC9-D6530575536F}"/>
              </a:ext>
            </a:extLst>
          </p:cNvPr>
          <p:cNvSpPr/>
          <p:nvPr/>
        </p:nvSpPr>
        <p:spPr>
          <a:xfrm>
            <a:off x="0" y="2584302"/>
            <a:ext cx="7191645" cy="2445773"/>
          </a:xfrm>
          <a:prstGeom prst="roundRect">
            <a:avLst>
              <a:gd name="adj" fmla="val 33695"/>
            </a:avLst>
          </a:prstGeom>
          <a:gradFill>
            <a:gsLst>
              <a:gs pos="0">
                <a:srgbClr val="00B0F0"/>
              </a:gs>
              <a:gs pos="100000">
                <a:srgbClr val="FFFF00"/>
              </a:gs>
            </a:gsLst>
            <a:path path="circle">
              <a:fillToRect l="50000" t="-80000" r="50000" b="18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rtl="0">
              <a:spcBef>
                <a:spcPts val="600"/>
              </a:spcBef>
              <a:spcAft>
                <a:spcPts val="600"/>
              </a:spcAft>
            </a:pPr>
            <a:r>
              <a:rPr lang="en-US" sz="3200" b="0" i="0" u="none" strike="noStrike" dirty="0">
                <a:solidFill>
                  <a:srgbClr val="66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0" i="0" u="none" strike="noStrike" dirty="0">
                <a:solidFill>
                  <a:srgbClr val="66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Hải và Xuân đều muốn ngồi bàn đầu</a:t>
            </a:r>
            <a:r>
              <a:rPr lang="vi-VN" sz="3200" b="0" i="0" u="none" strike="noStrike" dirty="0" smtClean="0">
                <a:solidFill>
                  <a:srgbClr val="66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 b="0" i="0" u="none" strike="noStrike" dirty="0">
                <a:solidFill>
                  <a:srgbClr val="66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Nhưng ở đó chỉ còn một chỗ. Xuân xin </a:t>
            </a:r>
            <a:r>
              <a:rPr lang="en-US" sz="3200" b="0" i="0" u="none" strike="noStrike" dirty="0" err="1">
                <a:solidFill>
                  <a:srgbClr val="66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vi-VN" sz="3200" b="0" i="0" u="none" strike="noStrike" dirty="0">
                <a:solidFill>
                  <a:srgbClr val="66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cho Hải được</a:t>
            </a:r>
            <a:r>
              <a:rPr lang="en-US" sz="320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0" i="0" u="none" strike="noStrike" dirty="0">
                <a:solidFill>
                  <a:srgbClr val="66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ngồi chỗ mới. Cô khen Xuân đã biế</a:t>
            </a:r>
            <a:r>
              <a:rPr lang="en-US" sz="3200" b="0" i="0" u="none" strike="noStrike" dirty="0">
                <a:solidFill>
                  <a:srgbClr val="66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               </a:t>
            </a:r>
            <a:r>
              <a:rPr lang="en-US" sz="3200" b="0" i="0" u="none" strike="noStrike" dirty="0" smtClean="0">
                <a:solidFill>
                  <a:srgbClr val="66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3200" b="0" i="0" u="none" strike="noStrike" dirty="0" smtClean="0">
                <a:solidFill>
                  <a:srgbClr val="66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0" dirty="0">
              <a:solidFill>
                <a:srgbClr val="6600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4260" y="1893455"/>
            <a:ext cx="5247740" cy="450734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258660" y="4398594"/>
            <a:ext cx="554759" cy="37407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297528" y="4293242"/>
            <a:ext cx="2681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nhường bạn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3638086" y="613456"/>
            <a:ext cx="2309446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8562109" y="559758"/>
            <a:ext cx="32327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04800" y="997527"/>
            <a:ext cx="12007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1649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4" grpId="1" animBg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-106667"/>
            <a:ext cx="95440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 : Chọn từ ngữ 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hoạt động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tìm được 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bài tập 1 thay cho ô vuông.</a:t>
            </a:r>
            <a:endParaRPr lang="en-US" sz="32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13">
            <a:extLst>
              <a:ext uri="{FF2B5EF4-FFF2-40B4-BE49-F238E27FC236}">
                <a16:creationId xmlns:a16="http://schemas.microsoft.com/office/drawing/2014/main" id="{C608DFF0-C16E-43DD-BF8C-8D9A58C0793B}"/>
              </a:ext>
            </a:extLst>
          </p:cNvPr>
          <p:cNvSpPr/>
          <p:nvPr/>
        </p:nvSpPr>
        <p:spPr>
          <a:xfrm>
            <a:off x="0" y="4368088"/>
            <a:ext cx="8324850" cy="1933476"/>
          </a:xfrm>
          <a:prstGeom prst="roundRect">
            <a:avLst>
              <a:gd name="adj" fmla="val 33695"/>
            </a:avLst>
          </a:prstGeom>
          <a:solidFill>
            <a:srgbClr val="AFE4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rtl="0">
              <a:spcBef>
                <a:spcPts val="600"/>
              </a:spcBef>
              <a:spcAft>
                <a:spcPts val="600"/>
              </a:spcAft>
            </a:pPr>
            <a:r>
              <a:rPr lang="en-US" sz="3200" b="0" i="0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0" i="0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Biết Hải ốm, phải nghỉ học, Xuân mang sách vở </a:t>
            </a:r>
            <a:r>
              <a:rPr lang="vi-VN" sz="3200" b="0" i="0" u="none" strike="noStrike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sang,</a:t>
            </a:r>
            <a:r>
              <a:rPr lang="en-US" sz="3200" b="0" i="0" u="none" strike="noStrike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0" i="0" u="none" strike="noStrike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giảng </a:t>
            </a:r>
            <a:r>
              <a:rPr lang="vi-VN" sz="3200" b="0" i="0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 cho bạn. Hải xúc động vì bạn đã </a:t>
            </a:r>
            <a:r>
              <a:rPr lang="en-US" sz="3200" b="0" i="0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3200" b="0" i="0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b="0" i="0" u="none" strike="noStrike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vi-VN" sz="3200" b="0" i="0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khi mình bị ốm.</a:t>
            </a:r>
            <a:endParaRPr lang="vi-VN" sz="3200" b="0" dirty="0">
              <a:solidFill>
                <a:srgbClr val="0000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23708" y="5624262"/>
            <a:ext cx="674256" cy="41543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/>
          <p:cNvSpPr/>
          <p:nvPr/>
        </p:nvSpPr>
        <p:spPr>
          <a:xfrm>
            <a:off x="9689892" y="95741"/>
            <a:ext cx="2362200" cy="1002625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 4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67386" y="5539593"/>
            <a:ext cx="2000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giúp đỡ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2627" y="3958174"/>
            <a:ext cx="4201347" cy="2899826"/>
          </a:xfrm>
          <a:prstGeom prst="rect">
            <a:avLst/>
          </a:prstGeom>
        </p:spPr>
      </p:pic>
      <p:sp>
        <p:nvSpPr>
          <p:cNvPr id="14" name="Rectangle: Rounded Corners 12">
            <a:extLst>
              <a:ext uri="{FF2B5EF4-FFF2-40B4-BE49-F238E27FC236}">
                <a16:creationId xmlns:a16="http://schemas.microsoft.com/office/drawing/2014/main" id="{D92191D1-888D-4FA8-AD57-50FA9C66EBE0}"/>
              </a:ext>
            </a:extLst>
          </p:cNvPr>
          <p:cNvSpPr/>
          <p:nvPr/>
        </p:nvSpPr>
        <p:spPr>
          <a:xfrm>
            <a:off x="0" y="1303370"/>
            <a:ext cx="8122627" cy="2140648"/>
          </a:xfrm>
          <a:prstGeom prst="roundRect">
            <a:avLst>
              <a:gd name="adj" fmla="val 33695"/>
            </a:avLst>
          </a:prstGeom>
          <a:gradFill>
            <a:gsLst>
              <a:gs pos="72000">
                <a:srgbClr val="FFFF00"/>
              </a:gs>
              <a:gs pos="95000">
                <a:schemeClr val="accent2"/>
              </a:gs>
            </a:gsLst>
            <a:path path="circle">
              <a:fillToRect l="50000" t="-80000" r="50000" b="18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rtl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0" i="0" u="none" strike="noStrike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b="0" i="0" u="none" strike="noStrike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 b="0" i="0" u="none" strike="noStrike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 cho Hải cái bánh rất ngon. Hải mang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0" i="0" u="none" strike="noStrike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 cho Hà và Xuân cùng ăn. Mẹ khen: “Con </a:t>
            </a:r>
            <a:r>
              <a:rPr lang="vi-VN" sz="3200" b="0" i="0" u="none" strike="noStrike" dirty="0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vi-VN" sz="3200" b="0" i="0" u="none" strike="noStrike" dirty="0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cùng </a:t>
            </a:r>
            <a:r>
              <a:rPr lang="vi-VN" sz="3200" b="0" i="0" u="none" strike="noStrike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 bè rồi đấy.”</a:t>
            </a:r>
            <a:endParaRPr lang="vi-VN" sz="3200" b="0" dirty="0">
              <a:solidFill>
                <a:schemeClr val="accent5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2627" y="970551"/>
            <a:ext cx="4196891" cy="3128886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586581" y="2917315"/>
            <a:ext cx="674256" cy="40739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907737" y="2894565"/>
            <a:ext cx="2141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sẻ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916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3" grpId="1" animBg="1"/>
      <p:bldP spid="18" grpId="0" animBg="1"/>
      <p:bldP spid="21" grpId="0"/>
      <p:bldP spid="14" grpId="0" animBg="1"/>
      <p:bldP spid="20" grpId="0" animBg="1"/>
      <p:bldP spid="20" grpId="1" animBg="1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" y="-3811"/>
            <a:ext cx="1196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3 : Đặt một câu về hoạt động của các bạn trong tranh.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9553" y="5248171"/>
            <a:ext cx="9800493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M: Bạn Lan cho bạn Hải mượn bút.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4992" y="5297034"/>
            <a:ext cx="12153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quan sát tranh và cho biết các bạn trong tranh đang làm gì?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08611" y="5981043"/>
            <a:ext cx="8096252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Bạn Hải mượn bút của bạn Lan.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CC6F8E4E-EC8C-4F65-89FA-8A567D3A15A4}"/>
              </a:ext>
            </a:extLst>
          </p:cNvPr>
          <p:cNvSpPr/>
          <p:nvPr/>
        </p:nvSpPr>
        <p:spPr>
          <a:xfrm>
            <a:off x="1875692" y="1535723"/>
            <a:ext cx="8288216" cy="3391327"/>
          </a:xfrm>
          <a:prstGeom prst="cloud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Thực hành</a:t>
            </a:r>
            <a:endParaRPr lang="en-US" sz="60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6353" y="802851"/>
            <a:ext cx="7666891" cy="434608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1215397" y="509761"/>
            <a:ext cx="2309446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006392" y="506762"/>
            <a:ext cx="1846872" cy="59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291" y="802851"/>
            <a:ext cx="7848953" cy="43460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4291" y="827283"/>
            <a:ext cx="7977551" cy="43460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4291" y="843558"/>
            <a:ext cx="8052864" cy="431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339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xit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xit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9" grpId="1" animBg="1"/>
      <p:bldP spid="11" grpId="0"/>
      <p:bldP spid="11" grpId="1"/>
      <p:bldP spid="11" grpId="2"/>
      <p:bldP spid="11" grpId="3"/>
      <p:bldP spid="11" grpId="4"/>
      <p:bldP spid="11" grpId="5"/>
      <p:bldP spid="11" grpId="6"/>
      <p:bldP spid="11" grpId="7"/>
      <p:bldP spid="13" grpId="0" animBg="1"/>
      <p:bldP spid="13" grpId="1" animBg="1"/>
      <p:bldP spid="1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8764" y="521134"/>
            <a:ext cx="44149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 : </a:t>
            </a:r>
            <a:r>
              <a:rPr lang="en-US" sz="36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một câu 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</a:t>
            </a:r>
            <a:r>
              <a:rPr lang="en-US" sz="36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các bạn trong tranh.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673" y="-9344"/>
            <a:ext cx="7393033" cy="35557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51379"/>
            <a:ext cx="6123709" cy="36066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3709" y="3251379"/>
            <a:ext cx="6062997" cy="36066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673" y="27208"/>
            <a:ext cx="7393033" cy="35557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87931"/>
            <a:ext cx="6123709" cy="3606621"/>
          </a:xfrm>
          <a:prstGeom prst="rect">
            <a:avLst/>
          </a:prstGeom>
        </p:spPr>
      </p:pic>
      <p:sp>
        <p:nvSpPr>
          <p:cNvPr id="13" name="Cloud 12"/>
          <p:cNvSpPr/>
          <p:nvPr/>
        </p:nvSpPr>
        <p:spPr>
          <a:xfrm>
            <a:off x="250058" y="2463038"/>
            <a:ext cx="5440218" cy="1055888"/>
          </a:xfrm>
          <a:prstGeom prst="cloud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2401" y="2623324"/>
            <a:ext cx="5684982" cy="664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việc 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nhân.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04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 animBg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7434" y="3198167"/>
            <a:ext cx="56924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B0F0"/>
                </a:solidFill>
                <a:effectLst>
                  <a:reflection blurRad="38100" stA="55000" endA="300" endPos="49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  <a:endParaRPr lang="en-US" sz="4400" b="1" dirty="0">
              <a:solidFill>
                <a:srgbClr val="00B0F0"/>
              </a:solidFill>
              <a:effectLst>
                <a:reflection blurRad="38100" stA="55000" endA="300" endPos="49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84124" y="487856"/>
            <a:ext cx="27666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chỉ </a:t>
            </a:r>
          </a:p>
          <a:p>
            <a:pPr algn="ctr"/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  <a:endParaRPr lang="en-US" sz="4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84124" y="5023295"/>
            <a:ext cx="27666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nêu </a:t>
            </a: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84124" y="2644169"/>
            <a:ext cx="27666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chỉ </a:t>
            </a:r>
          </a:p>
          <a:p>
            <a:pPr algn="ctr"/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</a:t>
            </a:r>
            <a:endParaRPr lang="en-US" sz="4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CC6F8E4E-EC8C-4F65-89FA-8A567D3A15A4}"/>
              </a:ext>
            </a:extLst>
          </p:cNvPr>
          <p:cNvSpPr/>
          <p:nvPr/>
        </p:nvSpPr>
        <p:spPr>
          <a:xfrm>
            <a:off x="1584290" y="1962600"/>
            <a:ext cx="4615544" cy="2471133"/>
          </a:xfrm>
          <a:prstGeom prst="cloud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 động vận dụng</a:t>
            </a:r>
            <a:endParaRPr lang="en-US" sz="44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00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  <p:bldP spid="11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1049</TotalTime>
  <Words>404</Words>
  <Application>Microsoft Office PowerPoint</Application>
  <PresentationFormat>Widescreen</PresentationFormat>
  <Paragraphs>55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宋体</vt:lpstr>
      <vt:lpstr>Arial</vt:lpstr>
      <vt:lpstr>Arial-Rounded</vt:lpstr>
      <vt:lpstr>Calibri</vt:lpstr>
      <vt:lpstr>Calibri Light</vt:lpstr>
      <vt:lpstr>等线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 Bac</dc:creator>
  <cp:lastModifiedBy>Admin</cp:lastModifiedBy>
  <cp:revision>168</cp:revision>
  <dcterms:created xsi:type="dcterms:W3CDTF">2021-10-11T07:51:09Z</dcterms:created>
  <dcterms:modified xsi:type="dcterms:W3CDTF">2025-11-21T14:00:34Z</dcterms:modified>
</cp:coreProperties>
</file>