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8" r:id="rId2"/>
  </p:sldMasterIdLst>
  <p:notesMasterIdLst>
    <p:notesMasterId r:id="rId16"/>
  </p:notesMasterIdLst>
  <p:sldIdLst>
    <p:sldId id="302" r:id="rId3"/>
    <p:sldId id="303" r:id="rId4"/>
    <p:sldId id="304" r:id="rId5"/>
    <p:sldId id="312" r:id="rId6"/>
    <p:sldId id="268" r:id="rId7"/>
    <p:sldId id="269" r:id="rId8"/>
    <p:sldId id="270" r:id="rId9"/>
    <p:sldId id="279" r:id="rId10"/>
    <p:sldId id="309" r:id="rId11"/>
    <p:sldId id="310" r:id="rId12"/>
    <p:sldId id="311" r:id="rId13"/>
    <p:sldId id="307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>
        <p:scale>
          <a:sx n="69" d="100"/>
          <a:sy n="69" d="100"/>
        </p:scale>
        <p:origin x="-4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0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00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1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067800" cy="685801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MỪNG CÁC EM ĐẾN TIẾT HỌC NGÀY HÔM NAY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1212" r="2159" b="5858"/>
          <a:stretch/>
        </p:blipFill>
        <p:spPr bwMode="auto">
          <a:xfrm>
            <a:off x="1524001" y="2071073"/>
            <a:ext cx="9144000" cy="471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00829" y="757476"/>
            <a:ext cx="6852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MÔN : TIẾNG </a:t>
            </a:r>
            <a:r>
              <a:rPr lang="vi-VN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VIỆT</a:t>
            </a:r>
            <a:endParaRPr lang="en-US" sz="24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Giáo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viên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: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Đào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Thị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Thuỳ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en-US" sz="24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Lớp</a:t>
            </a:r>
            <a:r>
              <a:rPr lang="en-US" sz="2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 : 2A1</a:t>
            </a:r>
            <a:endParaRPr lang="en-US" sz="2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07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2626E7-5C31-2B4E-9A81-FE7B38B44127}"/>
              </a:ext>
            </a:extLst>
          </p:cNvPr>
          <p:cNvSpPr txBox="1"/>
          <p:nvPr/>
        </p:nvSpPr>
        <p:spPr>
          <a:xfrm>
            <a:off x="2543918" y="1116627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Từ ngữ</a:t>
            </a:r>
            <a:endParaRPr lang="en-US" sz="2667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EE4D69-BB1B-8240-B303-999DAE66FF03}"/>
              </a:ext>
            </a:extLst>
          </p:cNvPr>
          <p:cNvSpPr/>
          <p:nvPr/>
        </p:nvSpPr>
        <p:spPr>
          <a:xfrm>
            <a:off x="2137632" y="187588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nong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C97C997-CF4C-3E48-BF87-F6D703346CB8}"/>
              </a:ext>
            </a:extLst>
          </p:cNvPr>
          <p:cNvSpPr/>
          <p:nvPr/>
        </p:nvSpPr>
        <p:spPr>
          <a:xfrm>
            <a:off x="2207863" y="20591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A5652B-C773-F94B-B193-0F8B31CBA13A}"/>
              </a:ext>
            </a:extLst>
          </p:cNvPr>
          <p:cNvSpPr/>
          <p:nvPr/>
        </p:nvSpPr>
        <p:spPr>
          <a:xfrm>
            <a:off x="3399587" y="1875887"/>
            <a:ext cx="748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: vật dụng làm từ tre nứa, có hình tròn, dùng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731A89-B598-4F4B-B7DD-1F570E40ED08}"/>
              </a:ext>
            </a:extLst>
          </p:cNvPr>
          <p:cNvSpPr/>
          <p:nvPr/>
        </p:nvSpPr>
        <p:spPr>
          <a:xfrm>
            <a:off x="2519751" y="2511885"/>
            <a:ext cx="240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để phơi thóc lúa.</a:t>
            </a:r>
            <a:endParaRPr lang="x-none" sz="2400" dirty="0"/>
          </a:p>
        </p:txBody>
      </p:sp>
      <p:pic>
        <p:nvPicPr>
          <p:cNvPr id="5124" name="Picture 4" descr="Cái nong - Báo Gia Lai điện tử - Tin nhanh - Chính xác">
            <a:extLst>
              <a:ext uri="{FF2B5EF4-FFF2-40B4-BE49-F238E27FC236}">
                <a16:creationId xmlns:a16="http://schemas.microsoft.com/office/drawing/2014/main" xmlns="" id="{0CF05587-897F-A941-A4B3-355F5FA9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18" y="3004327"/>
            <a:ext cx="5262863" cy="35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2626E7-5C31-2B4E-9A81-FE7B38B44127}"/>
              </a:ext>
            </a:extLst>
          </p:cNvPr>
          <p:cNvSpPr txBox="1"/>
          <p:nvPr/>
        </p:nvSpPr>
        <p:spPr>
          <a:xfrm>
            <a:off x="2543918" y="1041211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667" b="1" kern="0" dirty="0">
                <a:ln w="0"/>
                <a:solidFill>
                  <a:srgbClr val="FFAB40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Từ ngữ</a:t>
            </a:r>
            <a:endParaRPr lang="en-US" sz="2667" b="1" kern="0" dirty="0">
              <a:ln w="0"/>
              <a:solidFill>
                <a:srgbClr val="FFAB40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7EE4D69-BB1B-8240-B303-999DAE66FF03}"/>
              </a:ext>
            </a:extLst>
          </p:cNvPr>
          <p:cNvSpPr/>
          <p:nvPr/>
        </p:nvSpPr>
        <p:spPr>
          <a:xfrm>
            <a:off x="2615257" y="187588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hạt cau: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C97C997-CF4C-3E48-BF87-F6D703346CB8}"/>
              </a:ext>
            </a:extLst>
          </p:cNvPr>
          <p:cNvSpPr/>
          <p:nvPr/>
        </p:nvSpPr>
        <p:spPr>
          <a:xfrm>
            <a:off x="2685488" y="20591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EA5652B-C773-F94B-B193-0F8B31CBA13A}"/>
              </a:ext>
            </a:extLst>
          </p:cNvPr>
          <p:cNvSpPr/>
          <p:nvPr/>
        </p:nvSpPr>
        <p:spPr>
          <a:xfrm>
            <a:off x="2997376" y="2371013"/>
            <a:ext cx="2335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phần hạt của quả cau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808B3D-05C5-0040-8BBF-64EA4992C8A0}"/>
              </a:ext>
            </a:extLst>
          </p:cNvPr>
          <p:cNvSpPr/>
          <p:nvPr/>
        </p:nvSpPr>
        <p:spPr>
          <a:xfrm>
            <a:off x="5557627" y="4465610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lưỡi liềm:</a:t>
            </a:r>
            <a:endParaRPr lang="vi-VN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685647B-F304-F748-AFD4-E012948F2799}"/>
              </a:ext>
            </a:extLst>
          </p:cNvPr>
          <p:cNvSpPr/>
          <p:nvPr/>
        </p:nvSpPr>
        <p:spPr>
          <a:xfrm>
            <a:off x="5627857" y="4648848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3AE20E-7EE3-9740-8A16-213680E86CC7}"/>
              </a:ext>
            </a:extLst>
          </p:cNvPr>
          <p:cNvSpPr/>
          <p:nvPr/>
        </p:nvSpPr>
        <p:spPr>
          <a:xfrm>
            <a:off x="5939746" y="4960737"/>
            <a:ext cx="315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vật dụng dùng để gặt lúa.</a:t>
            </a:r>
          </a:p>
        </p:txBody>
      </p:sp>
      <p:pic>
        <p:nvPicPr>
          <p:cNvPr id="7170" name="Picture 2" descr="Nhớ những mùa cau | Báo dân sinh">
            <a:extLst>
              <a:ext uri="{FF2B5EF4-FFF2-40B4-BE49-F238E27FC236}">
                <a16:creationId xmlns:a16="http://schemas.microsoft.com/office/drawing/2014/main" xmlns="" id="{0E8B3CAC-51C7-C44E-A438-3DA1925F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1150" y="1222599"/>
            <a:ext cx="2392941" cy="369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ềm – Wikipedia tiếng Việt">
            <a:extLst>
              <a:ext uri="{FF2B5EF4-FFF2-40B4-BE49-F238E27FC236}">
                <a16:creationId xmlns:a16="http://schemas.microsoft.com/office/drawing/2014/main" xmlns="" id="{3A130879-2A2B-6B43-8F4D-592F2F0A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241" y1="16868" x2="41241" y2="16868"/>
                        <a14:backgroundMark x1="39820" y1="17045" x2="44460" y2="16868"/>
                        <a14:backgroundMark x1="44460" y1="16690" x2="44934" y2="17223"/>
                        <a14:backgroundMark x1="70597" y1="29332" x2="73532" y2="38494"/>
                        <a14:backgroundMark x1="58617" y1="61932" x2="62263" y2="85405"/>
                        <a14:backgroundMark x1="59612" y1="82848" x2="57386" y2="8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167" y="4019888"/>
            <a:ext cx="2311520" cy="308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10" grpId="0"/>
      <p:bldP spid="11" grpId="0" animBg="1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56" y="19627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7483" y="578363"/>
            <a:ext cx="43965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76761" y="4457757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20348" y="4457757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7780713" y="213229"/>
            <a:ext cx="5178829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HS</a:t>
            </a:r>
            <a:r>
              <a:rPr lang="vi-VN" sz="3600" b="1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đọc toàn bài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169937-B356-427A-BB98-7689C56BAD18}"/>
              </a:ext>
            </a:extLst>
          </p:cNvPr>
          <p:cNvSpPr txBox="1"/>
          <p:nvPr/>
        </p:nvSpPr>
        <p:spPr>
          <a:xfrm>
            <a:off x="1635852" y="620676"/>
            <a:ext cx="76759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,DẶN DÒ</a:t>
            </a:r>
            <a:r>
              <a:rPr lang="en-US" sz="4000" b="1" dirty="0" smtClean="0">
                <a:solidFill>
                  <a:srgbClr val="0070C0"/>
                </a:solidFill>
              </a:rPr>
              <a:t>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xmlns="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xmlns="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xmlns="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xmlns="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2592198" y="1946246"/>
            <a:ext cx="7466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2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06" y="28908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08" y="397449"/>
            <a:ext cx="11962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7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3" y="715962"/>
            <a:ext cx="9050867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solidFill>
                  <a:schemeClr val="accent1"/>
                </a:solidFill>
              </a:rPr>
              <a:t>1. Các bạn trong tranh đang chơi trò chơi gì</a:t>
            </a:r>
            <a:r>
              <a:rPr lang="vi-VN" b="1" dirty="0" smtClean="0">
                <a:solidFill>
                  <a:schemeClr val="accent1"/>
                </a:solidFill>
              </a:rPr>
              <a:t>?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Trả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lời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vi-VN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vi-VN" dirty="0" smtClean="0">
                <a:solidFill>
                  <a:schemeClr val="bg1"/>
                </a:solidFill>
              </a:rPr>
              <a:t> </a:t>
            </a:r>
            <a:r>
              <a:rPr lang="vi-VN" dirty="0">
                <a:solidFill>
                  <a:srgbClr val="FF0000"/>
                </a:solidFill>
              </a:rPr>
              <a:t>Các bạn trong tranh đang </a:t>
            </a:r>
            <a:r>
              <a:rPr lang="vi-VN" dirty="0" smtClean="0">
                <a:solidFill>
                  <a:srgbClr val="FF0000"/>
                </a:solidFill>
              </a:rPr>
              <a:t>chơi trò chơi </a:t>
            </a:r>
            <a:r>
              <a:rPr lang="vi-VN" dirty="0">
                <a:solidFill>
                  <a:srgbClr val="FF0000"/>
                </a:solidFill>
              </a:rPr>
              <a:t>thả </a:t>
            </a:r>
            <a:r>
              <a:rPr lang="vi-VN" dirty="0" smtClean="0">
                <a:solidFill>
                  <a:srgbClr val="FF0000"/>
                </a:solidFill>
              </a:rPr>
              <a:t>diều</a:t>
            </a:r>
            <a:r>
              <a:rPr lang="vi-VN" dirty="0" smtClean="0">
                <a:solidFill>
                  <a:srgbClr val="FFFF00"/>
                </a:solidFill>
              </a:rPr>
              <a:t>.</a:t>
            </a:r>
            <a:endParaRPr lang="vi-VN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b="4577"/>
          <a:stretch/>
        </p:blipFill>
        <p:spPr bwMode="auto">
          <a:xfrm>
            <a:off x="1540933" y="2514600"/>
            <a:ext cx="9127067" cy="40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4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29620" y="3006461"/>
            <a:ext cx="3974316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Khám phá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69" y="245318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208" y="397449"/>
            <a:ext cx="11962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noProof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556" y="19627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357483" y="578363"/>
            <a:ext cx="43965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76761" y="4457757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120348" y="4457757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10" name="Cloud 9"/>
          <p:cNvSpPr/>
          <p:nvPr/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GV đọc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430540" y="487636"/>
            <a:ext cx="410781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698785" y="4768850"/>
            <a:ext cx="4038051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955714" y="4371789"/>
            <a:ext cx="4049367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88790" y="213360"/>
            <a:ext cx="38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  <a:cs typeface="Arial-Rounded" panose="020B0500000000000000" pitchFamily="34" charset="0"/>
              </a:rPr>
              <a:t>THẢ DIỀU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740795" y="428439"/>
            <a:ext cx="4300220" cy="5924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04704" y="943033"/>
            <a:ext cx="9594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2705" y="3940234"/>
            <a:ext cx="1756080" cy="8311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96593" y="6470824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28397" y="5209771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80797" y="6107112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31363" y="6107112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31444" y="0"/>
            <a:ext cx="13967462" cy="77920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10639" y="3974556"/>
            <a:ext cx="38921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-299259" y="2360989"/>
            <a:ext cx="5677594" cy="1179633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986505" y="553956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59657" y="4154179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40399" y="461099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16864" y="553956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04094" y="510982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58770" y="502374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85008" y="4083514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0922" y="5539566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02785" y="430530"/>
            <a:ext cx="1499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080654" y="163394"/>
            <a:ext cx="82711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2023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(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3713460" cy="1143000"/>
          </a:xfrm>
        </p:spPr>
        <p:txBody>
          <a:bodyPr/>
          <a:lstStyle/>
          <a:p>
            <a:endParaRPr lang="en-US" sz="28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07509" y="221798"/>
            <a:ext cx="387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  <a:cs typeface="Arial-Rounded" panose="020B0500000000000000" pitchFamily="34" charset="0"/>
              </a:rPr>
              <a:t>THẢ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Arial-Rounded" panose="020B0500000000000000" pitchFamily="34" charset="0"/>
              </a:rPr>
              <a:t> DIỀU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6715" y="3704658"/>
            <a:ext cx="6096000" cy="582295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nối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 khổ thơ.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0" y="9697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45" y="399580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02" y="3996319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/>
        </p:nvSpPr>
        <p:spPr>
          <a:xfrm>
            <a:off x="71120" y="50419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93980" y="2684780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93980" y="477456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3380740" y="444944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7046867" y="4565015"/>
            <a:ext cx="414020" cy="23114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7" grpId="0" bldLvl="0" animBg="1"/>
      <p:bldP spid="3" grpId="0" bldLvl="0" animBg="1"/>
      <p:bldP spid="10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543918" y="1116627"/>
            <a:ext cx="7154436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Từ ngữ</a:t>
            </a:r>
            <a:endParaRPr lang="en-US" sz="2667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2137632" y="1875887"/>
            <a:ext cx="7995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sông Ngân ( dải Ngân Hà )</a:t>
            </a:r>
            <a:endParaRPr lang="vi-VN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2207863" y="205912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6680393" y="1862053"/>
            <a:ext cx="345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dải trắng bạc, vắt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5D2971-2D53-5044-BF9F-77A04FDC6546}"/>
              </a:ext>
            </a:extLst>
          </p:cNvPr>
          <p:cNvSpPr/>
          <p:nvPr/>
        </p:nvSpPr>
        <p:spPr>
          <a:xfrm>
            <a:off x="2570029" y="2426859"/>
            <a:ext cx="7484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ngang bầu trời, được tạo nên từ nhiều ngôi sao, trông giống như một con sông.</a:t>
            </a:r>
          </a:p>
        </p:txBody>
      </p:sp>
      <p:pic>
        <p:nvPicPr>
          <p:cNvPr id="4098" name="Picture 2" descr="Dải Ngân Hà của chúng ta có gì đặc biệt? - Doanh Nghiệp Việt Nam">
            <a:extLst>
              <a:ext uri="{FF2B5EF4-FFF2-40B4-BE49-F238E27FC236}">
                <a16:creationId xmlns:a16="http://schemas.microsoft.com/office/drawing/2014/main" xmlns="" id="{A0D8775B-C293-4344-9ABA-184AF405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48" y="3642328"/>
            <a:ext cx="8313205" cy="2927299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371725" y="654051"/>
            <a:ext cx="776411" cy="700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97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629</Words>
  <Application>Microsoft Office PowerPoint</Application>
  <PresentationFormat>Custom</PresentationFormat>
  <Paragraphs>149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4_Office Theme</vt:lpstr>
      <vt:lpstr>CHÀO MỪNG CÁC EM ĐẾN TIẾT HỌC NGÀY HÔM NAY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Dao Thuy</cp:lastModifiedBy>
  <cp:revision>63</cp:revision>
  <dcterms:created xsi:type="dcterms:W3CDTF">2021-05-27T05:02:00Z</dcterms:created>
  <dcterms:modified xsi:type="dcterms:W3CDTF">2025-11-30T01:08:39Z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