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9" r:id="rId4"/>
    <p:sldId id="267" r:id="rId5"/>
    <p:sldId id="268" r:id="rId6"/>
    <p:sldId id="281" r:id="rId7"/>
    <p:sldId id="282" r:id="rId8"/>
    <p:sldId id="283" r:id="rId9"/>
    <p:sldId id="284" r:id="rId1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0A0A"/>
    <a:srgbClr val="902C09"/>
    <a:srgbClr val="803D06"/>
    <a:srgbClr val="FA1E72"/>
    <a:srgbClr val="FF4F53"/>
    <a:srgbClr val="FF7C80"/>
    <a:srgbClr val="7BCEFF"/>
    <a:srgbClr val="F9712E"/>
    <a:srgbClr val="FDD35E"/>
    <a:srgbClr val="FFD8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82" autoAdjust="0"/>
    <p:restoredTop sz="94660"/>
  </p:normalViewPr>
  <p:slideViewPr>
    <p:cSldViewPr snapToGrid="0">
      <p:cViewPr>
        <p:scale>
          <a:sx n="66" d="100"/>
          <a:sy n="66" d="100"/>
        </p:scale>
        <p:origin x="660"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endParaRPr lang="vi-VN" sz="115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endParaRPr lang="vi-VN" sz="11500" dirty="0">
              <a:solidFill>
                <a:schemeClr val="accent6">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endParaRPr lang="vi-VN" sz="115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endParaRPr lang="vi-VN" sz="11500" dirty="0">
              <a:solidFill>
                <a:schemeClr val="accent6">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endParaRPr lang="vi-VN" sz="115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endParaRPr lang="vi-VN" sz="11500" dirty="0">
              <a:solidFill>
                <a:schemeClr val="accent6">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p:cNvGrpSpPr/>
          <p:nvPr userDrawn="1"/>
        </p:nvGrpSpPr>
        <p:grpSpPr>
          <a:xfrm>
            <a:off x="745412" y="1491606"/>
            <a:ext cx="9867486" cy="4773077"/>
            <a:chOff x="623255" y="927125"/>
            <a:chExt cx="7691377" cy="3871900"/>
          </a:xfrm>
          <a:solidFill>
            <a:srgbClr val="F35757"/>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endParaRPr lang="vi-VN" sz="11500" dirty="0">
              <a:solidFill>
                <a:schemeClr val="accent6">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endParaRPr lang="vi-VN" sz="115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endParaRPr lang="vi-VN" sz="11500" dirty="0">
              <a:solidFill>
                <a:srgbClr val="C00000"/>
              </a:solidFill>
              <a:latin typeface="+mj-lt"/>
            </a:endParaRPr>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endParaRPr lang="vi-VN" sz="11500" dirty="0">
              <a:solidFill>
                <a:srgbClr val="C00000"/>
              </a:solidFill>
              <a:latin typeface="+mj-lt"/>
            </a:endParaRPr>
          </a:p>
        </p:txBody>
      </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p:cNvGrpSpPr/>
          <p:nvPr userDrawn="1"/>
        </p:nvGrpSpPr>
        <p:grpSpPr>
          <a:xfrm>
            <a:off x="2204474" y="3886315"/>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p:cNvGrpSpPr/>
          <p:nvPr userDrawn="1"/>
        </p:nvGrpSpPr>
        <p:grpSpPr>
          <a:xfrm>
            <a:off x="7672546" y="3622312"/>
            <a:ext cx="1309691" cy="2486166"/>
            <a:chOff x="961250" y="234750"/>
            <a:chExt cx="1222525" cy="2320700"/>
          </a:xfrm>
        </p:grpSpPr>
        <p:sp>
          <p:nvSpPr>
            <p:cNvPr id="203"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endParaRPr lang="vi-VN" sz="11500" dirty="0">
              <a:solidFill>
                <a:schemeClr val="accent6">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endParaRPr lang="vi-VN" sz="115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7" Type="http://schemas.openxmlformats.org/officeDocument/2006/relationships/theme" Target="../theme/theme1.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Rectangle 6"/>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microsoft.com/office/2007/relationships/hdphoto" Target="../media/image5.wdp"/><Relationship Id="rId2" Type="http://schemas.openxmlformats.org/officeDocument/2006/relationships/image" Target="../media/image4.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microsoft.com/office/2007/relationships/hdphoto" Target="../media/image7.wdp"/><Relationship Id="rId2" Type="http://schemas.openxmlformats.org/officeDocument/2006/relationships/image" Target="../media/image6.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15.png"/><Relationship Id="rId7" Type="http://schemas.openxmlformats.org/officeDocument/2006/relationships/image" Target="../media/image14.png"/><Relationship Id="rId6" Type="http://schemas.microsoft.com/office/2007/relationships/hdphoto" Target="../media/image13.wdp"/><Relationship Id="rId5" Type="http://schemas.openxmlformats.org/officeDocument/2006/relationships/image" Target="../media/image12.png"/><Relationship Id="rId4" Type="http://schemas.openxmlformats.org/officeDocument/2006/relationships/image" Target="../media/image11.jpeg"/><Relationship Id="rId3" Type="http://schemas.openxmlformats.org/officeDocument/2006/relationships/image" Target="../media/image10.png"/><Relationship Id="rId2" Type="http://schemas.microsoft.com/office/2007/relationships/hdphoto" Target="../media/image9.wdp"/><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93911" y="106016"/>
            <a:ext cx="2190751" cy="980661"/>
            <a:chOff x="1523998" y="0"/>
            <a:chExt cx="2190751" cy="980661"/>
          </a:xfrm>
        </p:grpSpPr>
        <p:grpSp>
          <p:nvGrpSpPr>
            <p:cNvPr id="5" name="Group 4"/>
            <p:cNvGrpSpPr/>
            <p:nvPr/>
          </p:nvGrpSpPr>
          <p:grpSpPr>
            <a:xfrm>
              <a:off x="1523998" y="0"/>
              <a:ext cx="2190751" cy="980661"/>
              <a:chOff x="1523999" y="0"/>
              <a:chExt cx="1285462" cy="1828800"/>
            </a:xfrm>
          </p:grpSpPr>
          <p:sp>
            <p:nvSpPr>
              <p:cNvPr id="2" name="Rectangle: Top Corners Rounded 1"/>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4</a:t>
              </a:r>
              <a:endParaRPr lang="vi-VN" sz="3200" dirty="0">
                <a:solidFill>
                  <a:schemeClr val="accent6">
                    <a:lumMod val="75000"/>
                  </a:schemeClr>
                </a:solidFill>
                <a:latin typeface="+mj-lt"/>
              </a:endParaRPr>
            </a:p>
          </p:txBody>
        </p:sp>
      </p:grpSp>
      <p:sp>
        <p:nvSpPr>
          <p:cNvPr id="7" name="TextBox 6"/>
          <p:cNvSpPr txBox="1"/>
          <p:nvPr/>
        </p:nvSpPr>
        <p:spPr>
          <a:xfrm>
            <a:off x="3172735" y="317237"/>
            <a:ext cx="7034208" cy="1200329"/>
          </a:xfrm>
          <a:prstGeom prst="rect">
            <a:avLst/>
          </a:prstGeom>
          <a:noFill/>
        </p:spPr>
        <p:txBody>
          <a:bodyPr wrap="square" rtlCol="0">
            <a:spAutoFit/>
          </a:bodyPr>
          <a:lstStyle/>
          <a:p>
            <a:pPr algn="ctr"/>
            <a:r>
              <a:rPr lang="vi-VN" sz="3600" dirty="0">
                <a:solidFill>
                  <a:schemeClr val="accent6">
                    <a:lumMod val="75000"/>
                  </a:schemeClr>
                </a:solidFill>
                <a:latin typeface="+mj-lt"/>
              </a:rPr>
              <a:t>PHÉP CỘNG, PHÉP TRỪ (CÓ NHỚ) TRONG PHẠM VI 100</a:t>
            </a:r>
            <a:endParaRPr lang="vi-VN" sz="3600" dirty="0">
              <a:solidFill>
                <a:schemeClr val="accent6">
                  <a:lumMod val="75000"/>
                </a:schemeClr>
              </a:solidFill>
              <a:latin typeface="+mj-lt"/>
            </a:endParaRPr>
          </a:p>
        </p:txBody>
      </p:sp>
      <p:sp>
        <p:nvSpPr>
          <p:cNvPr id="8" name="TextBox 7"/>
          <p:cNvSpPr txBox="1"/>
          <p:nvPr/>
        </p:nvSpPr>
        <p:spPr>
          <a:xfrm>
            <a:off x="2410918" y="2081739"/>
            <a:ext cx="7131632" cy="2362506"/>
          </a:xfrm>
          <a:prstGeom prst="rect">
            <a:avLst/>
          </a:prstGeom>
          <a:noFill/>
          <a:ln>
            <a:noFill/>
          </a:ln>
        </p:spPr>
        <p:txBody>
          <a:bodyPr wrap="none" rtlCol="0">
            <a:spAutoFit/>
          </a:bodyPr>
          <a:lstStyle/>
          <a:p>
            <a:pPr algn="ctr">
              <a:lnSpc>
                <a:spcPct val="120000"/>
              </a:lnSpc>
            </a:pPr>
            <a:r>
              <a:rPr lang="vi-VN" sz="6600" dirty="0">
                <a:ln>
                  <a:solidFill>
                    <a:schemeClr val="accent6">
                      <a:lumMod val="50000"/>
                    </a:schemeClr>
                  </a:solidFill>
                </a:ln>
                <a:solidFill>
                  <a:schemeClr val="bg1"/>
                </a:solidFill>
                <a:latin typeface="+mj-lt"/>
              </a:rPr>
              <a:t>BÀI 24</a:t>
            </a:r>
            <a:endParaRPr lang="vi-VN" sz="6600" dirty="0">
              <a:ln>
                <a:solidFill>
                  <a:schemeClr val="accent6">
                    <a:lumMod val="50000"/>
                  </a:schemeClr>
                </a:solidFill>
              </a:ln>
              <a:solidFill>
                <a:schemeClr val="bg1"/>
              </a:solidFill>
              <a:latin typeface="+mj-lt"/>
            </a:endParaRPr>
          </a:p>
          <a:p>
            <a:pPr algn="ctr">
              <a:lnSpc>
                <a:spcPct val="120000"/>
              </a:lnSpc>
            </a:pPr>
            <a:r>
              <a:rPr lang="vi-VN" sz="6600" dirty="0">
                <a:ln>
                  <a:solidFill>
                    <a:schemeClr val="accent6">
                      <a:lumMod val="50000"/>
                    </a:schemeClr>
                  </a:solidFill>
                </a:ln>
                <a:solidFill>
                  <a:schemeClr val="bg1"/>
                </a:solidFill>
                <a:latin typeface="+mj-lt"/>
              </a:rPr>
              <a:t>LUYỆN TẬP CHUNG</a:t>
            </a:r>
            <a:endParaRPr lang="vi-VN" sz="6600" dirty="0">
              <a:ln>
                <a:solidFill>
                  <a:schemeClr val="accent6">
                    <a:lumMod val="50000"/>
                  </a:schemeClr>
                </a:solidFill>
              </a:ln>
              <a:solidFill>
                <a:schemeClr val="bg1"/>
              </a:solidFill>
              <a:latin typeface="+mj-lt"/>
            </a:endParaRPr>
          </a:p>
        </p:txBody>
      </p:sp>
      <p:sp>
        <p:nvSpPr>
          <p:cNvPr id="9" name="Text Box 8"/>
          <p:cNvSpPr txBox="1"/>
          <p:nvPr/>
        </p:nvSpPr>
        <p:spPr>
          <a:xfrm>
            <a:off x="5404485" y="4859020"/>
            <a:ext cx="3077210" cy="645160"/>
          </a:xfrm>
          <a:prstGeom prst="rect">
            <a:avLst/>
          </a:prstGeom>
          <a:noFill/>
        </p:spPr>
        <p:txBody>
          <a:bodyPr wrap="none" rtlCol="0">
            <a:spAutoFit/>
          </a:bodyPr>
          <a:p>
            <a:r>
              <a:rPr lang="vi-VN" altLang="en-US"/>
              <a:t>Giáo Viên : Đào Anh </a:t>
            </a:r>
            <a:r>
              <a:rPr lang="vi-VN" altLang="en-US"/>
              <a:t>Thư</a:t>
            </a:r>
            <a:endParaRPr lang="vi-VN" altLang="en-US"/>
          </a:p>
          <a:p>
            <a:r>
              <a:rPr lang="vi-VN" altLang="en-US"/>
              <a:t>Trường Tiểu học Hưng </a:t>
            </a:r>
            <a:r>
              <a:rPr lang="vi-VN" altLang="en-US"/>
              <a:t>Đạo </a:t>
            </a:r>
            <a:endParaRPr lang="vi-V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p:cNvPicPr>
            <a:picLocks noChangeAspect="1" noChangeArrowheads="1"/>
          </p:cNvPicPr>
          <p:nvPr/>
        </p:nvPicPr>
        <p:blipFill>
          <a:blip r:embed="rId1" cstate="print"/>
          <a:srcRect/>
          <a:stretch>
            <a:fillRect/>
          </a:stretch>
        </p:blipFill>
        <p:spPr bwMode="auto">
          <a:xfrm>
            <a:off x="730152" y="328812"/>
            <a:ext cx="2237784" cy="863493"/>
          </a:xfrm>
          <a:prstGeom prst="rect">
            <a:avLst/>
          </a:prstGeom>
          <a:noFill/>
        </p:spPr>
      </p:pic>
      <p:sp>
        <p:nvSpPr>
          <p:cNvPr id="6" name="Oval 5"/>
          <p:cNvSpPr/>
          <p:nvPr/>
        </p:nvSpPr>
        <p:spPr>
          <a:xfrm>
            <a:off x="900793" y="13624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39" name="TextBox 38"/>
          <p:cNvSpPr txBox="1"/>
          <p:nvPr/>
        </p:nvSpPr>
        <p:spPr>
          <a:xfrm>
            <a:off x="1348025" y="1362440"/>
            <a:ext cx="2372765" cy="461665"/>
          </a:xfrm>
          <a:prstGeom prst="rect">
            <a:avLst/>
          </a:prstGeom>
          <a:noFill/>
        </p:spPr>
        <p:txBody>
          <a:bodyPr wrap="none" rtlCol="0">
            <a:spAutoFit/>
          </a:bodyPr>
          <a:lstStyle/>
          <a:p>
            <a:r>
              <a:rPr lang="vi-VN" sz="2400" dirty="0"/>
              <a:t>Đặt tính rồi tính.</a:t>
            </a:r>
            <a:endParaRPr lang="vi-VN" sz="2400" dirty="0"/>
          </a:p>
        </p:txBody>
      </p:sp>
      <p:grpSp>
        <p:nvGrpSpPr>
          <p:cNvPr id="31" name="Group 30"/>
          <p:cNvGrpSpPr/>
          <p:nvPr/>
        </p:nvGrpSpPr>
        <p:grpSpPr>
          <a:xfrm>
            <a:off x="3622083" y="579442"/>
            <a:ext cx="7616049" cy="658838"/>
            <a:chOff x="1824226" y="3918823"/>
            <a:chExt cx="7616049" cy="658838"/>
          </a:xfrm>
        </p:grpSpPr>
        <p:sp>
          <p:nvSpPr>
            <p:cNvPr id="32" name="Rectangle 31"/>
            <p:cNvSpPr/>
            <p:nvPr/>
          </p:nvSpPr>
          <p:spPr>
            <a:xfrm>
              <a:off x="1824226" y="3918826"/>
              <a:ext cx="1184940" cy="658835"/>
            </a:xfrm>
            <a:prstGeom prst="rect">
              <a:avLst/>
            </a:prstGeom>
            <a:solidFill>
              <a:srgbClr val="D8E8BA"/>
            </a:solidFill>
            <a:effectLst>
              <a:softEdge rad="127000"/>
            </a:effectLst>
          </p:spPr>
          <p:txBody>
            <a:bodyPr wrap="none">
              <a:spAutoFit/>
            </a:bodyPr>
            <a:lstStyle/>
            <a:p>
              <a:pPr>
                <a:lnSpc>
                  <a:spcPct val="150000"/>
                </a:lnSpc>
              </a:pPr>
              <a:r>
                <a:rPr lang="vi-VN" sz="2800" dirty="0"/>
                <a:t>34 – 7</a:t>
              </a:r>
              <a:endParaRPr lang="vi-VN" sz="2800" dirty="0"/>
            </a:p>
          </p:txBody>
        </p:sp>
        <p:sp>
          <p:nvSpPr>
            <p:cNvPr id="33" name="Rectangle 32"/>
            <p:cNvSpPr/>
            <p:nvPr/>
          </p:nvSpPr>
          <p:spPr>
            <a:xfrm>
              <a:off x="3901137" y="3918825"/>
              <a:ext cx="1184940" cy="658835"/>
            </a:xfrm>
            <a:prstGeom prst="rect">
              <a:avLst/>
            </a:prstGeom>
            <a:solidFill>
              <a:srgbClr val="D8E8BA"/>
            </a:solidFill>
            <a:effectLst>
              <a:softEdge rad="127000"/>
            </a:effectLst>
          </p:spPr>
          <p:txBody>
            <a:bodyPr wrap="none">
              <a:spAutoFit/>
            </a:bodyPr>
            <a:lstStyle/>
            <a:p>
              <a:pPr>
                <a:lnSpc>
                  <a:spcPct val="150000"/>
                </a:lnSpc>
              </a:pPr>
              <a:r>
                <a:rPr lang="vi-VN" sz="2800" dirty="0"/>
                <a:t>45 – 8</a:t>
              </a:r>
              <a:endParaRPr lang="vi-VN" sz="2800" dirty="0"/>
            </a:p>
          </p:txBody>
        </p:sp>
        <p:sp>
          <p:nvSpPr>
            <p:cNvPr id="34" name="Rectangle 33"/>
            <p:cNvSpPr/>
            <p:nvPr/>
          </p:nvSpPr>
          <p:spPr>
            <a:xfrm>
              <a:off x="5978048" y="3918824"/>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60 – 12</a:t>
              </a:r>
              <a:endParaRPr lang="vi-VN" sz="2800" dirty="0"/>
            </a:p>
          </p:txBody>
        </p:sp>
        <p:sp>
          <p:nvSpPr>
            <p:cNvPr id="35" name="Rectangle 34"/>
            <p:cNvSpPr/>
            <p:nvPr/>
          </p:nvSpPr>
          <p:spPr>
            <a:xfrm>
              <a:off x="8054959" y="3918823"/>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51 – 19</a:t>
              </a:r>
              <a:endParaRPr lang="vi-VN" sz="2800" dirty="0"/>
            </a:p>
          </p:txBody>
        </p:sp>
      </p:grpSp>
      <p:grpSp>
        <p:nvGrpSpPr>
          <p:cNvPr id="36" name="Group 35"/>
          <p:cNvGrpSpPr/>
          <p:nvPr/>
        </p:nvGrpSpPr>
        <p:grpSpPr>
          <a:xfrm>
            <a:off x="3721630" y="1082085"/>
            <a:ext cx="837249" cy="1312215"/>
            <a:chOff x="1933616" y="4498692"/>
            <a:chExt cx="837249" cy="1312215"/>
          </a:xfrm>
        </p:grpSpPr>
        <p:sp>
          <p:nvSpPr>
            <p:cNvPr id="37" name="TextBox 36"/>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34</a:t>
              </a:r>
              <a:endParaRPr lang="vi-VN" sz="2800" dirty="0"/>
            </a:p>
            <a:p>
              <a:pPr>
                <a:lnSpc>
                  <a:spcPct val="150000"/>
                </a:lnSpc>
              </a:pPr>
              <a:r>
                <a:rPr lang="vi-VN" sz="2800" dirty="0"/>
                <a:t>  7</a:t>
              </a:r>
              <a:endParaRPr lang="vi-VN" sz="2800" dirty="0"/>
            </a:p>
          </p:txBody>
        </p:sp>
        <p:sp>
          <p:nvSpPr>
            <p:cNvPr id="38" name="TextBox 37"/>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44" name="Straight Connector 43"/>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5804471" y="1075035"/>
            <a:ext cx="837249" cy="1312215"/>
            <a:chOff x="1933616" y="4498692"/>
            <a:chExt cx="837249" cy="1312215"/>
          </a:xfrm>
        </p:grpSpPr>
        <p:sp>
          <p:nvSpPr>
            <p:cNvPr id="58" name="TextBox 57"/>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45</a:t>
              </a:r>
              <a:endParaRPr lang="vi-VN" sz="2800" dirty="0"/>
            </a:p>
            <a:p>
              <a:pPr>
                <a:lnSpc>
                  <a:spcPct val="150000"/>
                </a:lnSpc>
              </a:pPr>
              <a:r>
                <a:rPr lang="vi-VN" sz="2800" dirty="0"/>
                <a:t>  8</a:t>
              </a:r>
              <a:endParaRPr lang="vi-VN" sz="2800" dirty="0"/>
            </a:p>
          </p:txBody>
        </p:sp>
        <p:sp>
          <p:nvSpPr>
            <p:cNvPr id="59" name="TextBox 58"/>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60" name="Straight Connector 59"/>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7887312" y="1082085"/>
            <a:ext cx="837249" cy="1312215"/>
            <a:chOff x="1933616" y="4498692"/>
            <a:chExt cx="837249" cy="1312215"/>
          </a:xfrm>
        </p:grpSpPr>
        <p:sp>
          <p:nvSpPr>
            <p:cNvPr id="65" name="TextBox 64"/>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60</a:t>
              </a:r>
              <a:endParaRPr lang="vi-VN" sz="2800" dirty="0"/>
            </a:p>
            <a:p>
              <a:pPr>
                <a:lnSpc>
                  <a:spcPct val="150000"/>
                </a:lnSpc>
              </a:pPr>
              <a:r>
                <a:rPr lang="vi-VN" sz="2800" dirty="0"/>
                <a:t>12</a:t>
              </a:r>
              <a:endParaRPr lang="vi-VN" sz="2800" dirty="0"/>
            </a:p>
          </p:txBody>
        </p:sp>
        <p:sp>
          <p:nvSpPr>
            <p:cNvPr id="66" name="TextBox 65"/>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67" name="Straight Connector 66"/>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9970153" y="1075035"/>
            <a:ext cx="837249" cy="1312215"/>
            <a:chOff x="1933616" y="4498692"/>
            <a:chExt cx="837249" cy="1312215"/>
          </a:xfrm>
        </p:grpSpPr>
        <p:sp>
          <p:nvSpPr>
            <p:cNvPr id="69" name="TextBox 68"/>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51</a:t>
              </a:r>
              <a:endParaRPr lang="vi-VN" sz="2800" dirty="0"/>
            </a:p>
            <a:p>
              <a:pPr>
                <a:lnSpc>
                  <a:spcPct val="150000"/>
                </a:lnSpc>
              </a:pPr>
              <a:r>
                <a:rPr lang="vi-VN" sz="2800" dirty="0"/>
                <a:t>19</a:t>
              </a:r>
              <a:endParaRPr lang="vi-VN" sz="2800" dirty="0"/>
            </a:p>
          </p:txBody>
        </p:sp>
        <p:sp>
          <p:nvSpPr>
            <p:cNvPr id="70" name="TextBox 69"/>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71" name="Straight Connector 70"/>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TextBox 71"/>
          <p:cNvSpPr txBox="1"/>
          <p:nvPr/>
        </p:nvSpPr>
        <p:spPr>
          <a:xfrm>
            <a:off x="3918960" y="2423177"/>
            <a:ext cx="639919" cy="584775"/>
          </a:xfrm>
          <a:prstGeom prst="rect">
            <a:avLst/>
          </a:prstGeom>
          <a:noFill/>
        </p:spPr>
        <p:txBody>
          <a:bodyPr wrap="square" rtlCol="0">
            <a:spAutoFit/>
          </a:bodyPr>
          <a:lstStyle/>
          <a:p>
            <a:r>
              <a:rPr lang="vi-VN" sz="3200" b="1" dirty="0">
                <a:solidFill>
                  <a:srgbClr val="FF0000"/>
                </a:solidFill>
              </a:rPr>
              <a:t>27</a:t>
            </a:r>
            <a:endParaRPr lang="vi-VN" sz="3200" b="1" dirty="0">
              <a:solidFill>
                <a:srgbClr val="FF0000"/>
              </a:solidFill>
            </a:endParaRPr>
          </a:p>
        </p:txBody>
      </p:sp>
      <p:sp>
        <p:nvSpPr>
          <p:cNvPr id="73" name="TextBox 72"/>
          <p:cNvSpPr txBox="1"/>
          <p:nvPr/>
        </p:nvSpPr>
        <p:spPr>
          <a:xfrm>
            <a:off x="6001801" y="2392299"/>
            <a:ext cx="639919" cy="584775"/>
          </a:xfrm>
          <a:prstGeom prst="rect">
            <a:avLst/>
          </a:prstGeom>
          <a:noFill/>
        </p:spPr>
        <p:txBody>
          <a:bodyPr wrap="square" rtlCol="0">
            <a:spAutoFit/>
          </a:bodyPr>
          <a:lstStyle/>
          <a:p>
            <a:r>
              <a:rPr lang="vi-VN" sz="3200" b="1" dirty="0">
                <a:solidFill>
                  <a:srgbClr val="FF0000"/>
                </a:solidFill>
              </a:rPr>
              <a:t>37</a:t>
            </a:r>
            <a:endParaRPr lang="vi-VN" sz="3200" b="1" dirty="0">
              <a:solidFill>
                <a:srgbClr val="FF0000"/>
              </a:solidFill>
            </a:endParaRPr>
          </a:p>
        </p:txBody>
      </p:sp>
      <p:sp>
        <p:nvSpPr>
          <p:cNvPr id="76" name="TextBox 75"/>
          <p:cNvSpPr txBox="1"/>
          <p:nvPr/>
        </p:nvSpPr>
        <p:spPr>
          <a:xfrm>
            <a:off x="8111146" y="2423175"/>
            <a:ext cx="639919" cy="584775"/>
          </a:xfrm>
          <a:prstGeom prst="rect">
            <a:avLst/>
          </a:prstGeom>
          <a:noFill/>
        </p:spPr>
        <p:txBody>
          <a:bodyPr wrap="square" rtlCol="0">
            <a:spAutoFit/>
          </a:bodyPr>
          <a:lstStyle/>
          <a:p>
            <a:r>
              <a:rPr lang="vi-VN" sz="3200" b="1" dirty="0">
                <a:solidFill>
                  <a:srgbClr val="FF0000"/>
                </a:solidFill>
              </a:rPr>
              <a:t>48</a:t>
            </a:r>
            <a:endParaRPr lang="vi-VN" sz="3200" b="1" dirty="0">
              <a:solidFill>
                <a:srgbClr val="FF0000"/>
              </a:solidFill>
            </a:endParaRPr>
          </a:p>
        </p:txBody>
      </p:sp>
      <p:sp>
        <p:nvSpPr>
          <p:cNvPr id="81" name="TextBox 80"/>
          <p:cNvSpPr txBox="1"/>
          <p:nvPr/>
        </p:nvSpPr>
        <p:spPr>
          <a:xfrm>
            <a:off x="10167483" y="2423176"/>
            <a:ext cx="639919" cy="584775"/>
          </a:xfrm>
          <a:prstGeom prst="rect">
            <a:avLst/>
          </a:prstGeom>
          <a:noFill/>
        </p:spPr>
        <p:txBody>
          <a:bodyPr wrap="square" rtlCol="0">
            <a:spAutoFit/>
          </a:bodyPr>
          <a:lstStyle/>
          <a:p>
            <a:r>
              <a:rPr lang="vi-VN" sz="3200" b="1" dirty="0">
                <a:solidFill>
                  <a:srgbClr val="FF0000"/>
                </a:solidFill>
              </a:rPr>
              <a:t>32</a:t>
            </a:r>
            <a:endParaRPr lang="vi-VN" sz="3200" b="1" dirty="0">
              <a:solidFill>
                <a:srgbClr val="FF0000"/>
              </a:solidFill>
            </a:endParaRPr>
          </a:p>
        </p:txBody>
      </p:sp>
      <p:sp>
        <p:nvSpPr>
          <p:cNvPr id="82" name="Oval 81"/>
          <p:cNvSpPr/>
          <p:nvPr/>
        </p:nvSpPr>
        <p:spPr>
          <a:xfrm>
            <a:off x="939524" y="307454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83" name="Group 82"/>
          <p:cNvGrpSpPr/>
          <p:nvPr/>
        </p:nvGrpSpPr>
        <p:grpSpPr>
          <a:xfrm>
            <a:off x="1504046" y="3145159"/>
            <a:ext cx="1116312" cy="461666"/>
            <a:chOff x="1870518" y="1440653"/>
            <a:chExt cx="1116312" cy="461666"/>
          </a:xfrm>
        </p:grpSpPr>
        <p:grpSp>
          <p:nvGrpSpPr>
            <p:cNvPr id="84" name="Group 83"/>
            <p:cNvGrpSpPr/>
            <p:nvPr/>
          </p:nvGrpSpPr>
          <p:grpSpPr>
            <a:xfrm>
              <a:off x="1870518" y="1440654"/>
              <a:ext cx="758382" cy="461665"/>
              <a:chOff x="1870518" y="1440654"/>
              <a:chExt cx="758382" cy="461665"/>
            </a:xfrm>
          </p:grpSpPr>
          <p:sp>
            <p:nvSpPr>
              <p:cNvPr id="86" name="Rectangle: Rounded Corners 85"/>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7" name="TextBox 86"/>
              <p:cNvSpPr txBox="1"/>
              <p:nvPr/>
            </p:nvSpPr>
            <p:spPr>
              <a:xfrm>
                <a:off x="1969023" y="1440654"/>
                <a:ext cx="561372" cy="461665"/>
              </a:xfrm>
              <a:prstGeom prst="rect">
                <a:avLst/>
              </a:prstGeom>
              <a:noFill/>
            </p:spPr>
            <p:txBody>
              <a:bodyPr wrap="none" rtlCol="0">
                <a:spAutoFit/>
              </a:bodyPr>
              <a:lstStyle/>
              <a:p>
                <a:r>
                  <a:rPr lang="vi-VN" sz="2400" dirty="0"/>
                  <a:t>Số</a:t>
                </a:r>
                <a:endParaRPr lang="vi-VN" sz="2400" dirty="0"/>
              </a:p>
            </p:txBody>
          </p:sp>
        </p:grpSp>
        <p:sp>
          <p:nvSpPr>
            <p:cNvPr id="85" name="TextBox 84"/>
            <p:cNvSpPr txBox="1"/>
            <p:nvPr/>
          </p:nvSpPr>
          <p:spPr>
            <a:xfrm>
              <a:off x="2630642" y="1440653"/>
              <a:ext cx="356188" cy="461665"/>
            </a:xfrm>
            <a:prstGeom prst="rect">
              <a:avLst/>
            </a:prstGeom>
            <a:noFill/>
          </p:spPr>
          <p:txBody>
            <a:bodyPr wrap="none" rtlCol="0">
              <a:spAutoFit/>
            </a:bodyPr>
            <a:lstStyle/>
            <a:p>
              <a:r>
                <a:rPr lang="vi-VN" sz="2400" dirty="0"/>
                <a:t>?</a:t>
              </a:r>
              <a:endParaRPr lang="vi-VN" sz="2400" dirty="0"/>
            </a:p>
          </p:txBody>
        </p:sp>
      </p:grpSp>
      <p:grpSp>
        <p:nvGrpSpPr>
          <p:cNvPr id="16" name="Group 15"/>
          <p:cNvGrpSpPr/>
          <p:nvPr/>
        </p:nvGrpSpPr>
        <p:grpSpPr>
          <a:xfrm>
            <a:off x="1774155" y="3838500"/>
            <a:ext cx="8676309" cy="1332547"/>
            <a:chOff x="1774155" y="3838500"/>
            <a:chExt cx="8676309" cy="1332547"/>
          </a:xfrm>
        </p:grpSpPr>
        <p:sp>
          <p:nvSpPr>
            <p:cNvPr id="5" name="Oval 4"/>
            <p:cNvSpPr/>
            <p:nvPr/>
          </p:nvSpPr>
          <p:spPr>
            <a:xfrm>
              <a:off x="1774155" y="4081670"/>
              <a:ext cx="1299474" cy="846208"/>
            </a:xfrm>
            <a:prstGeom prst="ellipse">
              <a:avLst/>
            </a:prstGeom>
            <a:solidFill>
              <a:srgbClr val="FDDAD8"/>
            </a:solidFill>
            <a:ln>
              <a:solidFill>
                <a:srgbClr val="FDD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88</a:t>
              </a:r>
              <a:endParaRPr lang="vi-VN" sz="2800" dirty="0">
                <a:solidFill>
                  <a:schemeClr val="tx1"/>
                </a:solidFill>
              </a:endParaRPr>
            </a:p>
          </p:txBody>
        </p:sp>
        <p:sp>
          <p:nvSpPr>
            <p:cNvPr id="7" name="Octagon 6"/>
            <p:cNvSpPr/>
            <p:nvPr/>
          </p:nvSpPr>
          <p:spPr>
            <a:xfrm>
              <a:off x="4204373" y="4081670"/>
              <a:ext cx="1299474" cy="846208"/>
            </a:xfrm>
            <a:prstGeom prst="octagon">
              <a:avLst>
                <a:gd name="adj" fmla="val 37168"/>
              </a:avLst>
            </a:prstGeom>
            <a:solidFill>
              <a:srgbClr val="DBE58C"/>
            </a:solidFill>
            <a:ln>
              <a:solidFill>
                <a:srgbClr val="DBE58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sp>
          <p:nvSpPr>
            <p:cNvPr id="9" name="Star: 12 Points 8"/>
            <p:cNvSpPr/>
            <p:nvPr/>
          </p:nvSpPr>
          <p:spPr>
            <a:xfrm>
              <a:off x="6634592" y="3973859"/>
              <a:ext cx="1295384" cy="1061829"/>
            </a:xfrm>
            <a:prstGeom prst="star12">
              <a:avLst/>
            </a:prstGeom>
            <a:solidFill>
              <a:srgbClr val="D2EDFA"/>
            </a:solidFill>
            <a:ln>
              <a:solidFill>
                <a:srgbClr val="D2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sp>
          <p:nvSpPr>
            <p:cNvPr id="10" name="Star: 5 Points 9"/>
            <p:cNvSpPr/>
            <p:nvPr/>
          </p:nvSpPr>
          <p:spPr>
            <a:xfrm>
              <a:off x="8872081" y="3838500"/>
              <a:ext cx="1578383" cy="1332547"/>
            </a:xfrm>
            <a:prstGeom prst="star5">
              <a:avLst/>
            </a:prstGeom>
            <a:solidFill>
              <a:srgbClr val="FFD863"/>
            </a:solidFill>
            <a:ln>
              <a:solidFill>
                <a:srgbClr val="FFD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cxnSp>
          <p:nvCxnSpPr>
            <p:cNvPr id="14" name="Straight Arrow Connector 13"/>
            <p:cNvCxnSpPr/>
            <p:nvPr/>
          </p:nvCxnSpPr>
          <p:spPr>
            <a:xfrm>
              <a:off x="3171825"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5584070"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7996315"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91790" y="3973859"/>
              <a:ext cx="694421" cy="523220"/>
            </a:xfrm>
            <a:prstGeom prst="rect">
              <a:avLst/>
            </a:prstGeom>
            <a:noFill/>
          </p:spPr>
          <p:txBody>
            <a:bodyPr wrap="none" rtlCol="0">
              <a:spAutoFit/>
            </a:bodyPr>
            <a:lstStyle/>
            <a:p>
              <a:r>
                <a:rPr lang="en-US" sz="2800" dirty="0"/>
                <a:t>+ 4</a:t>
              </a:r>
              <a:endParaRPr lang="vi-VN" sz="2800" dirty="0"/>
            </a:p>
          </p:txBody>
        </p:sp>
        <p:sp>
          <p:nvSpPr>
            <p:cNvPr id="91" name="TextBox 90"/>
            <p:cNvSpPr txBox="1"/>
            <p:nvPr/>
          </p:nvSpPr>
          <p:spPr>
            <a:xfrm>
              <a:off x="5698994" y="3973859"/>
              <a:ext cx="684803" cy="523220"/>
            </a:xfrm>
            <a:prstGeom prst="rect">
              <a:avLst/>
            </a:prstGeom>
            <a:noFill/>
          </p:spPr>
          <p:txBody>
            <a:bodyPr wrap="none" rtlCol="0">
              <a:spAutoFit/>
            </a:bodyPr>
            <a:lstStyle/>
            <a:p>
              <a:r>
                <a:rPr lang="en-US" sz="2800" dirty="0"/>
                <a:t>– 7</a:t>
              </a:r>
              <a:endParaRPr lang="vi-VN" sz="2800" dirty="0"/>
            </a:p>
          </p:txBody>
        </p:sp>
        <p:sp>
          <p:nvSpPr>
            <p:cNvPr id="92" name="TextBox 91"/>
            <p:cNvSpPr txBox="1"/>
            <p:nvPr/>
          </p:nvSpPr>
          <p:spPr>
            <a:xfrm>
              <a:off x="7978575" y="3954134"/>
              <a:ext cx="984565" cy="523220"/>
            </a:xfrm>
            <a:prstGeom prst="rect">
              <a:avLst/>
            </a:prstGeom>
            <a:noFill/>
          </p:spPr>
          <p:txBody>
            <a:bodyPr wrap="none" rtlCol="0">
              <a:spAutoFit/>
            </a:bodyPr>
            <a:lstStyle/>
            <a:p>
              <a:r>
                <a:rPr lang="en-US" sz="2800" dirty="0"/>
                <a:t>– 26 </a:t>
              </a:r>
              <a:endParaRPr lang="vi-VN" sz="2800" dirty="0"/>
            </a:p>
          </p:txBody>
        </p:sp>
      </p:grpSp>
      <p:sp>
        <p:nvSpPr>
          <p:cNvPr id="93" name="Octagon 92"/>
          <p:cNvSpPr/>
          <p:nvPr/>
        </p:nvSpPr>
        <p:spPr>
          <a:xfrm>
            <a:off x="4204372" y="4081670"/>
            <a:ext cx="1299474" cy="846208"/>
          </a:xfrm>
          <a:prstGeom prst="octagon">
            <a:avLst>
              <a:gd name="adj" fmla="val 37168"/>
            </a:avLst>
          </a:prstGeom>
          <a:solidFill>
            <a:srgbClr val="DBE58C"/>
          </a:solidFill>
          <a:ln>
            <a:solidFill>
              <a:srgbClr val="DBE58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92</a:t>
            </a:r>
            <a:endParaRPr lang="vi-VN" sz="2800" b="1" dirty="0">
              <a:solidFill>
                <a:srgbClr val="FF0000"/>
              </a:solidFill>
            </a:endParaRPr>
          </a:p>
        </p:txBody>
      </p:sp>
      <p:sp>
        <p:nvSpPr>
          <p:cNvPr id="94" name="Star: 12 Points 93"/>
          <p:cNvSpPr/>
          <p:nvPr/>
        </p:nvSpPr>
        <p:spPr>
          <a:xfrm>
            <a:off x="6634592" y="3973859"/>
            <a:ext cx="1295384" cy="1061829"/>
          </a:xfrm>
          <a:prstGeom prst="star12">
            <a:avLst/>
          </a:prstGeom>
          <a:solidFill>
            <a:srgbClr val="D2EDFA"/>
          </a:solidFill>
          <a:ln>
            <a:solidFill>
              <a:srgbClr val="D2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85</a:t>
            </a:r>
            <a:endParaRPr lang="vi-VN" sz="2800" b="1" dirty="0">
              <a:solidFill>
                <a:srgbClr val="FF0000"/>
              </a:solidFill>
            </a:endParaRPr>
          </a:p>
        </p:txBody>
      </p:sp>
      <p:sp>
        <p:nvSpPr>
          <p:cNvPr id="95" name="Star: 5 Points 94"/>
          <p:cNvSpPr/>
          <p:nvPr/>
        </p:nvSpPr>
        <p:spPr>
          <a:xfrm>
            <a:off x="8872081" y="3838500"/>
            <a:ext cx="1578383" cy="1332547"/>
          </a:xfrm>
          <a:prstGeom prst="star5">
            <a:avLst/>
          </a:prstGeom>
          <a:solidFill>
            <a:srgbClr val="FFD863"/>
          </a:solidFill>
          <a:ln>
            <a:solidFill>
              <a:srgbClr val="FFD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59</a:t>
            </a:r>
            <a:endParaRPr lang="vi-VN"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p:cTn id="25" dur="500" fill="hold"/>
                                        <p:tgtEl>
                                          <p:spTgt spid="72"/>
                                        </p:tgtEl>
                                        <p:attrNameLst>
                                          <p:attrName>ppt_w</p:attrName>
                                        </p:attrNameLst>
                                      </p:cBhvr>
                                      <p:tavLst>
                                        <p:tav tm="0">
                                          <p:val>
                                            <p:fltVal val="0"/>
                                          </p:val>
                                        </p:tav>
                                        <p:tav tm="100000">
                                          <p:val>
                                            <p:strVal val="#ppt_w"/>
                                          </p:val>
                                        </p:tav>
                                      </p:tavLst>
                                    </p:anim>
                                    <p:anim calcmode="lin" valueType="num">
                                      <p:cBhvr>
                                        <p:cTn id="26" dur="500" fill="hold"/>
                                        <p:tgtEl>
                                          <p:spTgt spid="72"/>
                                        </p:tgtEl>
                                        <p:attrNameLst>
                                          <p:attrName>ppt_h</p:attrName>
                                        </p:attrNameLst>
                                      </p:cBhvr>
                                      <p:tavLst>
                                        <p:tav tm="0">
                                          <p:val>
                                            <p:fltVal val="0"/>
                                          </p:val>
                                        </p:tav>
                                        <p:tav tm="100000">
                                          <p:val>
                                            <p:strVal val="#ppt_h"/>
                                          </p:val>
                                        </p:tav>
                                      </p:tavLst>
                                    </p:anim>
                                    <p:animEffect transition="in" filter="fade">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up)">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p:cTn id="37" dur="500" fill="hold"/>
                                        <p:tgtEl>
                                          <p:spTgt spid="73"/>
                                        </p:tgtEl>
                                        <p:attrNameLst>
                                          <p:attrName>ppt_w</p:attrName>
                                        </p:attrNameLst>
                                      </p:cBhvr>
                                      <p:tavLst>
                                        <p:tav tm="0">
                                          <p:val>
                                            <p:fltVal val="0"/>
                                          </p:val>
                                        </p:tav>
                                        <p:tav tm="100000">
                                          <p:val>
                                            <p:strVal val="#ppt_w"/>
                                          </p:val>
                                        </p:tav>
                                      </p:tavLst>
                                    </p:anim>
                                    <p:anim calcmode="lin" valueType="num">
                                      <p:cBhvr>
                                        <p:cTn id="38" dur="500" fill="hold"/>
                                        <p:tgtEl>
                                          <p:spTgt spid="73"/>
                                        </p:tgtEl>
                                        <p:attrNameLst>
                                          <p:attrName>ppt_h</p:attrName>
                                        </p:attrNameLst>
                                      </p:cBhvr>
                                      <p:tavLst>
                                        <p:tav tm="0">
                                          <p:val>
                                            <p:fltVal val="0"/>
                                          </p:val>
                                        </p:tav>
                                        <p:tav tm="100000">
                                          <p:val>
                                            <p:strVal val="#ppt_h"/>
                                          </p:val>
                                        </p:tav>
                                      </p:tavLst>
                                    </p:anim>
                                    <p:animEffect transition="in" filter="fade">
                                      <p:cBhvr>
                                        <p:cTn id="39" dur="500"/>
                                        <p:tgtEl>
                                          <p:spTgt spid="7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wipe(up)">
                                      <p:cBhvr>
                                        <p:cTn id="44" dur="500"/>
                                        <p:tgtEl>
                                          <p:spTgt spid="6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wipe(up)">
                                      <p:cBhvr>
                                        <p:cTn id="56" dur="500"/>
                                        <p:tgtEl>
                                          <p:spTgt spid="68"/>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81"/>
                                        </p:tgtEl>
                                        <p:attrNameLst>
                                          <p:attrName>style.visibility</p:attrName>
                                        </p:attrNameLst>
                                      </p:cBhvr>
                                      <p:to>
                                        <p:strVal val="visible"/>
                                      </p:to>
                                    </p:set>
                                    <p:anim calcmode="lin" valueType="num">
                                      <p:cBhvr>
                                        <p:cTn id="61" dur="500" fill="hold"/>
                                        <p:tgtEl>
                                          <p:spTgt spid="81"/>
                                        </p:tgtEl>
                                        <p:attrNameLst>
                                          <p:attrName>ppt_w</p:attrName>
                                        </p:attrNameLst>
                                      </p:cBhvr>
                                      <p:tavLst>
                                        <p:tav tm="0">
                                          <p:val>
                                            <p:fltVal val="0"/>
                                          </p:val>
                                        </p:tav>
                                        <p:tav tm="100000">
                                          <p:val>
                                            <p:strVal val="#ppt_w"/>
                                          </p:val>
                                        </p:tav>
                                      </p:tavLst>
                                    </p:anim>
                                    <p:anim calcmode="lin" valueType="num">
                                      <p:cBhvr>
                                        <p:cTn id="62" dur="500" fill="hold"/>
                                        <p:tgtEl>
                                          <p:spTgt spid="81"/>
                                        </p:tgtEl>
                                        <p:attrNameLst>
                                          <p:attrName>ppt_h</p:attrName>
                                        </p:attrNameLst>
                                      </p:cBhvr>
                                      <p:tavLst>
                                        <p:tav tm="0">
                                          <p:val>
                                            <p:fltVal val="0"/>
                                          </p:val>
                                        </p:tav>
                                        <p:tav tm="100000">
                                          <p:val>
                                            <p:strVal val="#ppt_h"/>
                                          </p:val>
                                        </p:tav>
                                      </p:tavLst>
                                    </p:anim>
                                    <p:animEffect transition="in" filter="fade">
                                      <p:cBhvr>
                                        <p:cTn id="63" dur="500"/>
                                        <p:tgtEl>
                                          <p:spTgt spid="8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2"/>
                                        </p:tgtEl>
                                        <p:attrNameLst>
                                          <p:attrName>style.visibility</p:attrName>
                                        </p:attrNameLst>
                                      </p:cBhvr>
                                      <p:to>
                                        <p:strVal val="visible"/>
                                      </p:to>
                                    </p:set>
                                    <p:animEffect transition="in" filter="fade">
                                      <p:cBhvr>
                                        <p:cTn id="68" dur="500"/>
                                        <p:tgtEl>
                                          <p:spTgt spid="82"/>
                                        </p:tgtEl>
                                      </p:cBhvr>
                                    </p:animEffect>
                                  </p:childTnLst>
                                </p:cTn>
                              </p:par>
                              <p:par>
                                <p:cTn id="69" presetID="10" presetClass="entr" presetSubtype="0" fill="hold" nodeType="with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fade">
                                      <p:cBhvr>
                                        <p:cTn id="71" dur="500"/>
                                        <p:tgtEl>
                                          <p:spTgt spid="83"/>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37"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barn(outVertical)">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p:cTn id="81" dur="500" fill="hold"/>
                                        <p:tgtEl>
                                          <p:spTgt spid="93"/>
                                        </p:tgtEl>
                                        <p:attrNameLst>
                                          <p:attrName>ppt_w</p:attrName>
                                        </p:attrNameLst>
                                      </p:cBhvr>
                                      <p:tavLst>
                                        <p:tav tm="0">
                                          <p:val>
                                            <p:fltVal val="0"/>
                                          </p:val>
                                        </p:tav>
                                        <p:tav tm="100000">
                                          <p:val>
                                            <p:strVal val="#ppt_w"/>
                                          </p:val>
                                        </p:tav>
                                      </p:tavLst>
                                    </p:anim>
                                    <p:anim calcmode="lin" valueType="num">
                                      <p:cBhvr>
                                        <p:cTn id="82" dur="500" fill="hold"/>
                                        <p:tgtEl>
                                          <p:spTgt spid="93"/>
                                        </p:tgtEl>
                                        <p:attrNameLst>
                                          <p:attrName>ppt_h</p:attrName>
                                        </p:attrNameLst>
                                      </p:cBhvr>
                                      <p:tavLst>
                                        <p:tav tm="0">
                                          <p:val>
                                            <p:fltVal val="0"/>
                                          </p:val>
                                        </p:tav>
                                        <p:tav tm="100000">
                                          <p:val>
                                            <p:strVal val="#ppt_h"/>
                                          </p:val>
                                        </p:tav>
                                      </p:tavLst>
                                    </p:anim>
                                    <p:animEffect transition="in" filter="fade">
                                      <p:cBhvr>
                                        <p:cTn id="83" dur="500"/>
                                        <p:tgtEl>
                                          <p:spTgt spid="93"/>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94"/>
                                        </p:tgtEl>
                                        <p:attrNameLst>
                                          <p:attrName>style.visibility</p:attrName>
                                        </p:attrNameLst>
                                      </p:cBhvr>
                                      <p:to>
                                        <p:strVal val="visible"/>
                                      </p:to>
                                    </p:set>
                                    <p:anim calcmode="lin" valueType="num">
                                      <p:cBhvr>
                                        <p:cTn id="88" dur="500" fill="hold"/>
                                        <p:tgtEl>
                                          <p:spTgt spid="94"/>
                                        </p:tgtEl>
                                        <p:attrNameLst>
                                          <p:attrName>ppt_w</p:attrName>
                                        </p:attrNameLst>
                                      </p:cBhvr>
                                      <p:tavLst>
                                        <p:tav tm="0">
                                          <p:val>
                                            <p:fltVal val="0"/>
                                          </p:val>
                                        </p:tav>
                                        <p:tav tm="100000">
                                          <p:val>
                                            <p:strVal val="#ppt_w"/>
                                          </p:val>
                                        </p:tav>
                                      </p:tavLst>
                                    </p:anim>
                                    <p:anim calcmode="lin" valueType="num">
                                      <p:cBhvr>
                                        <p:cTn id="89" dur="500" fill="hold"/>
                                        <p:tgtEl>
                                          <p:spTgt spid="94"/>
                                        </p:tgtEl>
                                        <p:attrNameLst>
                                          <p:attrName>ppt_h</p:attrName>
                                        </p:attrNameLst>
                                      </p:cBhvr>
                                      <p:tavLst>
                                        <p:tav tm="0">
                                          <p:val>
                                            <p:fltVal val="0"/>
                                          </p:val>
                                        </p:tav>
                                        <p:tav tm="100000">
                                          <p:val>
                                            <p:strVal val="#ppt_h"/>
                                          </p:val>
                                        </p:tav>
                                      </p:tavLst>
                                    </p:anim>
                                    <p:animEffect transition="in" filter="fade">
                                      <p:cBhvr>
                                        <p:cTn id="90" dur="500"/>
                                        <p:tgtEl>
                                          <p:spTgt spid="94"/>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fltVal val="0"/>
                                          </p:val>
                                        </p:tav>
                                        <p:tav tm="100000">
                                          <p:val>
                                            <p:strVal val="#ppt_w"/>
                                          </p:val>
                                        </p:tav>
                                      </p:tavLst>
                                    </p:anim>
                                    <p:anim calcmode="lin" valueType="num">
                                      <p:cBhvr>
                                        <p:cTn id="96" dur="500" fill="hold"/>
                                        <p:tgtEl>
                                          <p:spTgt spid="95"/>
                                        </p:tgtEl>
                                        <p:attrNameLst>
                                          <p:attrName>ppt_h</p:attrName>
                                        </p:attrNameLst>
                                      </p:cBhvr>
                                      <p:tavLst>
                                        <p:tav tm="0">
                                          <p:val>
                                            <p:fltVal val="0"/>
                                          </p:val>
                                        </p:tav>
                                        <p:tav tm="100000">
                                          <p:val>
                                            <p:strVal val="#ppt_h"/>
                                          </p:val>
                                        </p:tav>
                                      </p:tavLst>
                                    </p:anim>
                                    <p:animEffect transition="in" filter="fade">
                                      <p:cBhvr>
                                        <p:cTn id="9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72" grpId="0"/>
      <p:bldP spid="73" grpId="0"/>
      <p:bldP spid="76" grpId="0"/>
      <p:bldP spid="81" grpId="0"/>
      <p:bldP spid="82" grpId="0" animBg="1"/>
      <p:bldP spid="93" grpId="0" animBg="1"/>
      <p:bldP spid="94" grpId="0" animBg="1"/>
      <p:bldP spid="9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p:cNvPicPr>
            <a:picLocks noChangeAspect="1" noChangeArrowheads="1"/>
          </p:cNvPicPr>
          <p:nvPr/>
        </p:nvPicPr>
        <p:blipFill>
          <a:blip r:embed="rId1" cstate="print"/>
          <a:srcRect/>
          <a:stretch>
            <a:fillRect/>
          </a:stretch>
        </p:blipFill>
        <p:spPr bwMode="auto">
          <a:xfrm>
            <a:off x="730152" y="328812"/>
            <a:ext cx="2237784" cy="863493"/>
          </a:xfrm>
          <a:prstGeom prst="rect">
            <a:avLst/>
          </a:prstGeom>
          <a:noFill/>
        </p:spPr>
      </p:pic>
      <p:sp>
        <p:nvSpPr>
          <p:cNvPr id="6" name="Oval 5"/>
          <p:cNvSpPr/>
          <p:nvPr/>
        </p:nvSpPr>
        <p:spPr>
          <a:xfrm>
            <a:off x="939248" y="1490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p:cNvSpPr txBox="1"/>
          <p:nvPr/>
        </p:nvSpPr>
        <p:spPr>
          <a:xfrm>
            <a:off x="1376571" y="1490008"/>
            <a:ext cx="4070072" cy="1938992"/>
          </a:xfrm>
          <a:prstGeom prst="rect">
            <a:avLst/>
          </a:prstGeom>
          <a:noFill/>
        </p:spPr>
        <p:txBody>
          <a:bodyPr wrap="square" rtlCol="0">
            <a:spAutoFit/>
          </a:bodyPr>
          <a:lstStyle/>
          <a:p>
            <a:pPr algn="just"/>
            <a:r>
              <a:rPr lang="vi-VN" sz="2400" dirty="0"/>
              <a:t>Cầu thang lên nhà sóc có tất cả 32 bậc thang. Sóc đã leo được 9 bậc thang. Hỏi sóc cần leo thêm bao nhiêu bậc thang nữa để vào nhà?</a:t>
            </a:r>
            <a:endParaRPr lang="vi-VN" sz="2400" dirty="0"/>
          </a:p>
        </p:txBody>
      </p:sp>
      <p:pic>
        <p:nvPicPr>
          <p:cNvPr id="2" name="Picture 1"/>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tretch>
            <a:fillRect/>
          </a:stretch>
        </p:blipFill>
        <p:spPr>
          <a:xfrm>
            <a:off x="5446643" y="349176"/>
            <a:ext cx="5667375" cy="3810000"/>
          </a:xfrm>
          <a:prstGeom prst="rect">
            <a:avLst/>
          </a:prstGeom>
        </p:spPr>
      </p:pic>
      <p:sp>
        <p:nvSpPr>
          <p:cNvPr id="25" name="TextBox 24"/>
          <p:cNvSpPr txBox="1"/>
          <p:nvPr/>
        </p:nvSpPr>
        <p:spPr>
          <a:xfrm>
            <a:off x="4286937" y="3989941"/>
            <a:ext cx="1551369" cy="523220"/>
          </a:xfrm>
          <a:prstGeom prst="rect">
            <a:avLst/>
          </a:prstGeom>
          <a:noFill/>
        </p:spPr>
        <p:txBody>
          <a:bodyPr wrap="square" rtlCol="0">
            <a:spAutoFit/>
          </a:bodyPr>
          <a:lstStyle/>
          <a:p>
            <a:pPr algn="ctr"/>
            <a:r>
              <a:rPr lang="vi-VN" sz="2800" i="1" dirty="0"/>
              <a:t>Bài giải</a:t>
            </a:r>
            <a:endParaRPr lang="vi-VN" sz="2800" i="1" dirty="0"/>
          </a:p>
        </p:txBody>
      </p:sp>
      <p:sp>
        <p:nvSpPr>
          <p:cNvPr id="26" name="TextBox 25"/>
          <p:cNvSpPr txBox="1"/>
          <p:nvPr/>
        </p:nvSpPr>
        <p:spPr>
          <a:xfrm>
            <a:off x="1205248" y="4513161"/>
            <a:ext cx="8509295" cy="523220"/>
          </a:xfrm>
          <a:prstGeom prst="rect">
            <a:avLst/>
          </a:prstGeom>
          <a:noFill/>
        </p:spPr>
        <p:txBody>
          <a:bodyPr wrap="square" rtlCol="0">
            <a:spAutoFit/>
          </a:bodyPr>
          <a:lstStyle/>
          <a:p>
            <a:pPr algn="ctr"/>
            <a:r>
              <a:rPr lang="vi-VN" sz="2800" dirty="0">
                <a:solidFill>
                  <a:srgbClr val="FF0000"/>
                </a:solidFill>
              </a:rPr>
              <a:t>Sóc cần leo thêm số bậc thang nữa để vào nhà là:</a:t>
            </a:r>
            <a:endParaRPr lang="vi-VN" sz="2800" dirty="0">
              <a:solidFill>
                <a:srgbClr val="FF0000"/>
              </a:solidFill>
            </a:endParaRPr>
          </a:p>
        </p:txBody>
      </p:sp>
      <p:sp>
        <p:nvSpPr>
          <p:cNvPr id="27" name="TextBox 26"/>
          <p:cNvSpPr txBox="1"/>
          <p:nvPr/>
        </p:nvSpPr>
        <p:spPr>
          <a:xfrm>
            <a:off x="2647282" y="5071150"/>
            <a:ext cx="5065485" cy="523220"/>
          </a:xfrm>
          <a:prstGeom prst="rect">
            <a:avLst/>
          </a:prstGeom>
          <a:noFill/>
        </p:spPr>
        <p:txBody>
          <a:bodyPr wrap="square" rtlCol="0">
            <a:spAutoFit/>
          </a:bodyPr>
          <a:lstStyle/>
          <a:p>
            <a:pPr algn="ctr"/>
            <a:r>
              <a:rPr lang="vi-VN" sz="2800" dirty="0">
                <a:solidFill>
                  <a:srgbClr val="FF0000"/>
                </a:solidFill>
              </a:rPr>
              <a:t>32 – 9 = 23 (bậc)</a:t>
            </a:r>
            <a:endParaRPr lang="vi-VN" sz="2800" dirty="0">
              <a:solidFill>
                <a:srgbClr val="FF0000"/>
              </a:solidFill>
            </a:endParaRPr>
          </a:p>
        </p:txBody>
      </p:sp>
      <p:sp>
        <p:nvSpPr>
          <p:cNvPr id="28" name="TextBox 27"/>
          <p:cNvSpPr txBox="1"/>
          <p:nvPr/>
        </p:nvSpPr>
        <p:spPr>
          <a:xfrm>
            <a:off x="3781443" y="5594370"/>
            <a:ext cx="4779461" cy="523220"/>
          </a:xfrm>
          <a:prstGeom prst="rect">
            <a:avLst/>
          </a:prstGeom>
          <a:noFill/>
        </p:spPr>
        <p:txBody>
          <a:bodyPr wrap="square" rtlCol="0">
            <a:spAutoFit/>
          </a:bodyPr>
          <a:lstStyle/>
          <a:p>
            <a:pPr algn="r"/>
            <a:r>
              <a:rPr lang="vi-VN" sz="2800" dirty="0">
                <a:solidFill>
                  <a:srgbClr val="FF0000"/>
                </a:solidFill>
              </a:rPr>
              <a:t>Đáp số</a:t>
            </a:r>
            <a:r>
              <a:rPr lang="vi-VN" sz="2800">
                <a:solidFill>
                  <a:srgbClr val="FF0000"/>
                </a:solidFill>
              </a:rPr>
              <a:t>: 23 bậc thang.</a:t>
            </a:r>
            <a:endParaRPr lang="vi-VN"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967936" y="70939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p:cNvSpPr txBox="1"/>
          <p:nvPr/>
        </p:nvSpPr>
        <p:spPr>
          <a:xfrm>
            <a:off x="3405259" y="709395"/>
            <a:ext cx="7580794" cy="461665"/>
          </a:xfrm>
          <a:prstGeom prst="rect">
            <a:avLst/>
          </a:prstGeom>
          <a:noFill/>
        </p:spPr>
        <p:txBody>
          <a:bodyPr wrap="square" rtlCol="0">
            <a:spAutoFit/>
          </a:bodyPr>
          <a:lstStyle/>
          <a:p>
            <a:r>
              <a:rPr lang="vi-VN" sz="2400" dirty="0"/>
              <a:t>Chọn câu trả lời đúng.</a:t>
            </a:r>
            <a:endParaRPr lang="vi-VN" sz="2400" dirty="0"/>
          </a:p>
        </p:txBody>
      </p:sp>
      <p:pic>
        <p:nvPicPr>
          <p:cNvPr id="61" name="Picture 60" descr="C:\Users\TUAN\Downloads\Luyện tập 1.png"/>
          <p:cNvPicPr>
            <a:picLocks noChangeAspect="1" noChangeArrowheads="1"/>
          </p:cNvPicPr>
          <p:nvPr/>
        </p:nvPicPr>
        <p:blipFill>
          <a:blip r:embed="rId1" cstate="print"/>
          <a:srcRect/>
          <a:stretch>
            <a:fillRect/>
          </a:stretch>
        </p:blipFill>
        <p:spPr bwMode="auto">
          <a:xfrm>
            <a:off x="730152" y="328812"/>
            <a:ext cx="2237784" cy="863493"/>
          </a:xfrm>
          <a:prstGeom prst="rect">
            <a:avLst/>
          </a:prstGeom>
          <a:noFill/>
        </p:spPr>
      </p:pic>
      <p:pic>
        <p:nvPicPr>
          <p:cNvPr id="2" name="Picture 1"/>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tretch>
            <a:fillRect/>
          </a:stretch>
        </p:blipFill>
        <p:spPr>
          <a:xfrm>
            <a:off x="457820" y="2163657"/>
            <a:ext cx="7307954" cy="4304551"/>
          </a:xfrm>
          <a:prstGeom prst="rect">
            <a:avLst/>
          </a:prstGeom>
        </p:spPr>
      </p:pic>
      <p:grpSp>
        <p:nvGrpSpPr>
          <p:cNvPr id="25" name="Group 24"/>
          <p:cNvGrpSpPr/>
          <p:nvPr/>
        </p:nvGrpSpPr>
        <p:grpSpPr>
          <a:xfrm>
            <a:off x="866165" y="1527300"/>
            <a:ext cx="2101771" cy="957566"/>
            <a:chOff x="2641600" y="2733430"/>
            <a:chExt cx="1553428" cy="957566"/>
          </a:xfrm>
        </p:grpSpPr>
        <p:sp>
          <p:nvSpPr>
            <p:cNvPr id="28" name="Speech Bubble: Oval 27"/>
            <p:cNvSpPr/>
            <p:nvPr/>
          </p:nvSpPr>
          <p:spPr>
            <a:xfrm>
              <a:off x="2641600" y="2733430"/>
              <a:ext cx="1534245" cy="957566"/>
            </a:xfrm>
            <a:prstGeom prst="wedgeEllipseCallout">
              <a:avLst>
                <a:gd name="adj1" fmla="val 26996"/>
                <a:gd name="adj2" fmla="val 77663"/>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1" name="TextBox 30"/>
            <p:cNvSpPr txBox="1"/>
            <p:nvPr/>
          </p:nvSpPr>
          <p:spPr>
            <a:xfrm>
              <a:off x="2660783" y="2779018"/>
              <a:ext cx="1534245" cy="830997"/>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Tớ có 20</a:t>
              </a:r>
              <a:endParaRPr lang="vi-VN" sz="2400" i="1" dirty="0">
                <a:latin typeface="Arial" panose="020B0604020202020204" pitchFamily="34" charset="0"/>
                <a:cs typeface="Arial" panose="020B0604020202020204" pitchFamily="34" charset="0"/>
              </a:endParaRPr>
            </a:p>
            <a:p>
              <a:pPr algn="ctr"/>
              <a:r>
                <a:rPr lang="vi-VN" sz="2400" i="1" dirty="0">
                  <a:latin typeface="Arial" panose="020B0604020202020204" pitchFamily="34" charset="0"/>
                  <a:cs typeface="Arial" panose="020B0604020202020204" pitchFamily="34" charset="0"/>
                </a:rPr>
                <a:t>cái nhãn vở.</a:t>
              </a:r>
              <a:endParaRPr lang="vi-VN" sz="2400" i="1" dirty="0">
                <a:latin typeface="Arial" panose="020B0604020202020204" pitchFamily="34" charset="0"/>
                <a:cs typeface="Arial" panose="020B0604020202020204" pitchFamily="34" charset="0"/>
              </a:endParaRPr>
            </a:p>
          </p:txBody>
        </p:sp>
      </p:grpSp>
      <p:grpSp>
        <p:nvGrpSpPr>
          <p:cNvPr id="32" name="Group 31"/>
          <p:cNvGrpSpPr/>
          <p:nvPr/>
        </p:nvGrpSpPr>
        <p:grpSpPr>
          <a:xfrm>
            <a:off x="3239129" y="1328634"/>
            <a:ext cx="2101771" cy="957566"/>
            <a:chOff x="2641600" y="2733430"/>
            <a:chExt cx="1553428" cy="957566"/>
          </a:xfrm>
        </p:grpSpPr>
        <p:sp>
          <p:nvSpPr>
            <p:cNvPr id="33" name="Speech Bubble: Oval 32"/>
            <p:cNvSpPr/>
            <p:nvPr/>
          </p:nvSpPr>
          <p:spPr>
            <a:xfrm>
              <a:off x="2641600" y="2733430"/>
              <a:ext cx="1534245" cy="957566"/>
            </a:xfrm>
            <a:prstGeom prst="wedgeEllipseCallout">
              <a:avLst>
                <a:gd name="adj1" fmla="val 8801"/>
                <a:gd name="adj2" fmla="val 88042"/>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4" name="TextBox 33"/>
            <p:cNvSpPr txBox="1"/>
            <p:nvPr/>
          </p:nvSpPr>
          <p:spPr>
            <a:xfrm>
              <a:off x="2660783" y="2779018"/>
              <a:ext cx="1534245" cy="830997"/>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Tớ có 15</a:t>
              </a:r>
              <a:endParaRPr lang="vi-VN" sz="2400" i="1" dirty="0">
                <a:latin typeface="Arial" panose="020B0604020202020204" pitchFamily="34" charset="0"/>
                <a:cs typeface="Arial" panose="020B0604020202020204" pitchFamily="34" charset="0"/>
              </a:endParaRPr>
            </a:p>
            <a:p>
              <a:pPr algn="ctr"/>
              <a:r>
                <a:rPr lang="vi-VN" sz="2400" i="1" dirty="0">
                  <a:latin typeface="Arial" panose="020B0604020202020204" pitchFamily="34" charset="0"/>
                  <a:cs typeface="Arial" panose="020B0604020202020204" pitchFamily="34" charset="0"/>
                </a:rPr>
                <a:t>cái nhãn vở.</a:t>
              </a:r>
              <a:endParaRPr lang="vi-VN" sz="2400" i="1" dirty="0">
                <a:latin typeface="Arial" panose="020B0604020202020204" pitchFamily="34" charset="0"/>
                <a:cs typeface="Arial" panose="020B0604020202020204" pitchFamily="34" charset="0"/>
              </a:endParaRPr>
            </a:p>
          </p:txBody>
        </p:sp>
      </p:grpSp>
      <p:grpSp>
        <p:nvGrpSpPr>
          <p:cNvPr id="35" name="Group 34"/>
          <p:cNvGrpSpPr/>
          <p:nvPr/>
        </p:nvGrpSpPr>
        <p:grpSpPr>
          <a:xfrm>
            <a:off x="5666271" y="1095893"/>
            <a:ext cx="3066108" cy="1890424"/>
            <a:chOff x="2641599" y="2733429"/>
            <a:chExt cx="2266174" cy="1890424"/>
          </a:xfrm>
        </p:grpSpPr>
        <p:sp>
          <p:nvSpPr>
            <p:cNvPr id="36" name="Speech Bubble: Oval 35"/>
            <p:cNvSpPr/>
            <p:nvPr/>
          </p:nvSpPr>
          <p:spPr>
            <a:xfrm>
              <a:off x="2641599" y="2733429"/>
              <a:ext cx="2266174" cy="1890424"/>
            </a:xfrm>
            <a:prstGeom prst="wedgeEllipseCallout">
              <a:avLst>
                <a:gd name="adj1" fmla="val -21670"/>
                <a:gd name="adj2" fmla="val 93300"/>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TextBox 36"/>
            <p:cNvSpPr txBox="1"/>
            <p:nvPr/>
          </p:nvSpPr>
          <p:spPr>
            <a:xfrm>
              <a:off x="2860672" y="2910996"/>
              <a:ext cx="1873272" cy="1569660"/>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Số nhãn vở của tớ nhiều hơn của Nam nhưng ít hơn của Mai.</a:t>
              </a:r>
              <a:endParaRPr lang="vi-VN" sz="2400" i="1" dirty="0">
                <a:latin typeface="Arial" panose="020B0604020202020204" pitchFamily="34" charset="0"/>
                <a:cs typeface="Arial" panose="020B0604020202020204" pitchFamily="34" charset="0"/>
              </a:endParaRPr>
            </a:p>
          </p:txBody>
        </p:sp>
      </p:grpSp>
      <p:sp>
        <p:nvSpPr>
          <p:cNvPr id="40" name="TextBox 39"/>
          <p:cNvSpPr txBox="1"/>
          <p:nvPr/>
        </p:nvSpPr>
        <p:spPr>
          <a:xfrm>
            <a:off x="7478186" y="3043724"/>
            <a:ext cx="3673518" cy="1200329"/>
          </a:xfrm>
          <a:prstGeom prst="rect">
            <a:avLst/>
          </a:prstGeom>
          <a:noFill/>
        </p:spPr>
        <p:txBody>
          <a:bodyPr wrap="square" rtlCol="0">
            <a:spAutoFit/>
          </a:bodyPr>
          <a:lstStyle/>
          <a:p>
            <a:pPr algn="just"/>
            <a:r>
              <a:rPr lang="vi-VN" sz="2400" dirty="0"/>
              <a:t>Kết quả của phép tính nào sau đây là số nhãn vở của Rô-bốt?</a:t>
            </a:r>
            <a:endParaRPr lang="vi-VN" sz="2400" dirty="0"/>
          </a:p>
        </p:txBody>
      </p:sp>
      <p:sp>
        <p:nvSpPr>
          <p:cNvPr id="3" name="TextBox 2"/>
          <p:cNvSpPr txBox="1"/>
          <p:nvPr/>
        </p:nvSpPr>
        <p:spPr>
          <a:xfrm>
            <a:off x="7860185" y="4078534"/>
            <a:ext cx="1558440" cy="2193677"/>
          </a:xfrm>
          <a:prstGeom prst="rect">
            <a:avLst/>
          </a:prstGeom>
          <a:noFill/>
        </p:spPr>
        <p:txBody>
          <a:bodyPr wrap="none" rtlCol="0">
            <a:spAutoFit/>
          </a:bodyPr>
          <a:lstStyle/>
          <a:p>
            <a:pPr marL="342900" indent="-342900">
              <a:lnSpc>
                <a:spcPct val="200000"/>
              </a:lnSpc>
              <a:buClr>
                <a:srgbClr val="DF1BA7"/>
              </a:buClr>
              <a:buAutoNum type="alphaUcPeriod"/>
            </a:pPr>
            <a:r>
              <a:rPr lang="vi-VN" sz="2400" dirty="0"/>
              <a:t>32 – 17</a:t>
            </a:r>
            <a:endParaRPr lang="vi-VN" sz="2400" dirty="0"/>
          </a:p>
          <a:p>
            <a:pPr marL="342900" indent="-342900">
              <a:lnSpc>
                <a:spcPct val="200000"/>
              </a:lnSpc>
              <a:buClr>
                <a:srgbClr val="DF1BA7"/>
              </a:buClr>
              <a:buAutoNum type="alphaUcPeriod"/>
            </a:pPr>
            <a:r>
              <a:rPr lang="vi-VN" sz="2400" dirty="0"/>
              <a:t>62 – 42</a:t>
            </a:r>
            <a:endParaRPr lang="vi-VN" sz="2400" dirty="0"/>
          </a:p>
          <a:p>
            <a:pPr marL="342900" indent="-342900">
              <a:lnSpc>
                <a:spcPct val="200000"/>
              </a:lnSpc>
              <a:buClr>
                <a:srgbClr val="DF1BA7"/>
              </a:buClr>
              <a:buAutoNum type="alphaUcPeriod"/>
            </a:pPr>
            <a:r>
              <a:rPr lang="vi-VN" sz="2400" dirty="0"/>
              <a:t>51 – 33</a:t>
            </a:r>
            <a:endParaRPr lang="vi-VN" sz="2400" dirty="0"/>
          </a:p>
        </p:txBody>
      </p:sp>
      <p:grpSp>
        <p:nvGrpSpPr>
          <p:cNvPr id="44" name="Group 43"/>
          <p:cNvGrpSpPr/>
          <p:nvPr/>
        </p:nvGrpSpPr>
        <p:grpSpPr>
          <a:xfrm>
            <a:off x="9513036" y="4258981"/>
            <a:ext cx="793899" cy="585121"/>
            <a:chOff x="1750173" y="2926500"/>
            <a:chExt cx="793899" cy="585121"/>
          </a:xfrm>
        </p:grpSpPr>
        <p:sp>
          <p:nvSpPr>
            <p:cNvPr id="45" name="Oval 44"/>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46" name="TextBox 45"/>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15</a:t>
              </a:r>
              <a:endParaRPr lang="vi-VN" sz="2800" b="1" dirty="0">
                <a:solidFill>
                  <a:srgbClr val="FF0000"/>
                </a:solidFill>
              </a:endParaRPr>
            </a:p>
          </p:txBody>
        </p:sp>
      </p:grpSp>
      <p:grpSp>
        <p:nvGrpSpPr>
          <p:cNvPr id="47" name="Group 46"/>
          <p:cNvGrpSpPr/>
          <p:nvPr/>
        </p:nvGrpSpPr>
        <p:grpSpPr>
          <a:xfrm>
            <a:off x="9526287" y="4988226"/>
            <a:ext cx="793899" cy="585121"/>
            <a:chOff x="1750173" y="2926500"/>
            <a:chExt cx="793899" cy="585121"/>
          </a:xfrm>
        </p:grpSpPr>
        <p:sp>
          <p:nvSpPr>
            <p:cNvPr id="48" name="Oval 47"/>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49" name="TextBox 48"/>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20</a:t>
              </a:r>
              <a:endParaRPr lang="vi-VN" sz="2800" b="1" dirty="0">
                <a:solidFill>
                  <a:srgbClr val="FF0000"/>
                </a:solidFill>
              </a:endParaRPr>
            </a:p>
          </p:txBody>
        </p:sp>
      </p:grpSp>
      <p:grpSp>
        <p:nvGrpSpPr>
          <p:cNvPr id="54" name="Group 53"/>
          <p:cNvGrpSpPr/>
          <p:nvPr/>
        </p:nvGrpSpPr>
        <p:grpSpPr>
          <a:xfrm>
            <a:off x="9539538" y="5693286"/>
            <a:ext cx="793899" cy="585121"/>
            <a:chOff x="1750173" y="2926500"/>
            <a:chExt cx="793899" cy="585121"/>
          </a:xfrm>
        </p:grpSpPr>
        <p:sp>
          <p:nvSpPr>
            <p:cNvPr id="55" name="Oval 54"/>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56" name="TextBox 55"/>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18</a:t>
              </a:r>
              <a:endParaRPr lang="vi-VN" sz="2800" b="1" dirty="0">
                <a:solidFill>
                  <a:srgbClr val="FF0000"/>
                </a:solidFill>
              </a:endParaRPr>
            </a:p>
          </p:txBody>
        </p:sp>
      </p:grpSp>
      <p:sp>
        <p:nvSpPr>
          <p:cNvPr id="57" name="Oval 56"/>
          <p:cNvSpPr/>
          <p:nvPr/>
        </p:nvSpPr>
        <p:spPr>
          <a:xfrm>
            <a:off x="7755601" y="5694849"/>
            <a:ext cx="583093" cy="6426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down)">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p:tgtEl>
                                          <p:spTgt spid="44"/>
                                        </p:tgtEl>
                                        <p:attrNameLst>
                                          <p:attrName>ppt_x</p:attrName>
                                        </p:attrNameLst>
                                      </p:cBhvr>
                                      <p:tavLst>
                                        <p:tav tm="0">
                                          <p:val>
                                            <p:strVal val="#ppt_x-#ppt_w*1.125000"/>
                                          </p:val>
                                        </p:tav>
                                        <p:tav tm="100000">
                                          <p:val>
                                            <p:strVal val="#ppt_x"/>
                                          </p:val>
                                        </p:tav>
                                      </p:tavLst>
                                    </p:anim>
                                    <p:animEffect transition="in" filter="wipe(right)">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p:tgtEl>
                                          <p:spTgt spid="47"/>
                                        </p:tgtEl>
                                        <p:attrNameLst>
                                          <p:attrName>ppt_x</p:attrName>
                                        </p:attrNameLst>
                                      </p:cBhvr>
                                      <p:tavLst>
                                        <p:tav tm="0">
                                          <p:val>
                                            <p:strVal val="#ppt_x-#ppt_w*1.125000"/>
                                          </p:val>
                                        </p:tav>
                                        <p:tav tm="100000">
                                          <p:val>
                                            <p:strVal val="#ppt_x"/>
                                          </p:val>
                                        </p:tav>
                                      </p:tavLst>
                                    </p:anim>
                                    <p:animEffect transition="in" filter="wipe(right)">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500"/>
                                        <p:tgtEl>
                                          <p:spTgt spid="54"/>
                                        </p:tgtEl>
                                        <p:attrNameLst>
                                          <p:attrName>ppt_x</p:attrName>
                                        </p:attrNameLst>
                                      </p:cBhvr>
                                      <p:tavLst>
                                        <p:tav tm="0">
                                          <p:val>
                                            <p:strVal val="#ppt_x-#ppt_w*1.125000"/>
                                          </p:val>
                                        </p:tav>
                                        <p:tav tm="100000">
                                          <p:val>
                                            <p:strVal val="#ppt_x"/>
                                          </p:val>
                                        </p:tav>
                                      </p:tavLst>
                                    </p:anim>
                                    <p:animEffect transition="in" filter="wipe(right)">
                                      <p:cBhvr>
                                        <p:cTn id="58" dur="5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heel(1)">
                                      <p:cBhvr>
                                        <p:cTn id="63"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40" grpId="0"/>
      <p:bldP spid="3" grpId="0"/>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p:cNvPicPr>
            <a:picLocks noChangeAspect="1" noChangeArrowheads="1"/>
          </p:cNvPicPr>
          <p:nvPr/>
        </p:nvPicPr>
        <p:blipFill>
          <a:blip r:embed="rId1" cstate="print"/>
          <a:srcRect/>
          <a:stretch>
            <a:fillRect/>
          </a:stretch>
        </p:blipFill>
        <p:spPr bwMode="auto">
          <a:xfrm>
            <a:off x="730152" y="328812"/>
            <a:ext cx="2237784" cy="863493"/>
          </a:xfrm>
          <a:prstGeom prst="rect">
            <a:avLst/>
          </a:prstGeom>
          <a:noFill/>
        </p:spPr>
      </p:pic>
      <p:sp>
        <p:nvSpPr>
          <p:cNvPr id="6" name="Oval 5"/>
          <p:cNvSpPr/>
          <p:nvPr/>
        </p:nvSpPr>
        <p:spPr>
          <a:xfrm>
            <a:off x="939248" y="1490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sp>
        <p:nvSpPr>
          <p:cNvPr id="8" name="TextBox 7"/>
          <p:cNvSpPr txBox="1"/>
          <p:nvPr/>
        </p:nvSpPr>
        <p:spPr>
          <a:xfrm>
            <a:off x="1376570" y="1490008"/>
            <a:ext cx="5435047" cy="1569660"/>
          </a:xfrm>
          <a:prstGeom prst="rect">
            <a:avLst/>
          </a:prstGeom>
          <a:noFill/>
        </p:spPr>
        <p:txBody>
          <a:bodyPr wrap="square" rtlCol="0">
            <a:spAutoFit/>
          </a:bodyPr>
          <a:lstStyle/>
          <a:p>
            <a:pPr algn="just"/>
            <a:r>
              <a:rPr lang="vi-VN" sz="2400" dirty="0"/>
              <a:t>Ghép hai trong ba thẻ số bên được các số có hai chữ số. Số bé nhất trong các số đó là số nào? Số lớn nhất trong các số đó là số nào?</a:t>
            </a:r>
            <a:endParaRPr lang="vi-VN" sz="2400" dirty="0"/>
          </a:p>
        </p:txBody>
      </p:sp>
      <p:pic>
        <p:nvPicPr>
          <p:cNvPr id="4" name="Picture 3"/>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tretch>
            <a:fillRect/>
          </a:stretch>
        </p:blipFill>
        <p:spPr>
          <a:xfrm>
            <a:off x="6908043" y="635001"/>
            <a:ext cx="4488558" cy="3452078"/>
          </a:xfrm>
          <a:prstGeom prst="rect">
            <a:avLst/>
          </a:prstGeom>
        </p:spPr>
      </p:pic>
      <p:sp>
        <p:nvSpPr>
          <p:cNvPr id="5" name="Rectangle: Rounded Corners 4"/>
          <p:cNvSpPr/>
          <p:nvPr/>
        </p:nvSpPr>
        <p:spPr>
          <a:xfrm>
            <a:off x="1211268" y="3361942"/>
            <a:ext cx="677517" cy="874643"/>
          </a:xfrm>
          <a:prstGeom prst="roundRect">
            <a:avLst>
              <a:gd name="adj" fmla="val 10106"/>
            </a:avLst>
          </a:prstGeom>
          <a:solidFill>
            <a:srgbClr val="FDD3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endParaRPr lang="vi-VN" sz="4000">
              <a:solidFill>
                <a:schemeClr val="tx1"/>
              </a:solidFill>
            </a:endParaRPr>
          </a:p>
        </p:txBody>
      </p:sp>
      <p:sp>
        <p:nvSpPr>
          <p:cNvPr id="12" name="Rectangle: Rounded Corners 11"/>
          <p:cNvSpPr/>
          <p:nvPr/>
        </p:nvSpPr>
        <p:spPr>
          <a:xfrm>
            <a:off x="2037872" y="3361942"/>
            <a:ext cx="677517" cy="874643"/>
          </a:xfrm>
          <a:prstGeom prst="roundRect">
            <a:avLst>
              <a:gd name="adj" fmla="val 10106"/>
            </a:avLst>
          </a:prstGeom>
          <a:solidFill>
            <a:srgbClr val="F9712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endParaRPr lang="vi-VN" sz="4000">
              <a:solidFill>
                <a:schemeClr val="tx1"/>
              </a:solidFill>
            </a:endParaRPr>
          </a:p>
        </p:txBody>
      </p:sp>
      <p:sp>
        <p:nvSpPr>
          <p:cNvPr id="13" name="Rectangle: Rounded Corners 12"/>
          <p:cNvSpPr/>
          <p:nvPr/>
        </p:nvSpPr>
        <p:spPr>
          <a:xfrm>
            <a:off x="3259382" y="3361942"/>
            <a:ext cx="677517" cy="874643"/>
          </a:xfrm>
          <a:prstGeom prst="roundRect">
            <a:avLst>
              <a:gd name="adj" fmla="val 10106"/>
            </a:avLst>
          </a:prstGeom>
          <a:solidFill>
            <a:srgbClr val="FDD3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endParaRPr lang="vi-VN" sz="4000">
              <a:solidFill>
                <a:schemeClr val="tx1"/>
              </a:solidFill>
            </a:endParaRPr>
          </a:p>
        </p:txBody>
      </p:sp>
      <p:sp>
        <p:nvSpPr>
          <p:cNvPr id="14" name="Rectangle: Rounded Corners 13"/>
          <p:cNvSpPr/>
          <p:nvPr/>
        </p:nvSpPr>
        <p:spPr>
          <a:xfrm>
            <a:off x="4085986" y="3361942"/>
            <a:ext cx="677517" cy="874643"/>
          </a:xfrm>
          <a:prstGeom prst="roundRect">
            <a:avLst>
              <a:gd name="adj" fmla="val 10106"/>
            </a:avLst>
          </a:prstGeom>
          <a:solidFill>
            <a:srgbClr val="7BCE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8</a:t>
            </a:r>
            <a:endParaRPr lang="vi-VN" sz="4000">
              <a:solidFill>
                <a:schemeClr val="tx1"/>
              </a:solidFill>
            </a:endParaRPr>
          </a:p>
        </p:txBody>
      </p:sp>
      <p:sp>
        <p:nvSpPr>
          <p:cNvPr id="15" name="Rectangle: Rounded Corners 14"/>
          <p:cNvSpPr/>
          <p:nvPr/>
        </p:nvSpPr>
        <p:spPr>
          <a:xfrm>
            <a:off x="5307496" y="3361942"/>
            <a:ext cx="677517" cy="874643"/>
          </a:xfrm>
          <a:prstGeom prst="roundRect">
            <a:avLst>
              <a:gd name="adj" fmla="val 10106"/>
            </a:avLst>
          </a:prstGeom>
          <a:solidFill>
            <a:srgbClr val="7BCE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8</a:t>
            </a:r>
            <a:endParaRPr lang="vi-VN" sz="4000" dirty="0">
              <a:solidFill>
                <a:schemeClr val="tx1"/>
              </a:solidFill>
            </a:endParaRPr>
          </a:p>
        </p:txBody>
      </p:sp>
      <p:sp>
        <p:nvSpPr>
          <p:cNvPr id="16" name="Rectangle: Rounded Corners 15"/>
          <p:cNvSpPr/>
          <p:nvPr/>
        </p:nvSpPr>
        <p:spPr>
          <a:xfrm>
            <a:off x="6134100" y="3361942"/>
            <a:ext cx="677517" cy="874643"/>
          </a:xfrm>
          <a:prstGeom prst="roundRect">
            <a:avLst>
              <a:gd name="adj" fmla="val 10106"/>
            </a:avLst>
          </a:prstGeom>
          <a:solidFill>
            <a:srgbClr val="F9712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rPr>
              <a:t>3</a:t>
            </a:r>
            <a:endParaRPr lang="vi-VN" sz="4000" dirty="0">
              <a:solidFill>
                <a:schemeClr val="tx1"/>
              </a:solidFill>
            </a:endParaRPr>
          </a:p>
        </p:txBody>
      </p:sp>
      <p:sp>
        <p:nvSpPr>
          <p:cNvPr id="7" name="TextBox 6"/>
          <p:cNvSpPr txBox="1"/>
          <p:nvPr/>
        </p:nvSpPr>
        <p:spPr>
          <a:xfrm>
            <a:off x="2850292" y="3799263"/>
            <a:ext cx="298480" cy="584775"/>
          </a:xfrm>
          <a:prstGeom prst="rect">
            <a:avLst/>
          </a:prstGeom>
          <a:noFill/>
        </p:spPr>
        <p:txBody>
          <a:bodyPr wrap="none" rtlCol="0">
            <a:spAutoFit/>
          </a:bodyPr>
          <a:lstStyle/>
          <a:p>
            <a:r>
              <a:rPr lang="vi-VN" sz="3200" dirty="0"/>
              <a:t>;</a:t>
            </a:r>
            <a:endParaRPr lang="vi-VN" sz="3200" dirty="0"/>
          </a:p>
        </p:txBody>
      </p:sp>
      <p:sp>
        <p:nvSpPr>
          <p:cNvPr id="18" name="TextBox 17"/>
          <p:cNvSpPr txBox="1"/>
          <p:nvPr/>
        </p:nvSpPr>
        <p:spPr>
          <a:xfrm>
            <a:off x="4912590" y="3799262"/>
            <a:ext cx="298480" cy="584775"/>
          </a:xfrm>
          <a:prstGeom prst="rect">
            <a:avLst/>
          </a:prstGeom>
          <a:noFill/>
        </p:spPr>
        <p:txBody>
          <a:bodyPr wrap="none" rtlCol="0">
            <a:spAutoFit/>
          </a:bodyPr>
          <a:lstStyle/>
          <a:p>
            <a:r>
              <a:rPr lang="vi-VN" sz="3200" dirty="0"/>
              <a:t>;</a:t>
            </a:r>
            <a:endParaRPr lang="vi-VN" sz="3200" dirty="0"/>
          </a:p>
        </p:txBody>
      </p:sp>
      <p:sp>
        <p:nvSpPr>
          <p:cNvPr id="9" name="TextBox 8"/>
          <p:cNvSpPr txBox="1"/>
          <p:nvPr/>
        </p:nvSpPr>
        <p:spPr>
          <a:xfrm flipH="1">
            <a:off x="2071598" y="4661966"/>
            <a:ext cx="7148601" cy="584775"/>
          </a:xfrm>
          <a:prstGeom prst="rect">
            <a:avLst/>
          </a:prstGeom>
          <a:noFill/>
        </p:spPr>
        <p:txBody>
          <a:bodyPr wrap="square" rtlCol="0">
            <a:spAutoFit/>
          </a:bodyPr>
          <a:lstStyle/>
          <a:p>
            <a:r>
              <a:rPr lang="vi-VN" sz="3200" dirty="0">
                <a:solidFill>
                  <a:srgbClr val="FF0000"/>
                </a:solidFill>
                <a:sym typeface="Wingdings" panose="05000000000000000000" pitchFamily="2" charset="2"/>
              </a:rPr>
              <a:t> Số bé nhất trong các số đó là 33.</a:t>
            </a:r>
            <a:endParaRPr lang="vi-VN" sz="3200" dirty="0">
              <a:solidFill>
                <a:srgbClr val="FF0000"/>
              </a:solidFill>
            </a:endParaRPr>
          </a:p>
        </p:txBody>
      </p:sp>
      <p:sp>
        <p:nvSpPr>
          <p:cNvPr id="20" name="TextBox 19"/>
          <p:cNvSpPr txBox="1"/>
          <p:nvPr/>
        </p:nvSpPr>
        <p:spPr>
          <a:xfrm flipH="1">
            <a:off x="2071598" y="5262700"/>
            <a:ext cx="7148601" cy="584775"/>
          </a:xfrm>
          <a:prstGeom prst="rect">
            <a:avLst/>
          </a:prstGeom>
          <a:noFill/>
        </p:spPr>
        <p:txBody>
          <a:bodyPr wrap="square" rtlCol="0">
            <a:spAutoFit/>
          </a:bodyPr>
          <a:lstStyle/>
          <a:p>
            <a:r>
              <a:rPr lang="vi-VN" sz="3200" dirty="0">
                <a:solidFill>
                  <a:srgbClr val="FF0000"/>
                </a:solidFill>
                <a:sym typeface="Wingdings" panose="05000000000000000000" pitchFamily="2" charset="2"/>
              </a:rPr>
              <a:t> Số lớn nhất trong các số đó là 83.</a:t>
            </a:r>
            <a:endParaRPr lang="vi-VN"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500"/>
                            </p:stCondLst>
                            <p:childTnLst>
                              <p:par>
                                <p:cTn id="35" presetID="17" presetClass="entr" presetSubtype="1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500"/>
                            </p:stCondLst>
                            <p:childTnLst>
                              <p:par>
                                <p:cTn id="51" presetID="17" presetClass="entr" presetSubtype="1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par>
                          <p:cTn id="66" fill="hold">
                            <p:stCondLst>
                              <p:cond delay="500"/>
                            </p:stCondLst>
                            <p:childTnLst>
                              <p:par>
                                <p:cTn id="67" presetID="26" presetClass="emph" presetSubtype="0" repeatCount="2000" fill="hold" grpId="1" nodeType="afterEffect">
                                  <p:stCondLst>
                                    <p:cond delay="0"/>
                                  </p:stCondLst>
                                  <p:childTnLst>
                                    <p:animEffect transition="out" filter="fade">
                                      <p:cBhvr>
                                        <p:cTn id="68" dur="500" tmFilter="0, 0; .2, .5; .8, .5; 1, 0"/>
                                        <p:tgtEl>
                                          <p:spTgt spid="5"/>
                                        </p:tgtEl>
                                      </p:cBhvr>
                                    </p:animEffect>
                                    <p:animScale>
                                      <p:cBhvr>
                                        <p:cTn id="69" dur="250" autoRev="1" fill="hold"/>
                                        <p:tgtEl>
                                          <p:spTgt spid="5"/>
                                        </p:tgtEl>
                                      </p:cBhvr>
                                      <p:by x="105000" y="105000"/>
                                    </p:animScale>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12"/>
                                        </p:tgtEl>
                                      </p:cBhvr>
                                    </p:animEffect>
                                    <p:animScale>
                                      <p:cBhvr>
                                        <p:cTn id="72" dur="250" autoRev="1" fill="hold"/>
                                        <p:tgtEl>
                                          <p:spTgt spid="12"/>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par>
                          <p:cTn id="78" fill="hold">
                            <p:stCondLst>
                              <p:cond delay="500"/>
                            </p:stCondLst>
                            <p:childTnLst>
                              <p:par>
                                <p:cTn id="79" presetID="26" presetClass="emph" presetSubtype="0" repeatCount="2000" fill="hold" grpId="1" nodeType="afterEffect">
                                  <p:stCondLst>
                                    <p:cond delay="0"/>
                                  </p:stCondLst>
                                  <p:childTnLst>
                                    <p:animEffect transition="out" filter="fade">
                                      <p:cBhvr>
                                        <p:cTn id="80" dur="500" tmFilter="0, 0; .2, .5; .8, .5; 1, 0"/>
                                        <p:tgtEl>
                                          <p:spTgt spid="15"/>
                                        </p:tgtEl>
                                      </p:cBhvr>
                                    </p:animEffect>
                                    <p:animScale>
                                      <p:cBhvr>
                                        <p:cTn id="81" dur="250" autoRev="1" fill="hold"/>
                                        <p:tgtEl>
                                          <p:spTgt spid="15"/>
                                        </p:tgtEl>
                                      </p:cBhvr>
                                      <p:by x="105000" y="105000"/>
                                    </p:animScale>
                                  </p:childTnLst>
                                </p:cTn>
                              </p:par>
                              <p:par>
                                <p:cTn id="82" presetID="26" presetClass="emph" presetSubtype="0" repeatCount="2000" fill="hold" grpId="1" nodeType="withEffect">
                                  <p:stCondLst>
                                    <p:cond delay="0"/>
                                  </p:stCondLst>
                                  <p:childTnLst>
                                    <p:animEffect transition="out" filter="fade">
                                      <p:cBhvr>
                                        <p:cTn id="83" dur="500" tmFilter="0, 0; .2, .5; .8, .5; 1, 0"/>
                                        <p:tgtEl>
                                          <p:spTgt spid="16"/>
                                        </p:tgtEl>
                                      </p:cBhvr>
                                    </p:animEffect>
                                    <p:animScale>
                                      <p:cBhvr>
                                        <p:cTn id="84"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5" grpId="0" animBg="1"/>
      <p:bldP spid="5" grpId="1" animBg="1"/>
      <p:bldP spid="12" grpId="0" animBg="1"/>
      <p:bldP spid="12" grpId="1" animBg="1"/>
      <p:bldP spid="13" grpId="0" animBg="1"/>
      <p:bldP spid="14" grpId="0" animBg="1"/>
      <p:bldP spid="15" grpId="0" animBg="1"/>
      <p:bldP spid="15" grpId="1" animBg="1"/>
      <p:bldP spid="16" grpId="0" animBg="1"/>
      <p:bldP spid="16" grpId="1" animBg="1"/>
      <p:bldP spid="7" grpId="0"/>
      <p:bldP spid="18" grpId="0"/>
      <p:bldP spid="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Không có mô tả."/>
          <p:cNvPicPr>
            <a:picLocks noChangeAspect="1" noChangeArrowheads="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0947" y="370400"/>
            <a:ext cx="2330549" cy="8878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flipH="1">
            <a:off x="1052883" y="1391478"/>
            <a:ext cx="4844333" cy="584775"/>
          </a:xfrm>
          <a:prstGeom prst="rect">
            <a:avLst/>
          </a:prstGeom>
          <a:noFill/>
        </p:spPr>
        <p:txBody>
          <a:bodyPr wrap="square" rtlCol="0">
            <a:spAutoFit/>
          </a:bodyPr>
          <a:lstStyle/>
          <a:p>
            <a:pPr algn="ctr"/>
            <a:r>
              <a:rPr lang="vi-VN" sz="3200" dirty="0">
                <a:solidFill>
                  <a:srgbClr val="FA1E72"/>
                </a:solidFill>
                <a:effectLst>
                  <a:outerShdw blurRad="50800" dist="38100" dir="5400000" algn="t" rotWithShape="0">
                    <a:prstClr val="black">
                      <a:alpha val="40000"/>
                    </a:prstClr>
                  </a:outerShdw>
                </a:effectLst>
                <a:latin typeface="+mj-lt"/>
              </a:rPr>
              <a:t>CẶP TẤM THẺ ANH EM</a:t>
            </a:r>
            <a:endParaRPr lang="vi-VN" sz="3200" dirty="0">
              <a:solidFill>
                <a:srgbClr val="FA1E72"/>
              </a:solidFill>
              <a:effectLst>
                <a:outerShdw blurRad="50800" dist="38100" dir="5400000" algn="t" rotWithShape="0">
                  <a:prstClr val="black">
                    <a:alpha val="40000"/>
                  </a:prstClr>
                </a:outerShdw>
              </a:effectLst>
              <a:latin typeface="+mj-lt"/>
            </a:endParaRPr>
          </a:p>
        </p:txBody>
      </p:sp>
      <p:pic>
        <p:nvPicPr>
          <p:cNvPr id="1026" name="Picture 2" descr="Empty Easter Basket Clip Art at Clker.com - vector clip art online, royalty  free &amp;amp; public do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431" y="3175424"/>
            <a:ext cx="2597037" cy="31185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wnload Empty Easter Basket Clip Art At Clker - Empty Gift Basket Clip Art  PNG Image with No Background - PNGkey.com"/>
          <p:cNvPicPr>
            <a:picLocks noChangeAspect="1" noChangeArrowheads="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062442" y="3042754"/>
            <a:ext cx="4106305" cy="33801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p:cNvSpPr/>
          <p:nvPr/>
        </p:nvSpPr>
        <p:spPr>
          <a:xfrm rot="18317183">
            <a:off x="1649344" y="4938383"/>
            <a:ext cx="396000" cy="57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Rounded Corners 11"/>
          <p:cNvSpPr/>
          <p:nvPr/>
        </p:nvSpPr>
        <p:spPr>
          <a:xfrm rot="21208698">
            <a:off x="1828872" y="4972905"/>
            <a:ext cx="396000" cy="5760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Rounded Corners 24"/>
          <p:cNvSpPr/>
          <p:nvPr/>
        </p:nvSpPr>
        <p:spPr>
          <a:xfrm rot="5723098">
            <a:off x="1968638" y="5068332"/>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Rounded Corners 14"/>
          <p:cNvSpPr/>
          <p:nvPr/>
        </p:nvSpPr>
        <p:spPr>
          <a:xfrm rot="19643185">
            <a:off x="2438652" y="4921943"/>
            <a:ext cx="396000" cy="5760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 name="Rectangle: Rounded Corners 12"/>
          <p:cNvSpPr/>
          <p:nvPr/>
        </p:nvSpPr>
        <p:spPr>
          <a:xfrm rot="5723098">
            <a:off x="1960372" y="5083745"/>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Rounded Corners 13"/>
          <p:cNvSpPr/>
          <p:nvPr/>
        </p:nvSpPr>
        <p:spPr>
          <a:xfrm rot="3370869">
            <a:off x="2204522" y="4912291"/>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Rounded Corners 15"/>
          <p:cNvSpPr/>
          <p:nvPr/>
        </p:nvSpPr>
        <p:spPr>
          <a:xfrm rot="18317183">
            <a:off x="4554890" y="5040368"/>
            <a:ext cx="396000" cy="57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Rectangle: Rounded Corners 16"/>
          <p:cNvSpPr/>
          <p:nvPr/>
        </p:nvSpPr>
        <p:spPr>
          <a:xfrm rot="21208698">
            <a:off x="4734418" y="5074890"/>
            <a:ext cx="396000" cy="5760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Rounded Corners 17"/>
          <p:cNvSpPr/>
          <p:nvPr/>
        </p:nvSpPr>
        <p:spPr>
          <a:xfrm rot="19643185">
            <a:off x="5344198" y="5023928"/>
            <a:ext cx="396000" cy="5760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Rectangle: Rounded Corners 18"/>
          <p:cNvSpPr/>
          <p:nvPr/>
        </p:nvSpPr>
        <p:spPr>
          <a:xfrm rot="5723098">
            <a:off x="4874186" y="5181272"/>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Rounded Corners 19"/>
          <p:cNvSpPr/>
          <p:nvPr/>
        </p:nvSpPr>
        <p:spPr>
          <a:xfrm rot="3370869">
            <a:off x="5110068" y="5014276"/>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30" name="Picture 6" descr="Business Rules Clip Art - Royalty Free - GoGraph"/>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200000"/>
                    </a14:imgEffect>
                    <a14:imgEffect>
                      <a14:sharpenSoften amount="25000"/>
                    </a14:imgEffect>
                  </a14:imgLayer>
                </a14:imgProps>
              </a:ext>
              <a:ext uri="{28A0092B-C50C-407E-A947-70E740481C1C}">
                <a14:useLocalDpi xmlns:a14="http://schemas.microsoft.com/office/drawing/2010/main" val="0"/>
              </a:ext>
            </a:extLst>
          </a:blip>
          <a:srcRect b="22677"/>
          <a:stretch>
            <a:fillRect/>
          </a:stretch>
        </p:blipFill>
        <p:spPr bwMode="auto">
          <a:xfrm>
            <a:off x="7876679" y="534199"/>
            <a:ext cx="2238375" cy="14288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21209" y="2195272"/>
            <a:ext cx="4311673" cy="3785652"/>
          </a:xfrm>
          <a:prstGeom prst="rect">
            <a:avLst/>
          </a:prstGeom>
          <a:noFill/>
        </p:spPr>
        <p:txBody>
          <a:bodyPr wrap="square" rtlCol="0">
            <a:spAutoFit/>
          </a:bodyPr>
          <a:lstStyle/>
          <a:p>
            <a:pPr marL="285750" indent="-285750" algn="just">
              <a:buFont typeface="Arial" panose="020B0604020202020204" pitchFamily="34" charset="0"/>
              <a:buChar char="•"/>
            </a:pPr>
            <a:r>
              <a:rPr lang="vi-VN" sz="2400" dirty="0">
                <a:solidFill>
                  <a:srgbClr val="002060"/>
                </a:solidFill>
              </a:rPr>
              <a:t>Người chơi lấy ở mỗi nhóm một tấm thẻ. Nếu là cặp tấm thẻ anh em (cặp tấm thẻ ghi phép tính và kết quả của phép tính đó) thì người chơi được giữ lấy, nếu không thì xếp trả lại.</a:t>
            </a:r>
            <a:endParaRPr lang="vi-VN" sz="2400" dirty="0">
              <a:solidFill>
                <a:srgbClr val="002060"/>
              </a:solidFill>
            </a:endParaRPr>
          </a:p>
          <a:p>
            <a:pPr marL="285750" indent="-285750" algn="just">
              <a:buFont typeface="Arial" panose="020B0604020202020204" pitchFamily="34" charset="0"/>
              <a:buChar char="•"/>
            </a:pPr>
            <a:r>
              <a:rPr lang="vi-VN" sz="2400" dirty="0">
                <a:solidFill>
                  <a:srgbClr val="002060"/>
                </a:solidFill>
              </a:rPr>
              <a:t>Trò chơi kết thúc khi có người lấy được 2 cặp tấm thẻ anh em.</a:t>
            </a:r>
            <a:endParaRPr lang="vi-VN" sz="2400" dirty="0">
              <a:solidFill>
                <a:srgbClr val="002060"/>
              </a:solidFill>
            </a:endParaRPr>
          </a:p>
        </p:txBody>
      </p:sp>
      <p:sp>
        <p:nvSpPr>
          <p:cNvPr id="5" name="Rectangle: Rounded Corners 4"/>
          <p:cNvSpPr/>
          <p:nvPr/>
        </p:nvSpPr>
        <p:spPr>
          <a:xfrm>
            <a:off x="6614976" y="534199"/>
            <a:ext cx="4524141" cy="5789602"/>
          </a:xfrm>
          <a:prstGeom prst="roundRect">
            <a:avLst/>
          </a:prstGeom>
          <a:noFill/>
          <a:ln w="28575">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Rounded Corners 20"/>
          <p:cNvSpPr/>
          <p:nvPr/>
        </p:nvSpPr>
        <p:spPr>
          <a:xfrm>
            <a:off x="1159118"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30 – 5 </a:t>
            </a:r>
            <a:endParaRPr lang="vi-VN" sz="3600" b="1" dirty="0">
              <a:solidFill>
                <a:srgbClr val="FF0000"/>
              </a:solidFill>
            </a:endParaRPr>
          </a:p>
        </p:txBody>
      </p:sp>
      <p:sp>
        <p:nvSpPr>
          <p:cNvPr id="23" name="Rectangle: Rounded Corners 22"/>
          <p:cNvSpPr/>
          <p:nvPr/>
        </p:nvSpPr>
        <p:spPr>
          <a:xfrm>
            <a:off x="4177541"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27</a:t>
            </a:r>
            <a:endParaRPr lang="vi-VN" sz="3600" b="1" dirty="0">
              <a:solidFill>
                <a:srgbClr val="FF0000"/>
              </a:solidFill>
            </a:endParaRPr>
          </a:p>
        </p:txBody>
      </p:sp>
      <p:pic>
        <p:nvPicPr>
          <p:cNvPr id="24" name="Picture 2" descr="Free no sign cross 1194357 PNG with Transparent Backgrou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9552" y="2195272"/>
            <a:ext cx="1171908" cy="118285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Rounded Corners 25"/>
          <p:cNvSpPr/>
          <p:nvPr/>
        </p:nvSpPr>
        <p:spPr>
          <a:xfrm rot="3370869">
            <a:off x="5110054" y="5022010"/>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Rectangle: Rounded Corners 26"/>
          <p:cNvSpPr/>
          <p:nvPr/>
        </p:nvSpPr>
        <p:spPr>
          <a:xfrm>
            <a:off x="1152395" y="2069764"/>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52 – 15</a:t>
            </a:r>
            <a:endParaRPr lang="vi-VN" sz="3600" b="1" dirty="0">
              <a:solidFill>
                <a:srgbClr val="FF0000"/>
              </a:solidFill>
            </a:endParaRPr>
          </a:p>
        </p:txBody>
      </p:sp>
      <p:sp>
        <p:nvSpPr>
          <p:cNvPr id="28" name="Rectangle: Rounded Corners 27"/>
          <p:cNvSpPr/>
          <p:nvPr/>
        </p:nvSpPr>
        <p:spPr>
          <a:xfrm>
            <a:off x="4170818"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37</a:t>
            </a:r>
            <a:endParaRPr lang="vi-VN" sz="3600" b="1" dirty="0">
              <a:solidFill>
                <a:srgbClr val="FF0000"/>
              </a:solidFill>
            </a:endParaRPr>
          </a:p>
        </p:txBody>
      </p:sp>
      <p:pic>
        <p:nvPicPr>
          <p:cNvPr id="29"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0606" y="2283774"/>
            <a:ext cx="1370090" cy="11897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fade">
                                      <p:cBhvr>
                                        <p:cTn id="38" dur="500"/>
                                        <p:tgtEl>
                                          <p:spTgt spid="10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heel(1)">
                                      <p:cBhvr>
                                        <p:cTn id="58" dur="1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nodeType="clickEffect">
                                  <p:stCondLst>
                                    <p:cond delay="0"/>
                                  </p:stCondLst>
                                  <p:childTnLst>
                                    <p:set>
                                      <p:cBhvr>
                                        <p:cTn id="62" dur="1" fill="hold">
                                          <p:stCondLst>
                                            <p:cond delay="0"/>
                                          </p:stCondLst>
                                        </p:cTn>
                                        <p:tgtEl>
                                          <p:spTgt spid="1030"/>
                                        </p:tgtEl>
                                        <p:attrNameLst>
                                          <p:attrName>style.visibility</p:attrName>
                                        </p:attrNameLst>
                                      </p:cBhvr>
                                      <p:to>
                                        <p:strVal val="visible"/>
                                      </p:to>
                                    </p:set>
                                    <p:animEffect transition="in" filter="fade">
                                      <p:cBhvr>
                                        <p:cTn id="63" dur="800" decel="100000"/>
                                        <p:tgtEl>
                                          <p:spTgt spid="1030"/>
                                        </p:tgtEl>
                                      </p:cBhvr>
                                    </p:animEffect>
                                    <p:anim calcmode="lin" valueType="num">
                                      <p:cBhvr>
                                        <p:cTn id="64" dur="800" decel="100000" fill="hold"/>
                                        <p:tgtEl>
                                          <p:spTgt spid="1030"/>
                                        </p:tgtEl>
                                        <p:attrNameLst>
                                          <p:attrName>style.rotation</p:attrName>
                                        </p:attrNameLst>
                                      </p:cBhvr>
                                      <p:tavLst>
                                        <p:tav tm="0">
                                          <p:val>
                                            <p:fltVal val="-90"/>
                                          </p:val>
                                        </p:tav>
                                        <p:tav tm="100000">
                                          <p:val>
                                            <p:fltVal val="0"/>
                                          </p:val>
                                        </p:tav>
                                      </p:tavLst>
                                    </p:anim>
                                    <p:anim calcmode="lin" valueType="num">
                                      <p:cBhvr>
                                        <p:cTn id="65" dur="800" decel="100000" fill="hold"/>
                                        <p:tgtEl>
                                          <p:spTgt spid="1030"/>
                                        </p:tgtEl>
                                        <p:attrNameLst>
                                          <p:attrName>ppt_x</p:attrName>
                                        </p:attrNameLst>
                                      </p:cBhvr>
                                      <p:tavLst>
                                        <p:tav tm="0">
                                          <p:val>
                                            <p:strVal val="#ppt_x+0.4"/>
                                          </p:val>
                                        </p:tav>
                                        <p:tav tm="100000">
                                          <p:val>
                                            <p:strVal val="#ppt_x-0.05"/>
                                          </p:val>
                                        </p:tav>
                                      </p:tavLst>
                                    </p:anim>
                                    <p:anim calcmode="lin" valueType="num">
                                      <p:cBhvr>
                                        <p:cTn id="66" dur="800" decel="100000" fill="hold"/>
                                        <p:tgtEl>
                                          <p:spTgt spid="1030"/>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1030"/>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1030"/>
                                        </p:tgtEl>
                                        <p:attrNameLst>
                                          <p:attrName>ppt_y</p:attrName>
                                        </p:attrNameLst>
                                      </p:cBhvr>
                                      <p:tavLst>
                                        <p:tav tm="0">
                                          <p:val>
                                            <p:strVal val="#ppt_y+0.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4">
                                            <p:txEl>
                                              <p:pRg st="0" end="0"/>
                                            </p:txEl>
                                          </p:spTgt>
                                        </p:tgtEl>
                                        <p:attrNameLst>
                                          <p:attrName>style.visibility</p:attrName>
                                        </p:attrNameLst>
                                      </p:cBhvr>
                                      <p:to>
                                        <p:strVal val="visible"/>
                                      </p:to>
                                    </p:set>
                                    <p:animEffect transition="in" filter="wipe(left)">
                                      <p:cBhvr>
                                        <p:cTn id="73" dur="500"/>
                                        <p:tgtEl>
                                          <p:spTgt spid="4">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grpId="1" nodeType="clickEffect">
                                  <p:stCondLst>
                                    <p:cond delay="0"/>
                                  </p:stCondLst>
                                  <p:childTnLst>
                                    <p:animMotion origin="layout" path="M -3.125E-6 -1.85185E-6 L 0.00248 -0.4243 " pathEditMode="relative" rAng="0" ptsTypes="AA">
                                      <p:cBhvr>
                                        <p:cTn id="77" dur="1000" fill="hold"/>
                                        <p:tgtEl>
                                          <p:spTgt spid="13"/>
                                        </p:tgtEl>
                                        <p:attrNameLst>
                                          <p:attrName>ppt_x</p:attrName>
                                          <p:attrName>ppt_y</p:attrName>
                                        </p:attrNameLst>
                                      </p:cBhvr>
                                      <p:rCtr x="117" y="-21227"/>
                                    </p:animMotion>
                                  </p:childTnLst>
                                </p:cTn>
                              </p:par>
                            </p:childTnLst>
                          </p:cTn>
                        </p:par>
                        <p:par>
                          <p:cTn id="78" fill="hold">
                            <p:stCondLst>
                              <p:cond delay="1000"/>
                            </p:stCondLst>
                            <p:childTnLst>
                              <p:par>
                                <p:cTn id="79" presetID="1" presetClass="exit" presetSubtype="0" fill="hold" grpId="2" nodeType="afterEffect">
                                  <p:stCondLst>
                                    <p:cond delay="0"/>
                                  </p:stCondLst>
                                  <p:childTnLst>
                                    <p:set>
                                      <p:cBhvr>
                                        <p:cTn id="80" dur="1" fill="hold">
                                          <p:stCondLst>
                                            <p:cond delay="0"/>
                                          </p:stCondLst>
                                        </p:cTn>
                                        <p:tgtEl>
                                          <p:spTgt spid="13"/>
                                        </p:tgtEl>
                                        <p:attrNameLst>
                                          <p:attrName>style.visibility</p:attrName>
                                        </p:attrNameLst>
                                      </p:cBhvr>
                                      <p:to>
                                        <p:strVal val="hidden"/>
                                      </p:to>
                                    </p:set>
                                  </p:childTnLst>
                                </p:cTn>
                              </p:par>
                            </p:childTnLst>
                          </p:cTn>
                        </p:par>
                        <p:par>
                          <p:cTn id="81" fill="hold">
                            <p:stCondLst>
                              <p:cond delay="1000"/>
                            </p:stCondLst>
                            <p:childTnLst>
                              <p:par>
                                <p:cTn id="82" presetID="53" presetClass="entr" presetSubtype="16"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500" fill="hold"/>
                                        <p:tgtEl>
                                          <p:spTgt spid="21"/>
                                        </p:tgtEl>
                                        <p:attrNameLst>
                                          <p:attrName>ppt_w</p:attrName>
                                        </p:attrNameLst>
                                      </p:cBhvr>
                                      <p:tavLst>
                                        <p:tav tm="0">
                                          <p:val>
                                            <p:fltVal val="0"/>
                                          </p:val>
                                        </p:tav>
                                        <p:tav tm="100000">
                                          <p:val>
                                            <p:strVal val="#ppt_w"/>
                                          </p:val>
                                        </p:tav>
                                      </p:tavLst>
                                    </p:anim>
                                    <p:anim calcmode="lin" valueType="num">
                                      <p:cBhvr>
                                        <p:cTn id="85" dur="500" fill="hold"/>
                                        <p:tgtEl>
                                          <p:spTgt spid="21"/>
                                        </p:tgtEl>
                                        <p:attrNameLst>
                                          <p:attrName>ppt_h</p:attrName>
                                        </p:attrNameLst>
                                      </p:cBhvr>
                                      <p:tavLst>
                                        <p:tav tm="0">
                                          <p:val>
                                            <p:fltVal val="0"/>
                                          </p:val>
                                        </p:tav>
                                        <p:tav tm="100000">
                                          <p:val>
                                            <p:strVal val="#ppt_h"/>
                                          </p:val>
                                        </p:tav>
                                      </p:tavLst>
                                    </p:anim>
                                    <p:animEffect transition="in" filter="fade">
                                      <p:cBhvr>
                                        <p:cTn id="86" dur="500"/>
                                        <p:tgtEl>
                                          <p:spTgt spid="21"/>
                                        </p:tgtEl>
                                      </p:cBhvr>
                                    </p:animEffect>
                                  </p:childTnLst>
                                </p:cTn>
                              </p:par>
                            </p:childTnLst>
                          </p:cTn>
                        </p:par>
                        <p:par>
                          <p:cTn id="87" fill="hold">
                            <p:stCondLst>
                              <p:cond delay="1500"/>
                            </p:stCondLst>
                            <p:childTnLst>
                              <p:par>
                                <p:cTn id="88" presetID="42" presetClass="path" presetSubtype="0" accel="50000" decel="50000" fill="hold" grpId="1" nodeType="afterEffect">
                                  <p:stCondLst>
                                    <p:cond delay="0"/>
                                  </p:stCondLst>
                                  <p:childTnLst>
                                    <p:animMotion origin="layout" path="M 3.54167E-6 1.85185E-6 L -0.01198 -0.42824 " pathEditMode="relative" rAng="0" ptsTypes="AA">
                                      <p:cBhvr>
                                        <p:cTn id="89" dur="1000" fill="hold"/>
                                        <p:tgtEl>
                                          <p:spTgt spid="20"/>
                                        </p:tgtEl>
                                        <p:attrNameLst>
                                          <p:attrName>ppt_x</p:attrName>
                                          <p:attrName>ppt_y</p:attrName>
                                        </p:attrNameLst>
                                      </p:cBhvr>
                                      <p:rCtr x="-599" y="-21412"/>
                                    </p:animMotion>
                                  </p:childTnLst>
                                </p:cTn>
                              </p:par>
                            </p:childTnLst>
                          </p:cTn>
                        </p:par>
                        <p:par>
                          <p:cTn id="90" fill="hold">
                            <p:stCondLst>
                              <p:cond delay="2500"/>
                            </p:stCondLst>
                            <p:childTnLst>
                              <p:par>
                                <p:cTn id="91" presetID="1" presetClass="exit" presetSubtype="0" fill="hold" grpId="2" nodeType="afterEffect">
                                  <p:stCondLst>
                                    <p:cond delay="0"/>
                                  </p:stCondLst>
                                  <p:childTnLst>
                                    <p:set>
                                      <p:cBhvr>
                                        <p:cTn id="92" dur="1" fill="hold">
                                          <p:stCondLst>
                                            <p:cond delay="0"/>
                                          </p:stCondLst>
                                        </p:cTn>
                                        <p:tgtEl>
                                          <p:spTgt spid="20"/>
                                        </p:tgtEl>
                                        <p:attrNameLst>
                                          <p:attrName>style.visibility</p:attrName>
                                        </p:attrNameLst>
                                      </p:cBhvr>
                                      <p:to>
                                        <p:strVal val="hidden"/>
                                      </p:to>
                                    </p:set>
                                  </p:childTnLst>
                                </p:cTn>
                              </p:par>
                            </p:childTnLst>
                          </p:cTn>
                        </p:par>
                        <p:par>
                          <p:cTn id="93" fill="hold">
                            <p:stCondLst>
                              <p:cond delay="2500"/>
                            </p:stCondLst>
                            <p:childTnLst>
                              <p:par>
                                <p:cTn id="94" presetID="53" presetClass="entr" presetSubtype="16" fill="hold" grpId="0" nodeType="after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3000"/>
                            </p:stCondLst>
                            <p:childTnLst>
                              <p:par>
                                <p:cTn id="100" presetID="53" presetClass="entr" presetSubtype="16" fill="hold" nodeType="after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p:cTn id="102" dur="500" fill="hold"/>
                                        <p:tgtEl>
                                          <p:spTgt spid="24"/>
                                        </p:tgtEl>
                                        <p:attrNameLst>
                                          <p:attrName>ppt_w</p:attrName>
                                        </p:attrNameLst>
                                      </p:cBhvr>
                                      <p:tavLst>
                                        <p:tav tm="0">
                                          <p:val>
                                            <p:fltVal val="0"/>
                                          </p:val>
                                        </p:tav>
                                        <p:tav tm="100000">
                                          <p:val>
                                            <p:strVal val="#ppt_w"/>
                                          </p:val>
                                        </p:tav>
                                      </p:tavLst>
                                    </p:anim>
                                    <p:anim calcmode="lin" valueType="num">
                                      <p:cBhvr>
                                        <p:cTn id="103" dur="500" fill="hold"/>
                                        <p:tgtEl>
                                          <p:spTgt spid="24"/>
                                        </p:tgtEl>
                                        <p:attrNameLst>
                                          <p:attrName>ppt_h</p:attrName>
                                        </p:attrNameLst>
                                      </p:cBhvr>
                                      <p:tavLst>
                                        <p:tav tm="0">
                                          <p:val>
                                            <p:fltVal val="0"/>
                                          </p:val>
                                        </p:tav>
                                        <p:tav tm="100000">
                                          <p:val>
                                            <p:strVal val="#ppt_h"/>
                                          </p:val>
                                        </p:tav>
                                      </p:tavLst>
                                    </p:anim>
                                    <p:animEffect transition="in" filter="fade">
                                      <p:cBhvr>
                                        <p:cTn id="104" dur="500"/>
                                        <p:tgtEl>
                                          <p:spTgt spid="24"/>
                                        </p:tgtEl>
                                      </p:cBhvr>
                                    </p:animEffect>
                                  </p:childTnLst>
                                </p:cTn>
                              </p:par>
                            </p:childTnLst>
                          </p:cTn>
                        </p:par>
                        <p:par>
                          <p:cTn id="105" fill="hold">
                            <p:stCondLst>
                              <p:cond delay="3500"/>
                            </p:stCondLst>
                            <p:childTnLst>
                              <p:par>
                                <p:cTn id="106" presetID="26" presetClass="emph" presetSubtype="0" repeatCount="3000" fill="hold" nodeType="afterEffect">
                                  <p:stCondLst>
                                    <p:cond delay="0"/>
                                  </p:stCondLst>
                                  <p:childTnLst>
                                    <p:animEffect transition="out" filter="fade">
                                      <p:cBhvr>
                                        <p:cTn id="107" dur="500" tmFilter="0, 0; .2, .5; .8, .5; 1, 0"/>
                                        <p:tgtEl>
                                          <p:spTgt spid="24"/>
                                        </p:tgtEl>
                                      </p:cBhvr>
                                    </p:animEffect>
                                    <p:animScale>
                                      <p:cBhvr>
                                        <p:cTn id="108" dur="250" autoRev="1" fill="hold"/>
                                        <p:tgtEl>
                                          <p:spTgt spid="24"/>
                                        </p:tgtEl>
                                      </p:cBhvr>
                                      <p:by x="105000" y="105000"/>
                                    </p:animScale>
                                  </p:childTnLst>
                                </p:cTn>
                              </p:par>
                            </p:childTnLst>
                          </p:cTn>
                        </p:par>
                        <p:par>
                          <p:cTn id="109" fill="hold">
                            <p:stCondLst>
                              <p:cond delay="4000"/>
                            </p:stCondLst>
                            <p:childTnLst>
                              <p:par>
                                <p:cTn id="110" presetID="1" presetClass="exit" presetSubtype="0" fill="hold" grpId="1" nodeType="afterEffect">
                                  <p:stCondLst>
                                    <p:cond delay="0"/>
                                  </p:stCondLst>
                                  <p:childTnLst>
                                    <p:set>
                                      <p:cBhvr>
                                        <p:cTn id="111" dur="1" fill="hold">
                                          <p:stCondLst>
                                            <p:cond delay="0"/>
                                          </p:stCondLst>
                                        </p:cTn>
                                        <p:tgtEl>
                                          <p:spTgt spid="21"/>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23"/>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24"/>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24"/>
                                        </p:tgtEl>
                                        <p:attrNameLst>
                                          <p:attrName>style.visibility</p:attrName>
                                        </p:attrNameLst>
                                      </p:cBhvr>
                                      <p:to>
                                        <p:strVal val="hidden"/>
                                      </p:to>
                                    </p:set>
                                  </p:childTnLst>
                                </p:cTn>
                              </p:par>
                              <p:par>
                                <p:cTn id="118" presetID="1" presetClass="exit" presetSubtype="0" fill="hold" grpId="3" nodeType="withEffect">
                                  <p:stCondLst>
                                    <p:cond delay="0"/>
                                  </p:stCondLst>
                                  <p:childTnLst>
                                    <p:set>
                                      <p:cBhvr>
                                        <p:cTn id="119" dur="1" fill="hold">
                                          <p:stCondLst>
                                            <p:cond delay="0"/>
                                          </p:stCondLst>
                                        </p:cTn>
                                        <p:tgtEl>
                                          <p:spTgt spid="13"/>
                                        </p:tgtEl>
                                        <p:attrNameLst>
                                          <p:attrName>style.visibility</p:attrName>
                                        </p:attrNameLst>
                                      </p:cBhvr>
                                      <p:to>
                                        <p:strVal val="hidden"/>
                                      </p:to>
                                    </p:set>
                                  </p:childTnLst>
                                </p:cTn>
                              </p:par>
                              <p:par>
                                <p:cTn id="120" presetID="1" presetClass="exit" presetSubtype="0" fill="hold" grpId="3" nodeType="withEffect">
                                  <p:stCondLst>
                                    <p:cond delay="0"/>
                                  </p:stCondLst>
                                  <p:childTnLst>
                                    <p:set>
                                      <p:cBhvr>
                                        <p:cTn id="121" dur="1" fill="hold">
                                          <p:stCondLst>
                                            <p:cond delay="0"/>
                                          </p:stCondLst>
                                        </p:cTn>
                                        <p:tgtEl>
                                          <p:spTgt spid="20"/>
                                        </p:tgtEl>
                                        <p:attrNameLst>
                                          <p:attrName>style.visibility</p:attrName>
                                        </p:attrNameLst>
                                      </p:cBhvr>
                                      <p:to>
                                        <p:strVal val="hidden"/>
                                      </p:to>
                                    </p:set>
                                  </p:childTnLst>
                                </p:cTn>
                              </p:par>
                            </p:childTnLst>
                          </p:cTn>
                        </p:par>
                        <p:par>
                          <p:cTn id="122" fill="hold">
                            <p:stCondLst>
                              <p:cond delay="4000"/>
                            </p:stCondLst>
                            <p:childTnLst>
                              <p:par>
                                <p:cTn id="123" presetID="10" presetClass="entr" presetSubtype="0" fill="hold" grpId="0" nodeType="afterEffect">
                                  <p:stCondLst>
                                    <p:cond delay="0"/>
                                  </p:stCondLst>
                                  <p:childTnLst>
                                    <p:set>
                                      <p:cBhvr>
                                        <p:cTn id="124" dur="1" fill="hold">
                                          <p:stCondLst>
                                            <p:cond delay="0"/>
                                          </p:stCondLst>
                                        </p:cTn>
                                        <p:tgtEl>
                                          <p:spTgt spid="25"/>
                                        </p:tgtEl>
                                        <p:attrNameLst>
                                          <p:attrName>style.visibility</p:attrName>
                                        </p:attrNameLst>
                                      </p:cBhvr>
                                      <p:to>
                                        <p:strVal val="visible"/>
                                      </p:to>
                                    </p:set>
                                    <p:animEffect transition="in" filter="fade">
                                      <p:cBhvr>
                                        <p:cTn id="125" dur="500"/>
                                        <p:tgtEl>
                                          <p:spTgt spid="25"/>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6"/>
                                        </p:tgtEl>
                                        <p:attrNameLst>
                                          <p:attrName>style.visibility</p:attrName>
                                        </p:attrNameLst>
                                      </p:cBhvr>
                                      <p:to>
                                        <p:strVal val="visible"/>
                                      </p:to>
                                    </p:set>
                                    <p:animEffect transition="in" filter="fade">
                                      <p:cBhvr>
                                        <p:cTn id="128" dur="500"/>
                                        <p:tgtEl>
                                          <p:spTgt spid="26"/>
                                        </p:tgtEl>
                                      </p:cBhvr>
                                    </p:animEffect>
                                  </p:childTnLst>
                                </p:cTn>
                              </p:par>
                            </p:childTnLst>
                          </p:cTn>
                        </p:par>
                        <p:par>
                          <p:cTn id="129" fill="hold">
                            <p:stCondLst>
                              <p:cond delay="4500"/>
                            </p:stCondLst>
                            <p:childTnLst>
                              <p:par>
                                <p:cTn id="130" presetID="42" presetClass="path" presetSubtype="0" accel="50000" decel="50000" fill="hold" grpId="1" nodeType="afterEffect">
                                  <p:stCondLst>
                                    <p:cond delay="0"/>
                                  </p:stCondLst>
                                  <p:childTnLst>
                                    <p:animMotion origin="layout" path="M -2.29167E-6 2.96296E-6 L 0.02604 -0.40371 " pathEditMode="relative" rAng="0" ptsTypes="AA">
                                      <p:cBhvr>
                                        <p:cTn id="131" dur="1000" fill="hold"/>
                                        <p:tgtEl>
                                          <p:spTgt spid="9"/>
                                        </p:tgtEl>
                                        <p:attrNameLst>
                                          <p:attrName>ppt_x</p:attrName>
                                          <p:attrName>ppt_y</p:attrName>
                                        </p:attrNameLst>
                                      </p:cBhvr>
                                      <p:rCtr x="1302" y="-20185"/>
                                    </p:animMotion>
                                  </p:childTnLst>
                                </p:cTn>
                              </p:par>
                            </p:childTnLst>
                          </p:cTn>
                        </p:par>
                        <p:par>
                          <p:cTn id="132" fill="hold">
                            <p:stCondLst>
                              <p:cond delay="5500"/>
                            </p:stCondLst>
                            <p:childTnLst>
                              <p:par>
                                <p:cTn id="133" presetID="1" presetClass="exit" presetSubtype="0" fill="hold" grpId="2" nodeType="afterEffect">
                                  <p:stCondLst>
                                    <p:cond delay="0"/>
                                  </p:stCondLst>
                                  <p:childTnLst>
                                    <p:set>
                                      <p:cBhvr>
                                        <p:cTn id="134" dur="1" fill="hold">
                                          <p:stCondLst>
                                            <p:cond delay="0"/>
                                          </p:stCondLst>
                                        </p:cTn>
                                        <p:tgtEl>
                                          <p:spTgt spid="9"/>
                                        </p:tgtEl>
                                        <p:attrNameLst>
                                          <p:attrName>style.visibility</p:attrName>
                                        </p:attrNameLst>
                                      </p:cBhvr>
                                      <p:to>
                                        <p:strVal val="hidden"/>
                                      </p:to>
                                    </p:set>
                                  </p:childTnLst>
                                </p:cTn>
                              </p:par>
                            </p:childTnLst>
                          </p:cTn>
                        </p:par>
                        <p:par>
                          <p:cTn id="135" fill="hold">
                            <p:stCondLst>
                              <p:cond delay="5500"/>
                            </p:stCondLst>
                            <p:childTnLst>
                              <p:par>
                                <p:cTn id="136" presetID="53" presetClass="entr" presetSubtype="16" fill="hold" grpId="0" nodeType="afterEffect">
                                  <p:stCondLst>
                                    <p:cond delay="0"/>
                                  </p:stCondLst>
                                  <p:childTnLst>
                                    <p:set>
                                      <p:cBhvr>
                                        <p:cTn id="137" dur="1" fill="hold">
                                          <p:stCondLst>
                                            <p:cond delay="0"/>
                                          </p:stCondLst>
                                        </p:cTn>
                                        <p:tgtEl>
                                          <p:spTgt spid="27"/>
                                        </p:tgtEl>
                                        <p:attrNameLst>
                                          <p:attrName>style.visibility</p:attrName>
                                        </p:attrNameLst>
                                      </p:cBhvr>
                                      <p:to>
                                        <p:strVal val="visible"/>
                                      </p:to>
                                    </p:set>
                                    <p:anim calcmode="lin" valueType="num">
                                      <p:cBhvr>
                                        <p:cTn id="138" dur="500" fill="hold"/>
                                        <p:tgtEl>
                                          <p:spTgt spid="27"/>
                                        </p:tgtEl>
                                        <p:attrNameLst>
                                          <p:attrName>ppt_w</p:attrName>
                                        </p:attrNameLst>
                                      </p:cBhvr>
                                      <p:tavLst>
                                        <p:tav tm="0">
                                          <p:val>
                                            <p:fltVal val="0"/>
                                          </p:val>
                                        </p:tav>
                                        <p:tav tm="100000">
                                          <p:val>
                                            <p:strVal val="#ppt_w"/>
                                          </p:val>
                                        </p:tav>
                                      </p:tavLst>
                                    </p:anim>
                                    <p:anim calcmode="lin" valueType="num">
                                      <p:cBhvr>
                                        <p:cTn id="139" dur="500" fill="hold"/>
                                        <p:tgtEl>
                                          <p:spTgt spid="27"/>
                                        </p:tgtEl>
                                        <p:attrNameLst>
                                          <p:attrName>ppt_h</p:attrName>
                                        </p:attrNameLst>
                                      </p:cBhvr>
                                      <p:tavLst>
                                        <p:tav tm="0">
                                          <p:val>
                                            <p:fltVal val="0"/>
                                          </p:val>
                                        </p:tav>
                                        <p:tav tm="100000">
                                          <p:val>
                                            <p:strVal val="#ppt_h"/>
                                          </p:val>
                                        </p:tav>
                                      </p:tavLst>
                                    </p:anim>
                                    <p:animEffect transition="in" filter="fade">
                                      <p:cBhvr>
                                        <p:cTn id="140" dur="500"/>
                                        <p:tgtEl>
                                          <p:spTgt spid="27"/>
                                        </p:tgtEl>
                                      </p:cBhvr>
                                    </p:animEffect>
                                  </p:childTnLst>
                                </p:cTn>
                              </p:par>
                            </p:childTnLst>
                          </p:cTn>
                        </p:par>
                        <p:par>
                          <p:cTn id="141" fill="hold">
                            <p:stCondLst>
                              <p:cond delay="6000"/>
                            </p:stCondLst>
                            <p:childTnLst>
                              <p:par>
                                <p:cTn id="142" presetID="42" presetClass="path" presetSubtype="0" accel="50000" decel="50000" fill="hold" grpId="1" nodeType="afterEffect">
                                  <p:stCondLst>
                                    <p:cond delay="0"/>
                                  </p:stCondLst>
                                  <p:childTnLst>
                                    <p:animMotion origin="layout" path="M 2.70833E-6 2.96296E-6 L -0.02474 -0.42963 " pathEditMode="relative" rAng="0" ptsTypes="AA">
                                      <p:cBhvr>
                                        <p:cTn id="143" dur="1000" fill="hold"/>
                                        <p:tgtEl>
                                          <p:spTgt spid="18"/>
                                        </p:tgtEl>
                                        <p:attrNameLst>
                                          <p:attrName>ppt_x</p:attrName>
                                          <p:attrName>ppt_y</p:attrName>
                                        </p:attrNameLst>
                                      </p:cBhvr>
                                      <p:rCtr x="-1237" y="-21481"/>
                                    </p:animMotion>
                                  </p:childTnLst>
                                </p:cTn>
                              </p:par>
                            </p:childTnLst>
                          </p:cTn>
                        </p:par>
                        <p:par>
                          <p:cTn id="144" fill="hold">
                            <p:stCondLst>
                              <p:cond delay="7000"/>
                            </p:stCondLst>
                            <p:childTnLst>
                              <p:par>
                                <p:cTn id="145" presetID="1" presetClass="exit" presetSubtype="0" fill="hold" grpId="2" nodeType="afterEffect">
                                  <p:stCondLst>
                                    <p:cond delay="0"/>
                                  </p:stCondLst>
                                  <p:childTnLst>
                                    <p:set>
                                      <p:cBhvr>
                                        <p:cTn id="146" dur="1" fill="hold">
                                          <p:stCondLst>
                                            <p:cond delay="0"/>
                                          </p:stCondLst>
                                        </p:cTn>
                                        <p:tgtEl>
                                          <p:spTgt spid="18"/>
                                        </p:tgtEl>
                                        <p:attrNameLst>
                                          <p:attrName>style.visibility</p:attrName>
                                        </p:attrNameLst>
                                      </p:cBhvr>
                                      <p:to>
                                        <p:strVal val="hidden"/>
                                      </p:to>
                                    </p:set>
                                  </p:childTnLst>
                                </p:cTn>
                              </p:par>
                            </p:childTnLst>
                          </p:cTn>
                        </p:par>
                        <p:par>
                          <p:cTn id="147" fill="hold">
                            <p:stCondLst>
                              <p:cond delay="7000"/>
                            </p:stCondLst>
                            <p:childTnLst>
                              <p:par>
                                <p:cTn id="148" presetID="53" presetClass="entr" presetSubtype="16" fill="hold" grpId="0" nodeType="afterEffect">
                                  <p:stCondLst>
                                    <p:cond delay="0"/>
                                  </p:stCondLst>
                                  <p:childTnLst>
                                    <p:set>
                                      <p:cBhvr>
                                        <p:cTn id="149" dur="1" fill="hold">
                                          <p:stCondLst>
                                            <p:cond delay="0"/>
                                          </p:stCondLst>
                                        </p:cTn>
                                        <p:tgtEl>
                                          <p:spTgt spid="28"/>
                                        </p:tgtEl>
                                        <p:attrNameLst>
                                          <p:attrName>style.visibility</p:attrName>
                                        </p:attrNameLst>
                                      </p:cBhvr>
                                      <p:to>
                                        <p:strVal val="visible"/>
                                      </p:to>
                                    </p:set>
                                    <p:anim calcmode="lin" valueType="num">
                                      <p:cBhvr>
                                        <p:cTn id="150" dur="500" fill="hold"/>
                                        <p:tgtEl>
                                          <p:spTgt spid="28"/>
                                        </p:tgtEl>
                                        <p:attrNameLst>
                                          <p:attrName>ppt_w</p:attrName>
                                        </p:attrNameLst>
                                      </p:cBhvr>
                                      <p:tavLst>
                                        <p:tav tm="0">
                                          <p:val>
                                            <p:fltVal val="0"/>
                                          </p:val>
                                        </p:tav>
                                        <p:tav tm="100000">
                                          <p:val>
                                            <p:strVal val="#ppt_w"/>
                                          </p:val>
                                        </p:tav>
                                      </p:tavLst>
                                    </p:anim>
                                    <p:anim calcmode="lin" valueType="num">
                                      <p:cBhvr>
                                        <p:cTn id="151" dur="500" fill="hold"/>
                                        <p:tgtEl>
                                          <p:spTgt spid="28"/>
                                        </p:tgtEl>
                                        <p:attrNameLst>
                                          <p:attrName>ppt_h</p:attrName>
                                        </p:attrNameLst>
                                      </p:cBhvr>
                                      <p:tavLst>
                                        <p:tav tm="0">
                                          <p:val>
                                            <p:fltVal val="0"/>
                                          </p:val>
                                        </p:tav>
                                        <p:tav tm="100000">
                                          <p:val>
                                            <p:strVal val="#ppt_h"/>
                                          </p:val>
                                        </p:tav>
                                      </p:tavLst>
                                    </p:anim>
                                    <p:animEffect transition="in" filter="fade">
                                      <p:cBhvr>
                                        <p:cTn id="152" dur="500"/>
                                        <p:tgtEl>
                                          <p:spTgt spid="28"/>
                                        </p:tgtEl>
                                      </p:cBhvr>
                                    </p:animEffect>
                                  </p:childTnLst>
                                </p:cTn>
                              </p:par>
                            </p:childTnLst>
                          </p:cTn>
                        </p:par>
                        <p:par>
                          <p:cTn id="153" fill="hold">
                            <p:stCondLst>
                              <p:cond delay="7500"/>
                            </p:stCondLst>
                            <p:childTnLst>
                              <p:par>
                                <p:cTn id="154" presetID="53" presetClass="entr" presetSubtype="16" fill="hold" nodeType="afterEffect">
                                  <p:stCondLst>
                                    <p:cond delay="0"/>
                                  </p:stCondLst>
                                  <p:childTnLst>
                                    <p:set>
                                      <p:cBhvr>
                                        <p:cTn id="155" dur="1" fill="hold">
                                          <p:stCondLst>
                                            <p:cond delay="0"/>
                                          </p:stCondLst>
                                        </p:cTn>
                                        <p:tgtEl>
                                          <p:spTgt spid="29"/>
                                        </p:tgtEl>
                                        <p:attrNameLst>
                                          <p:attrName>style.visibility</p:attrName>
                                        </p:attrNameLst>
                                      </p:cBhvr>
                                      <p:to>
                                        <p:strVal val="visible"/>
                                      </p:to>
                                    </p:set>
                                    <p:anim calcmode="lin" valueType="num">
                                      <p:cBhvr>
                                        <p:cTn id="156" dur="500" fill="hold"/>
                                        <p:tgtEl>
                                          <p:spTgt spid="29"/>
                                        </p:tgtEl>
                                        <p:attrNameLst>
                                          <p:attrName>ppt_w</p:attrName>
                                        </p:attrNameLst>
                                      </p:cBhvr>
                                      <p:tavLst>
                                        <p:tav tm="0">
                                          <p:val>
                                            <p:fltVal val="0"/>
                                          </p:val>
                                        </p:tav>
                                        <p:tav tm="100000">
                                          <p:val>
                                            <p:strVal val="#ppt_w"/>
                                          </p:val>
                                        </p:tav>
                                      </p:tavLst>
                                    </p:anim>
                                    <p:anim calcmode="lin" valueType="num">
                                      <p:cBhvr>
                                        <p:cTn id="157" dur="500" fill="hold"/>
                                        <p:tgtEl>
                                          <p:spTgt spid="29"/>
                                        </p:tgtEl>
                                        <p:attrNameLst>
                                          <p:attrName>ppt_h</p:attrName>
                                        </p:attrNameLst>
                                      </p:cBhvr>
                                      <p:tavLst>
                                        <p:tav tm="0">
                                          <p:val>
                                            <p:fltVal val="0"/>
                                          </p:val>
                                        </p:tav>
                                        <p:tav tm="100000">
                                          <p:val>
                                            <p:strVal val="#ppt_h"/>
                                          </p:val>
                                        </p:tav>
                                      </p:tavLst>
                                    </p:anim>
                                    <p:animEffect transition="in" filter="fade">
                                      <p:cBhvr>
                                        <p:cTn id="158" dur="500"/>
                                        <p:tgtEl>
                                          <p:spTgt spid="29"/>
                                        </p:tgtEl>
                                      </p:cBhvr>
                                    </p:animEffect>
                                  </p:childTnLst>
                                </p:cTn>
                              </p:par>
                            </p:childTnLst>
                          </p:cTn>
                        </p:par>
                        <p:par>
                          <p:cTn id="159" fill="hold">
                            <p:stCondLst>
                              <p:cond delay="8000"/>
                            </p:stCondLst>
                            <p:childTnLst>
                              <p:par>
                                <p:cTn id="160" presetID="26" presetClass="emph" presetSubtype="0" repeatCount="3000" fill="hold" nodeType="afterEffect">
                                  <p:stCondLst>
                                    <p:cond delay="0"/>
                                  </p:stCondLst>
                                  <p:childTnLst>
                                    <p:animEffect transition="out" filter="fade">
                                      <p:cBhvr>
                                        <p:cTn id="161" dur="500" tmFilter="0, 0; .2, .5; .8, .5; 1, 0"/>
                                        <p:tgtEl>
                                          <p:spTgt spid="29"/>
                                        </p:tgtEl>
                                      </p:cBhvr>
                                    </p:animEffect>
                                    <p:animScale>
                                      <p:cBhvr>
                                        <p:cTn id="162" dur="250" autoRev="1" fill="hold"/>
                                        <p:tgtEl>
                                          <p:spTgt spid="29"/>
                                        </p:tgtEl>
                                      </p:cBhvr>
                                      <p:by x="105000" y="105000"/>
                                    </p:animScale>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4">
                                            <p:txEl>
                                              <p:pRg st="1" end="1"/>
                                            </p:txEl>
                                          </p:spTgt>
                                        </p:tgtEl>
                                        <p:attrNameLst>
                                          <p:attrName>style.visibility</p:attrName>
                                        </p:attrNameLst>
                                      </p:cBhvr>
                                      <p:to>
                                        <p:strVal val="visible"/>
                                      </p:to>
                                    </p:set>
                                    <p:animEffect transition="in" filter="wipe(left)">
                                      <p:cBhvr>
                                        <p:cTn id="16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9" grpId="1" animBg="1"/>
      <p:bldP spid="9" grpId="2" animBg="1"/>
      <p:bldP spid="12" grpId="0" animBg="1"/>
      <p:bldP spid="25" grpId="0" animBg="1"/>
      <p:bldP spid="15" grpId="0" animBg="1"/>
      <p:bldP spid="13" grpId="0" animBg="1"/>
      <p:bldP spid="13" grpId="1" animBg="1"/>
      <p:bldP spid="13" grpId="2" animBg="1"/>
      <p:bldP spid="13" grpId="3" animBg="1"/>
      <p:bldP spid="14" grpId="0" animBg="1"/>
      <p:bldP spid="16" grpId="0" animBg="1"/>
      <p:bldP spid="17" grpId="0" animBg="1"/>
      <p:bldP spid="18" grpId="0" animBg="1"/>
      <p:bldP spid="18" grpId="1" animBg="1"/>
      <p:bldP spid="18" grpId="2" animBg="1"/>
      <p:bldP spid="19" grpId="0" animBg="1"/>
      <p:bldP spid="20" grpId="0" animBg="1"/>
      <p:bldP spid="20" grpId="1" animBg="1"/>
      <p:bldP spid="20" grpId="2" animBg="1"/>
      <p:bldP spid="20" grpId="3" animBg="1"/>
      <p:bldP spid="4" grpId="0" uiExpand="1" build="p"/>
      <p:bldP spid="5" grpId="0" animBg="1"/>
      <p:bldP spid="21" grpId="0" animBg="1"/>
      <p:bldP spid="21" grpId="1" animBg="1"/>
      <p:bldP spid="23" grpId="0" animBg="1"/>
      <p:bldP spid="23" grpId="1" animBg="1"/>
      <p:bldP spid="26" grpId="0" animBg="1"/>
      <p:bldP spid="27" grpId="0" animBg="1"/>
      <p:bldP spid="28"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1147</Words>
  <Application>WPS Spreadsheets</Application>
  <PresentationFormat>Widescreen</PresentationFormat>
  <Paragraphs>155</Paragraphs>
  <Slides>8</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8</vt:i4>
      </vt:variant>
    </vt:vector>
  </HeadingPairs>
  <TitlesOfParts>
    <vt:vector size="21" baseType="lpstr">
      <vt:lpstr>Arial</vt:lpstr>
      <vt:lpstr>SimSun</vt:lpstr>
      <vt:lpstr>Wingdings</vt:lpstr>
      <vt:lpstr>Arial</vt:lpstr>
      <vt:lpstr>UTM Cookies</vt:lpstr>
      <vt:lpstr>苹方-简</vt:lpstr>
      <vt:lpstr>Microsoft YaHei</vt:lpstr>
      <vt:lpstr>汉仪旗黑</vt:lpstr>
      <vt:lpstr>Arial Unicode MS</vt:lpstr>
      <vt:lpstr>Calibri</vt:lpstr>
      <vt:lpstr>Helvetica Neue</vt:lpstr>
      <vt:lpstr>宋体-简</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daothu</cp:lastModifiedBy>
  <cp:revision>85</cp:revision>
  <dcterms:created xsi:type="dcterms:W3CDTF">2025-12-07T12:58:43Z</dcterms:created>
  <dcterms:modified xsi:type="dcterms:W3CDTF">2025-12-07T12:58:43Z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1033-5.6.0.8082</vt:lpwstr>
  </property>
</Properties>
</file>