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442" r:id="rId2"/>
    <p:sldId id="432" r:id="rId3"/>
    <p:sldId id="439" r:id="rId4"/>
    <p:sldId id="440" r:id="rId5"/>
    <p:sldId id="441" r:id="rId6"/>
    <p:sldId id="431" r:id="rId7"/>
  </p:sldIdLst>
  <p:sldSz cx="16276638" cy="9144000"/>
  <p:notesSz cx="6858000" cy="9144000"/>
  <p:custDataLst>
    <p:tags r:id="rId9"/>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7C80"/>
    <a:srgbClr val="FF0066"/>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64" d="100"/>
          <a:sy n="64" d="100"/>
        </p:scale>
        <p:origin x="523"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500" b="1" i="0" u="none" strike="noStrike" kern="1200" cap="none" spc="0" normalizeH="0" baseline="0" noProof="0" dirty="0">
                <a:ln>
                  <a:noFill/>
                </a:ln>
                <a:solidFill>
                  <a:srgbClr val="FF0066"/>
                </a:solidFill>
                <a:effectLst/>
                <a:uLnTx/>
                <a:uFillTx/>
                <a:latin typeface="Times New Roman" pitchFamily="18" charset="0"/>
                <a:ea typeface="+mn-ea"/>
                <a:cs typeface="+mn-cs"/>
              </a:rPr>
              <a:t>TRƯỜNG TIỂU HỌC HƯNG ĐẠO</a:t>
            </a: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1958737" y="3962400"/>
            <a:ext cx="12656582"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1800"/>
              </a:spcBef>
              <a:spcAft>
                <a:spcPct val="0"/>
              </a:spcAft>
              <a:buClrTx/>
              <a:buSzTx/>
              <a:buFontTx/>
              <a:buNone/>
              <a:tabLst/>
              <a:defRPr/>
            </a:pP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Môn</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Tự</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nhiên</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và</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Xã</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hội</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lớp</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3</a:t>
            </a:r>
          </a:p>
          <a:p>
            <a:pPr marL="0" marR="0" lvl="0" indent="0" algn="ctr" defTabSz="914400" rtl="0" eaLnBrk="1" fontAlgn="base" latinLnBrk="0" hangingPunct="1">
              <a:lnSpc>
                <a:spcPct val="100000"/>
              </a:lnSpc>
              <a:spcBef>
                <a:spcPts val="1800"/>
              </a:spcBef>
              <a:spcAft>
                <a:spcPct val="0"/>
              </a:spcAft>
              <a:buClrTx/>
              <a:buSzTx/>
              <a:buFontTx/>
              <a:buNone/>
              <a:tabLst/>
              <a:defRPr/>
            </a:pPr>
            <a:r>
              <a:rPr kumimoji="0" lang="en-US" sz="4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BÀI</a:t>
            </a:r>
            <a:r>
              <a:rPr kumimoji="0" lang="en-US"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vi-VN"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8</a:t>
            </a:r>
            <a:r>
              <a:rPr kumimoji="0" lang="en-US"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r>
              <a:rPr kumimoji="0" lang="vi-VN"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ÔN TẬP CHỦ ĐỀ TRƯỜNG HỌC</a:t>
            </a:r>
            <a:r>
              <a:rPr kumimoji="0" lang="en-US"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vi-VN"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a:t>
            </a:r>
            <a:r>
              <a:rPr kumimoji="0" lang="en-US"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2</a:t>
            </a:r>
            <a:r>
              <a:rPr kumimoji="0" lang="vi-VN"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endParaRPr kumimoji="0" lang="en-US" sz="5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1" u="none" strike="noStrike" kern="1200" cap="none" spc="0" normalizeH="0" baseline="0" noProof="0" dirty="0" err="1">
                <a:ln>
                  <a:noFill/>
                </a:ln>
                <a:solidFill>
                  <a:srgbClr val="0000CC"/>
                </a:solidFill>
                <a:effectLst/>
                <a:uLnTx/>
                <a:uFillTx/>
                <a:latin typeface="Times New Roman" pitchFamily="18" charset="0"/>
                <a:ea typeface="+mn-ea"/>
                <a:cs typeface="+mn-cs"/>
              </a:rPr>
              <a:t>Giáo</a:t>
            </a:r>
            <a:r>
              <a:rPr kumimoji="0" lang="en-US" altLang="en-US" sz="2800" b="1" i="1" u="none" strike="noStrike" kern="1200" cap="none" spc="0" normalizeH="0" baseline="0" noProof="0" dirty="0">
                <a:ln>
                  <a:noFill/>
                </a:ln>
                <a:solidFill>
                  <a:srgbClr val="0000CC"/>
                </a:solidFill>
                <a:effectLst/>
                <a:uLnTx/>
                <a:uFillTx/>
                <a:latin typeface="Times New Roman" pitchFamily="18" charset="0"/>
                <a:ea typeface="+mn-ea"/>
                <a:cs typeface="+mn-cs"/>
              </a:rPr>
              <a:t> </a:t>
            </a:r>
            <a:r>
              <a:rPr kumimoji="0" lang="en-US" altLang="en-US" sz="2800" b="1" i="1" u="none" strike="noStrike" kern="1200" cap="none" spc="0" normalizeH="0" baseline="0" noProof="0" dirty="0" err="1">
                <a:ln>
                  <a:noFill/>
                </a:ln>
                <a:solidFill>
                  <a:srgbClr val="0000CC"/>
                </a:solidFill>
                <a:effectLst/>
                <a:uLnTx/>
                <a:uFillTx/>
                <a:latin typeface="Times New Roman" pitchFamily="18" charset="0"/>
                <a:ea typeface="+mn-ea"/>
                <a:cs typeface="+mn-cs"/>
              </a:rPr>
              <a:t>viên</a:t>
            </a:r>
            <a:r>
              <a:rPr kumimoji="0" lang="en-US" altLang="en-US" sz="2800" b="1" i="1" u="none" strike="noStrike" kern="1200" cap="none" spc="0" normalizeH="0" baseline="0" noProof="0" dirty="0">
                <a:ln>
                  <a:noFill/>
                </a:ln>
                <a:solidFill>
                  <a:srgbClr val="0000CC"/>
                </a:solidFill>
                <a:effectLst/>
                <a:uLnTx/>
                <a:uFillTx/>
                <a:latin typeface="Times New Roman" pitchFamily="18" charset="0"/>
                <a:ea typeface="+mn-ea"/>
                <a:cs typeface="+mn-cs"/>
              </a:rPr>
              <a:t>: </a:t>
            </a:r>
            <a:r>
              <a:rPr kumimoji="0" lang="en-US" altLang="en-US" sz="2800" b="1" i="1" u="none" strike="noStrike" kern="1200" cap="none" spc="0" normalizeH="0" baseline="0" noProof="0" dirty="0" err="1">
                <a:ln>
                  <a:noFill/>
                </a:ln>
                <a:solidFill>
                  <a:srgbClr val="0000CC"/>
                </a:solidFill>
                <a:effectLst/>
                <a:uLnTx/>
                <a:uFillTx/>
                <a:latin typeface="Times New Roman" pitchFamily="18" charset="0"/>
                <a:ea typeface="+mn-ea"/>
                <a:cs typeface="+mn-cs"/>
              </a:rPr>
              <a:t>Trần</a:t>
            </a:r>
            <a:r>
              <a:rPr kumimoji="0" lang="en-US" altLang="en-US" sz="2800" b="1" i="1" u="none" strike="noStrike" kern="1200" cap="none" spc="0" normalizeH="0" baseline="0" noProof="0" dirty="0">
                <a:ln>
                  <a:noFill/>
                </a:ln>
                <a:solidFill>
                  <a:srgbClr val="0000CC"/>
                </a:solidFill>
                <a:effectLst/>
                <a:uLnTx/>
                <a:uFillTx/>
                <a:latin typeface="Times New Roman" pitchFamily="18" charset="0"/>
                <a:ea typeface="+mn-ea"/>
                <a:cs typeface="+mn-cs"/>
              </a:rPr>
              <a:t> Thị Lan Hương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1" u="none" strike="noStrike" kern="1200" cap="none" spc="0" normalizeH="0" baseline="0" noProof="0" dirty="0" err="1">
                <a:ln>
                  <a:noFill/>
                </a:ln>
                <a:solidFill>
                  <a:srgbClr val="0000CC"/>
                </a:solidFill>
                <a:effectLst/>
                <a:uLnTx/>
                <a:uFillTx/>
                <a:latin typeface="Times New Roman" pitchFamily="18" charset="0"/>
                <a:ea typeface="+mn-ea"/>
                <a:cs typeface="+mn-cs"/>
              </a:rPr>
              <a:t>Lớp</a:t>
            </a:r>
            <a:r>
              <a:rPr kumimoji="0" lang="en-US" altLang="en-US" sz="2800" b="1" i="1" u="none" strike="noStrike" kern="1200" cap="none" spc="0" normalizeH="0" baseline="0" noProof="0" dirty="0">
                <a:ln>
                  <a:noFill/>
                </a:ln>
                <a:solidFill>
                  <a:srgbClr val="0000CC"/>
                </a:solidFill>
                <a:effectLst/>
                <a:uLnTx/>
                <a:uFillTx/>
                <a:latin typeface="Times New Roman" pitchFamily="18" charset="0"/>
                <a:ea typeface="+mn-ea"/>
                <a:cs typeface="+mn-cs"/>
              </a:rPr>
              <a:t>:  3A3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232" y="647938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60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CHÀO MỪNG QUÝ THẦY CÔ</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60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827818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ÔN TẬP CHỦ ĐỀ TRƯỜNG HỌC.(T2)</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975519" y="1676400"/>
            <a:ext cx="10515600" cy="677108"/>
          </a:xfrm>
          <a:prstGeom prst="rect">
            <a:avLst/>
          </a:prstGeom>
        </p:spPr>
        <p:txBody>
          <a:bodyPr wrap="square">
            <a:spAutoFit/>
          </a:bodyPr>
          <a:lstStyle/>
          <a:p>
            <a:pPr>
              <a:spcAft>
                <a:spcPts val="0"/>
              </a:spcAft>
            </a:pPr>
            <a:r>
              <a:rPr lang="vi-VN" sz="3800" b="1" u="sng">
                <a:solidFill>
                  <a:srgbClr val="FF0000"/>
                </a:solidFill>
                <a:latin typeface="Times New Roman"/>
                <a:ea typeface="Times New Roman"/>
              </a:rPr>
              <a:t>1:</a:t>
            </a:r>
            <a:r>
              <a:rPr lang="nl-NL" sz="3800" b="1" u="sng" dirty="0">
                <a:solidFill>
                  <a:srgbClr val="FF0000"/>
                </a:solidFill>
                <a:latin typeface="Times New Roman"/>
                <a:ea typeface="Times New Roman"/>
              </a:rPr>
              <a:t>Nêu cách ứng xử với các tình huống trong hình</a:t>
            </a:r>
            <a:r>
              <a:rPr lang="nl-NL" sz="3800" u="sng" dirty="0">
                <a:latin typeface="Times New Roman"/>
                <a:ea typeface="Times New Roman"/>
              </a:rPr>
              <a:t>.</a:t>
            </a:r>
            <a:endParaRPr lang="en-US" sz="3800" u="sng" dirty="0">
              <a:latin typeface="Times New Roman"/>
              <a:ea typeface="Times New Roman"/>
            </a:endParaRPr>
          </a:p>
        </p:txBody>
      </p:sp>
      <p:sp>
        <p:nvSpPr>
          <p:cNvPr id="16" name="Rectangle 15"/>
          <p:cNvSpPr/>
          <p:nvPr/>
        </p:nvSpPr>
        <p:spPr>
          <a:xfrm>
            <a:off x="975519" y="2445841"/>
            <a:ext cx="9155701" cy="1200329"/>
          </a:xfrm>
          <a:prstGeom prst="rect">
            <a:avLst/>
          </a:prstGeom>
        </p:spPr>
        <p:txBody>
          <a:bodyPr wrap="square">
            <a:spAutoFit/>
          </a:bodyPr>
          <a:lstStyle/>
          <a:p>
            <a:pPr algn="just">
              <a:spcAft>
                <a:spcPts val="0"/>
              </a:spcAft>
            </a:pPr>
            <a:r>
              <a:rPr lang="vi-VN" sz="3600" b="1" dirty="0">
                <a:solidFill>
                  <a:srgbClr val="FF0000"/>
                </a:solidFill>
                <a:latin typeface="Times New Roman"/>
                <a:ea typeface="Times New Roman"/>
              </a:rPr>
              <a:t>1.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vi-VN" sz="3600" b="1" dirty="0">
                <a:solidFill>
                  <a:srgbClr val="FF0000"/>
                </a:solidFill>
                <a:latin typeface="Times New Roman"/>
                <a:ea typeface="Times New Roman"/>
              </a:rPr>
              <a:t>ứng xử như thế nào trong những tình huống ở các hình dưới đây? Vì sao ?</a:t>
            </a:r>
            <a:endParaRPr lang="en-US" sz="3600" b="1" dirty="0">
              <a:solidFill>
                <a:srgbClr val="FF0000"/>
              </a:solidFill>
              <a:effectLst/>
              <a:latin typeface="Times New Roman"/>
              <a:ea typeface="Times New Roman"/>
            </a:endParaRPr>
          </a:p>
        </p:txBody>
      </p:sp>
      <p:sp>
        <p:nvSpPr>
          <p:cNvPr id="7" name="Rectangle 6"/>
          <p:cNvSpPr/>
          <p:nvPr/>
        </p:nvSpPr>
        <p:spPr>
          <a:xfrm>
            <a:off x="1224958" y="3905071"/>
            <a:ext cx="8742161" cy="1200329"/>
          </a:xfrm>
          <a:prstGeom prst="rect">
            <a:avLst/>
          </a:prstGeom>
        </p:spPr>
        <p:txBody>
          <a:bodyPr wrap="square">
            <a:spAutoFit/>
          </a:bodyPr>
          <a:lstStyle/>
          <a:p>
            <a:pPr algn="just">
              <a:spcAft>
                <a:spcPts val="0"/>
              </a:spcAft>
            </a:pPr>
            <a:r>
              <a:rPr lang="vi-VN" sz="3600" b="1" dirty="0">
                <a:solidFill>
                  <a:srgbClr val="0000CC"/>
                </a:solidFill>
                <a:latin typeface="Times New Roman"/>
                <a:ea typeface="Times New Roman"/>
              </a:rPr>
              <a:t>- TH 1: </a:t>
            </a:r>
            <a:r>
              <a:rPr lang="nl-NL" sz="3600" b="1" dirty="0">
                <a:solidFill>
                  <a:srgbClr val="0000CC"/>
                </a:solidFill>
                <a:latin typeface="Times New Roman"/>
                <a:ea typeface="Times New Roman"/>
              </a:rPr>
              <a:t>Các bạn đá bóng làm vỡ kính trường học.</a:t>
            </a:r>
            <a:endParaRPr lang="en-US" sz="3600" b="1" dirty="0">
              <a:solidFill>
                <a:srgbClr val="0000CC"/>
              </a:solidFill>
              <a:effectLst/>
              <a:latin typeface="Times New Roman"/>
              <a:ea typeface="Times New Roman"/>
            </a:endParaRPr>
          </a:p>
        </p:txBody>
      </p:sp>
      <p:sp>
        <p:nvSpPr>
          <p:cNvPr id="19" name="Rectangle 18"/>
          <p:cNvSpPr/>
          <p:nvPr/>
        </p:nvSpPr>
        <p:spPr>
          <a:xfrm>
            <a:off x="1247977" y="5311676"/>
            <a:ext cx="9023942" cy="2308324"/>
          </a:xfrm>
          <a:prstGeom prst="rect">
            <a:avLst/>
          </a:prstGeom>
        </p:spPr>
        <p:txBody>
          <a:bodyPr wrap="square">
            <a:spAutoFit/>
          </a:bodyPr>
          <a:lstStyle/>
          <a:p>
            <a:pPr algn="just">
              <a:spcAft>
                <a:spcPts val="0"/>
              </a:spcAft>
            </a:pPr>
            <a:r>
              <a:rPr lang="vi-VN" sz="3600" b="1" dirty="0">
                <a:solidFill>
                  <a:srgbClr val="0000CC"/>
                </a:solidFill>
                <a:latin typeface="Times New Roman"/>
                <a:ea typeface="Times New Roman"/>
              </a:rPr>
              <a:t>- Xử lí: Các bạn không được đá bóng ở hành lang lớp học, làm vỡ kính như thế là không gữi gìn cơ sở vật chất của nhà trường, thậm chí gây mất an toàn cho các bạn.</a:t>
            </a:r>
            <a:endParaRPr lang="en-US" sz="3600" b="1" dirty="0">
              <a:solidFill>
                <a:srgbClr val="0000CC"/>
              </a:solidFill>
              <a:effectLst/>
              <a:latin typeface="Times New Roman"/>
              <a:ea typeface="Times New Roman"/>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255" t="33333" r="24245" b="22385"/>
          <a:stretch/>
        </p:blipFill>
        <p:spPr bwMode="auto">
          <a:xfrm>
            <a:off x="10729119" y="2819400"/>
            <a:ext cx="4884420" cy="5658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7"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ÔN TẬP CHỦ ĐỀ TRƯỜNG HỌC.(T2)</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11" name="Straight Connector 10"/>
          <p:cNvCxnSpPr/>
          <p:nvPr/>
        </p:nvCxnSpPr>
        <p:spPr>
          <a:xfrm>
            <a:off x="1122728" y="2363948"/>
            <a:ext cx="1265439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sp>
        <p:nvSpPr>
          <p:cNvPr id="2" name="Rectangle 1"/>
          <p:cNvSpPr/>
          <p:nvPr/>
        </p:nvSpPr>
        <p:spPr>
          <a:xfrm>
            <a:off x="975519" y="1676400"/>
            <a:ext cx="13487400" cy="769441"/>
          </a:xfrm>
          <a:prstGeom prst="rect">
            <a:avLst/>
          </a:prstGeom>
        </p:spPr>
        <p:txBody>
          <a:bodyPr wrap="square">
            <a:spAutoFit/>
          </a:bodyPr>
          <a:lstStyle/>
          <a:p>
            <a:pPr>
              <a:spcAft>
                <a:spcPts val="0"/>
              </a:spcAft>
            </a:pPr>
            <a:r>
              <a:rPr lang="vi-VN" sz="4400" b="1">
                <a:solidFill>
                  <a:srgbClr val="FF0000"/>
                </a:solidFill>
                <a:latin typeface="Times New Roman"/>
                <a:ea typeface="Times New Roman"/>
              </a:rPr>
              <a:t>1:</a:t>
            </a:r>
            <a:r>
              <a:rPr lang="nl-NL" sz="4400" b="1" dirty="0">
                <a:solidFill>
                  <a:srgbClr val="FF0000"/>
                </a:solidFill>
                <a:latin typeface="Times New Roman"/>
                <a:ea typeface="Times New Roman"/>
              </a:rPr>
              <a:t>Nêu cách ứng xử với các tình huống trong hình</a:t>
            </a:r>
            <a:r>
              <a:rPr lang="nl-NL" sz="4400" dirty="0">
                <a:latin typeface="Times New Roman"/>
                <a:ea typeface="Times New Roman"/>
              </a:rPr>
              <a:t>.</a:t>
            </a:r>
            <a:endParaRPr lang="en-US" sz="4000" dirty="0">
              <a:latin typeface="Times New Roman"/>
              <a:ea typeface="Times New Roman"/>
            </a:endParaRPr>
          </a:p>
        </p:txBody>
      </p:sp>
      <p:sp>
        <p:nvSpPr>
          <p:cNvPr id="16" name="Rectangle 15"/>
          <p:cNvSpPr/>
          <p:nvPr/>
        </p:nvSpPr>
        <p:spPr>
          <a:xfrm>
            <a:off x="1122727" y="2445841"/>
            <a:ext cx="9008492" cy="1200329"/>
          </a:xfrm>
          <a:prstGeom prst="rect">
            <a:avLst/>
          </a:prstGeom>
        </p:spPr>
        <p:txBody>
          <a:bodyPr wrap="square">
            <a:spAutoFit/>
          </a:bodyPr>
          <a:lstStyle/>
          <a:p>
            <a:pPr algn="just">
              <a:spcAft>
                <a:spcPts val="0"/>
              </a:spcAft>
            </a:pPr>
            <a:r>
              <a:rPr lang="vi-VN" sz="3600" b="1" dirty="0">
                <a:solidFill>
                  <a:srgbClr val="FF0000"/>
                </a:solidFill>
                <a:latin typeface="Times New Roman"/>
                <a:ea typeface="Times New Roman"/>
              </a:rPr>
              <a:t>1.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vi-VN" sz="3600" b="1" dirty="0">
                <a:solidFill>
                  <a:srgbClr val="FF0000"/>
                </a:solidFill>
                <a:latin typeface="Times New Roman"/>
                <a:ea typeface="Times New Roman"/>
              </a:rPr>
              <a:t>ứng xử như thế nào trong những tình huống ở các hình dưới đây? Vì sao ?</a:t>
            </a:r>
            <a:endParaRPr lang="en-US" sz="3200" b="1" dirty="0">
              <a:solidFill>
                <a:srgbClr val="FF0000"/>
              </a:solidFill>
              <a:effectLst/>
              <a:latin typeface="Times New Roman"/>
              <a:ea typeface="Times New Roman"/>
            </a:endParaRPr>
          </a:p>
        </p:txBody>
      </p:sp>
      <p:sp>
        <p:nvSpPr>
          <p:cNvPr id="7" name="Rectangle 6"/>
          <p:cNvSpPr/>
          <p:nvPr/>
        </p:nvSpPr>
        <p:spPr>
          <a:xfrm>
            <a:off x="1224958" y="3614936"/>
            <a:ext cx="8742161" cy="1323439"/>
          </a:xfrm>
          <a:prstGeom prst="rect">
            <a:avLst/>
          </a:prstGeom>
        </p:spPr>
        <p:txBody>
          <a:bodyPr wrap="square">
            <a:spAutoFit/>
          </a:bodyPr>
          <a:lstStyle/>
          <a:p>
            <a:pPr algn="just">
              <a:spcAft>
                <a:spcPts val="0"/>
              </a:spcAft>
            </a:pPr>
            <a:r>
              <a:rPr lang="vi-VN" sz="4000" b="1" dirty="0">
                <a:solidFill>
                  <a:srgbClr val="0000CC"/>
                </a:solidFill>
                <a:latin typeface="Times New Roman"/>
                <a:ea typeface="Times New Roman"/>
              </a:rPr>
              <a:t>- TH 2: </a:t>
            </a:r>
            <a:r>
              <a:rPr lang="nl-NL" sz="4000" b="1" dirty="0">
                <a:solidFill>
                  <a:srgbClr val="0000CC"/>
                </a:solidFill>
                <a:latin typeface="Times New Roman"/>
                <a:ea typeface="Times New Roman"/>
              </a:rPr>
              <a:t>Những hành động làm mất vệ sinh trường học.</a:t>
            </a:r>
            <a:endParaRPr lang="en-US" sz="3600" b="1" dirty="0">
              <a:solidFill>
                <a:srgbClr val="0000CC"/>
              </a:solidFill>
              <a:latin typeface="Times New Roman"/>
              <a:ea typeface="Times New Roman"/>
            </a:endParaRPr>
          </a:p>
        </p:txBody>
      </p:sp>
      <p:sp>
        <p:nvSpPr>
          <p:cNvPr id="19" name="Rectangle 18"/>
          <p:cNvSpPr/>
          <p:nvPr/>
        </p:nvSpPr>
        <p:spPr>
          <a:xfrm>
            <a:off x="1432718" y="4938375"/>
            <a:ext cx="8698501" cy="3785652"/>
          </a:xfrm>
          <a:prstGeom prst="rect">
            <a:avLst/>
          </a:prstGeom>
        </p:spPr>
        <p:txBody>
          <a:bodyPr wrap="square">
            <a:spAutoFit/>
          </a:bodyPr>
          <a:lstStyle/>
          <a:p>
            <a:pPr algn="just">
              <a:spcAft>
                <a:spcPts val="0"/>
              </a:spcAft>
            </a:pPr>
            <a:r>
              <a:rPr lang="vi-VN" sz="4000" b="1" dirty="0">
                <a:solidFill>
                  <a:srgbClr val="0000CC"/>
                </a:solidFill>
                <a:latin typeface="Times New Roman"/>
                <a:ea typeface="Times New Roman"/>
              </a:rPr>
              <a:t>- Xử lí: Xả rác bừa bãi, rửa tay xong không khóa vòi nước lại làm nước chảy tràn ra ngoài gây mất vệ sinh môi trường học tập, bạn nên khóa vòi nước lại và nhặt rác bỏ vào sọt, sọt đầy rác sẽ đem đổ đúng nơi quy định.</a:t>
            </a:r>
            <a:endParaRPr lang="en-US" sz="4000" b="1" dirty="0">
              <a:solidFill>
                <a:srgbClr val="0000CC"/>
              </a:solidFill>
              <a:effectLst/>
              <a:latin typeface="Times New Roman"/>
              <a:ea typeface="Times New Roman"/>
            </a:endParaRPr>
          </a:p>
        </p:txBody>
      </p:sp>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5755" t="33333" r="2744" b="22385"/>
          <a:stretch/>
        </p:blipFill>
        <p:spPr bwMode="auto">
          <a:xfrm>
            <a:off x="10576720" y="2667000"/>
            <a:ext cx="5261610" cy="6095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3667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ÔN TẬP CHỦ ĐỀ TRƯỜNG HỌC</a:t>
            </a:r>
            <a:r>
              <a:rPr lang="vi-VN" sz="36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.(T2)</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975519" y="1996441"/>
            <a:ext cx="6477000" cy="677108"/>
          </a:xfrm>
          <a:prstGeom prst="rect">
            <a:avLst/>
          </a:prstGeom>
        </p:spPr>
        <p:txBody>
          <a:bodyPr wrap="square">
            <a:spAutoFit/>
          </a:bodyPr>
          <a:lstStyle/>
          <a:p>
            <a:pPr>
              <a:spcAft>
                <a:spcPts val="0"/>
              </a:spcAft>
            </a:pPr>
            <a:r>
              <a:rPr lang="vi-VN" sz="3800" b="1" u="sng" dirty="0">
                <a:solidFill>
                  <a:srgbClr val="FF0000"/>
                </a:solidFill>
                <a:latin typeface="Times New Roman"/>
                <a:ea typeface="Times New Roman"/>
              </a:rPr>
              <a:t> HĐ 2:Viết đoạn văn ngắn.</a:t>
            </a:r>
            <a:r>
              <a:rPr lang="nl-NL" sz="3800" u="sng" dirty="0">
                <a:latin typeface="Times New Roman"/>
                <a:ea typeface="Times New Roman"/>
              </a:rPr>
              <a:t>.</a:t>
            </a:r>
            <a:endParaRPr lang="en-US" sz="3800" u="sng" dirty="0">
              <a:latin typeface="Times New Roman"/>
              <a:ea typeface="Times New Roman"/>
            </a:endParaRPr>
          </a:p>
        </p:txBody>
      </p:sp>
      <p:sp>
        <p:nvSpPr>
          <p:cNvPr id="16" name="Rectangle 15"/>
          <p:cNvSpPr/>
          <p:nvPr/>
        </p:nvSpPr>
        <p:spPr>
          <a:xfrm>
            <a:off x="1122727" y="2765882"/>
            <a:ext cx="9301592" cy="1200329"/>
          </a:xfrm>
          <a:prstGeom prst="rect">
            <a:avLst/>
          </a:prstGeom>
        </p:spPr>
        <p:txBody>
          <a:bodyPr wrap="square">
            <a:spAutoFit/>
          </a:bodyPr>
          <a:lstStyle/>
          <a:p>
            <a:pPr algn="just">
              <a:spcAft>
                <a:spcPts val="0"/>
              </a:spcAft>
            </a:pPr>
            <a:r>
              <a:rPr lang="vi-VN" sz="3600" b="1" dirty="0">
                <a:solidFill>
                  <a:srgbClr val="FF0000"/>
                </a:solidFill>
                <a:latin typeface="Times New Roman"/>
                <a:ea typeface="Times New Roman"/>
              </a:rPr>
              <a:t>2. Viết một đoạn văn ngắn, giới thiệu truyền thống trường em theo gợi ý. </a:t>
            </a:r>
            <a:endParaRPr lang="en-US" sz="3600" b="1" dirty="0">
              <a:solidFill>
                <a:srgbClr val="FF0000"/>
              </a:solidFill>
              <a:effectLst/>
              <a:latin typeface="Times New Roman"/>
              <a:ea typeface="Times New Roman"/>
            </a:endParaRPr>
          </a:p>
        </p:txBody>
      </p:sp>
      <p:sp>
        <p:nvSpPr>
          <p:cNvPr id="19" name="Rectangle 18"/>
          <p:cNvSpPr/>
          <p:nvPr/>
        </p:nvSpPr>
        <p:spPr>
          <a:xfrm>
            <a:off x="1122728" y="4511041"/>
            <a:ext cx="9008492" cy="3416320"/>
          </a:xfrm>
          <a:prstGeom prst="rect">
            <a:avLst/>
          </a:prstGeom>
        </p:spPr>
        <p:txBody>
          <a:bodyPr wrap="square">
            <a:spAutoFit/>
          </a:bodyPr>
          <a:lstStyle/>
          <a:p>
            <a:pPr algn="just">
              <a:spcAft>
                <a:spcPts val="0"/>
              </a:spcAft>
            </a:pPr>
            <a:r>
              <a:rPr lang="vi-VN" sz="3600" b="1" dirty="0">
                <a:solidFill>
                  <a:srgbClr val="0000CC"/>
                </a:solidFill>
                <a:latin typeface="Times New Roman" pitchFamily="18" charset="0"/>
                <a:cs typeface="Times New Roman" pitchFamily="18" charset="0"/>
              </a:rPr>
              <a:t>"Mỗi ngày đến trường là một ngày vui"- đối với em, ngôi trường chính là nơi lưu giữ những kí ức tốt đẹp của tuổi học sinh. Bởi thế mà ngôi trường luôn là một điều có ý nghĩa đặc biệt, em yêu trường em lắm. Trường của em mang tên trường tiểu học .....</a:t>
            </a:r>
            <a:endParaRPr lang="en-US" sz="3600" b="1" dirty="0">
              <a:solidFill>
                <a:srgbClr val="0000CC"/>
              </a:solidFill>
              <a:effectLst/>
              <a:latin typeface="Times New Roman" pitchFamily="18" charset="0"/>
              <a:ea typeface="Times New Roman"/>
              <a:cs typeface="Times New Roman" pitchFamily="18"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255" t="23664" r="51120" b="25981"/>
          <a:stretch/>
        </p:blipFill>
        <p:spPr bwMode="auto">
          <a:xfrm>
            <a:off x="10409238" y="3657600"/>
            <a:ext cx="5580414" cy="443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8778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ÔN TẬP CHỦ ĐỀ TRƯỜNG HỌC.(T2)</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3" name="Picture 12"/>
          <p:cNvPicPr/>
          <p:nvPr/>
        </p:nvPicPr>
        <p:blipFill rotWithShape="1">
          <a:blip r:embed="rId3"/>
          <a:srcRect l="6523" t="24715" r="38297" b="21483"/>
          <a:stretch/>
        </p:blipFill>
        <p:spPr bwMode="auto">
          <a:xfrm>
            <a:off x="670719" y="1905000"/>
            <a:ext cx="14782800" cy="6705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0227389"/>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9895</TotalTime>
  <Words>410</Words>
  <Application>Microsoft Office PowerPoint</Application>
  <PresentationFormat>Custom</PresentationFormat>
  <Paragraphs>28</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Trường</cp:lastModifiedBy>
  <cp:revision>1126</cp:revision>
  <dcterms:created xsi:type="dcterms:W3CDTF">2008-09-09T22:52:10Z</dcterms:created>
  <dcterms:modified xsi:type="dcterms:W3CDTF">2025-11-01T05:36:18Z</dcterms:modified>
</cp:coreProperties>
</file>