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27" r:id="rId2"/>
    <p:sldId id="432" r:id="rId3"/>
    <p:sldId id="446" r:id="rId4"/>
    <p:sldId id="447" r:id="rId5"/>
    <p:sldId id="448" r:id="rId6"/>
    <p:sldId id="449" r:id="rId7"/>
    <p:sldId id="450" r:id="rId8"/>
    <p:sldId id="451" r:id="rId9"/>
    <p:sldId id="445" r:id="rId10"/>
    <p:sldId id="438" r:id="rId11"/>
    <p:sldId id="431"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7C80"/>
    <a:srgbClr val="FF0066"/>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64" d="100"/>
          <a:sy n="64" d="100"/>
        </p:scale>
        <p:origin x="523" y="77"/>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10</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8" Type="http://schemas.openxmlformats.org/officeDocument/2006/relationships/hyperlink" Target="Van%20dung/Cau%204.pptx" TargetMode="External"/><Relationship Id="rId13" Type="http://schemas.openxmlformats.org/officeDocument/2006/relationships/image" Target="../media/image17.jpeg"/><Relationship Id="rId3" Type="http://schemas.openxmlformats.org/officeDocument/2006/relationships/image" Target="../media/image6.jpg"/><Relationship Id="rId7" Type="http://schemas.openxmlformats.org/officeDocument/2006/relationships/image" Target="../media/image13.jpeg"/><Relationship Id="rId12" Type="http://schemas.openxmlformats.org/officeDocument/2006/relationships/image" Target="../media/image16.jpeg"/><Relationship Id="rId17" Type="http://schemas.openxmlformats.org/officeDocument/2006/relationships/image" Target="../media/image21.jpeg"/><Relationship Id="rId2" Type="http://schemas.openxmlformats.org/officeDocument/2006/relationships/notesSlide" Target="../notesSlides/notesSlide1.xml"/><Relationship Id="rId16"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hyperlink" Target="Van%20dung/Cau%203.pptx"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image" Target="../media/image19.jpeg"/><Relationship Id="rId10" Type="http://schemas.openxmlformats.org/officeDocument/2006/relationships/hyperlink" Target="Van%20dung/Cau%201.pptx" TargetMode="External"/><Relationship Id="rId4" Type="http://schemas.openxmlformats.org/officeDocument/2006/relationships/hyperlink" Target="Van%20dung/Cau%202.pptx" TargetMode="External"/><Relationship Id="rId9" Type="http://schemas.openxmlformats.org/officeDocument/2006/relationships/image" Target="../media/image14.jpeg"/><Relationship Id="rId1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HƯNG ĐẠO</a:t>
            </a: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1356519" y="3962400"/>
            <a:ext cx="13258800" cy="2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10</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THỦ CÔNG VÀ CÔNG NGHIỆP ( T 1)</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dirty="0" err="1">
                <a:solidFill>
                  <a:srgbClr val="0000CC"/>
                </a:solidFill>
                <a:latin typeface="Times New Roman" pitchFamily="18" charset="0"/>
              </a:rPr>
              <a:t>Giáo</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viên</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Trần</a:t>
            </a:r>
            <a:r>
              <a:rPr lang="en-US" altLang="en-US" sz="2800" b="1" i="1" dirty="0">
                <a:solidFill>
                  <a:srgbClr val="0000CC"/>
                </a:solidFill>
                <a:latin typeface="Times New Roman" pitchFamily="18" charset="0"/>
              </a:rPr>
              <a:t> Thị Lan Hương</a:t>
            </a:r>
          </a:p>
          <a:p>
            <a:pPr eaLnBrk="1" hangingPunct="1"/>
            <a:r>
              <a:rPr lang="en-US" altLang="en-US" sz="2800" b="1" i="1" dirty="0" err="1">
                <a:solidFill>
                  <a:srgbClr val="0000CC"/>
                </a:solidFill>
                <a:latin typeface="Times New Roman" pitchFamily="18" charset="0"/>
              </a:rPr>
              <a:t>Lớp</a:t>
            </a:r>
            <a:r>
              <a:rPr lang="en-US" altLang="en-US" sz="2800" b="1" i="1" dirty="0">
                <a:solidFill>
                  <a:srgbClr val="0000CC"/>
                </a:solidFill>
                <a:latin typeface="Times New Roman" pitchFamily="18" charset="0"/>
              </a:rPr>
              <a:t>:  3A5</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232"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Rectangle 95"/>
          <p:cNvSpPr>
            <a:spLocks noChangeArrowheads="1"/>
          </p:cNvSpPr>
          <p:nvPr/>
        </p:nvSpPr>
        <p:spPr bwMode="auto">
          <a:xfrm>
            <a:off x="4709319" y="1219200"/>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3200" b="1">
                <a:solidFill>
                  <a:srgbClr val="0000CC"/>
                </a:solidFill>
                <a:latin typeface="Times New Roman" pitchFamily="18" charset="0"/>
                <a:cs typeface="Times New Roman" pitchFamily="18" charset="0"/>
              </a:rPr>
              <a:t>TRÒ CHƠI: TÂY DU KÍ</a:t>
            </a:r>
          </a:p>
        </p:txBody>
      </p:sp>
      <p:pic>
        <p:nvPicPr>
          <p:cNvPr id="52" name="Picture 2" descr="3 tài tử đóng Đường Tăng trong Tây du ký phiên bản 1986. Ảnh: NSCC.">
            <a:hlinkClick r:id="rId4" action="ppaction://hlinkpres?slideindex=1&amp;slidetitle="/>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554" t="50000" r="33215" b="6576"/>
          <a:stretch/>
        </p:blipFill>
        <p:spPr bwMode="auto">
          <a:xfrm>
            <a:off x="6961732" y="2201357"/>
            <a:ext cx="2210029" cy="20485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Nhân vật hư cấu Tôn Ngộ Không">
            <a:hlinkClick r:id="rId6" action="ppaction://hlinkpres?slideindex=1&amp;slidetitle="/>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7310" b="7814"/>
          <a:stretch/>
        </p:blipFill>
        <p:spPr bwMode="auto">
          <a:xfrm>
            <a:off x="1427038" y="2232181"/>
            <a:ext cx="2107266"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Những phiên bản Trư Bát Giới đáng yêu nhất trong lịch sử Tây Du Ký -  VietNamNet">
            <a:hlinkClick r:id="rId8" action="ppaction://hlinkpres?slideindex=1&amp;slidetitl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29132" y="2263003"/>
            <a:ext cx="2090987"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Hình ảnh đẹp và hiếm về Sa Tăng, Trư Bát Giới - Giáo dục Việt Nam">
            <a:hlinkClick r:id="rId10" action="ppaction://hlinkpres?slideindex=1&amp;slidetitle="/>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 b="23314"/>
          <a:stretch/>
        </p:blipFill>
        <p:spPr bwMode="auto">
          <a:xfrm>
            <a:off x="4158285" y="5507471"/>
            <a:ext cx="1965247"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ật tổ 'Tây du ký' 1986: Luôn được 'cúng' trái cây, càng già càng giống  Phậ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58285" y="2230864"/>
            <a:ext cx="2193847" cy="19881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iễn viên đóng Ngọc Hoàng của 'Tây du ký' bị in ảnh trên tiền âm phủ"/>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796531" y="2200382"/>
            <a:ext cx="2209800" cy="204949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y kỳ chuyện &quot;Quan Âm&quot; (Tây Du Ký) được người dân quỳ lạy như &quot;Bồ Tát sống&quot;  và sự thật về cuộc sống độc thân tuổi 78"/>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47310"/>
          <a:stretch/>
        </p:blipFill>
        <p:spPr bwMode="auto">
          <a:xfrm>
            <a:off x="1427038" y="5476991"/>
            <a:ext cx="2107266" cy="191589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Yêu quái tàn ác nhất, máu lạnh nhất trong Tây Du Ký, 100 Bạch Cốt Tinh gộp  lại cũng &quot;không có cửa&quo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61732" y="5507471"/>
            <a:ext cx="2210029"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ống Tổ Nhi - &quot;Na Tra&quot; xinh nhất showbiz, mới 19 tuổi và đẹp không góc chết"/>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b="40922"/>
          <a:stretch/>
        </p:blipFill>
        <p:spPr bwMode="auto">
          <a:xfrm>
            <a:off x="9796531" y="5507471"/>
            <a:ext cx="2209641" cy="195613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Diễn viên đóng Phật Di Lặc trong 'Tây du ký' qua đời - VnExpress Giải trí"/>
          <p:cNvPicPr>
            <a:picLocks noChangeAspect="1" noChangeArrowheads="1"/>
          </p:cNvPicPr>
          <p:nvPr/>
        </p:nvPicPr>
        <p:blipFill rotWithShape="1">
          <a:blip r:embed="rId17">
            <a:extLst>
              <a:ext uri="{28A0092B-C50C-407E-A947-70E740481C1C}">
                <a14:useLocalDpi xmlns:a14="http://schemas.microsoft.com/office/drawing/2010/main" val="0"/>
              </a:ext>
            </a:extLst>
          </a:blip>
          <a:srcRect t="15236"/>
          <a:stretch/>
        </p:blipFill>
        <p:spPr bwMode="auto">
          <a:xfrm>
            <a:off x="12798970" y="5476991"/>
            <a:ext cx="2121149" cy="19906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74692" y="530352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870680" y="206738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299571" y="206738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2678444" y="208262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7279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2"/>
                                        </p:tgtEl>
                                      </p:cBhvr>
                                    </p:animEffect>
                                    <p:animScale>
                                      <p:cBhvr>
                                        <p:cTn id="7" dur="250" autoRev="1" fill="hold"/>
                                        <p:tgtEl>
                                          <p:spTgt spid="52"/>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53"/>
                                        </p:tgtEl>
                                      </p:cBhvr>
                                    </p:animEffect>
                                    <p:animScale>
                                      <p:cBhvr>
                                        <p:cTn id="11" dur="250" autoRev="1" fill="hold"/>
                                        <p:tgtEl>
                                          <p:spTgt spid="53"/>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54"/>
                                        </p:tgtEl>
                                      </p:cBhvr>
                                    </p:animEffect>
                                    <p:animScale>
                                      <p:cBhvr>
                                        <p:cTn id="15" dur="250" autoRev="1" fill="hold"/>
                                        <p:tgtEl>
                                          <p:spTgt spid="54"/>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55"/>
                                        </p:tgtEl>
                                      </p:cBhvr>
                                    </p:animEffect>
                                    <p:animScale>
                                      <p:cBhvr>
                                        <p:cTn id="19" dur="250" autoRev="1" fill="hold"/>
                                        <p:tgtEl>
                                          <p:spTgt spid="55"/>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2058"/>
                                        </p:tgtEl>
                                      </p:cBhvr>
                                    </p:animEffect>
                                    <p:animScale>
                                      <p:cBhvr>
                                        <p:cTn id="23" dur="250" autoRev="1" fill="hold"/>
                                        <p:tgtEl>
                                          <p:spTgt spid="2058"/>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2060"/>
                                        </p:tgtEl>
                                      </p:cBhvr>
                                    </p:animEffect>
                                    <p:animScale>
                                      <p:cBhvr>
                                        <p:cTn id="27" dur="250" autoRev="1" fill="hold"/>
                                        <p:tgtEl>
                                          <p:spTgt spid="2060"/>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2062"/>
                                        </p:tgtEl>
                                      </p:cBhvr>
                                    </p:animEffect>
                                    <p:animScale>
                                      <p:cBhvr>
                                        <p:cTn id="31" dur="250" autoRev="1" fill="hold"/>
                                        <p:tgtEl>
                                          <p:spTgt spid="2062"/>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2064"/>
                                        </p:tgtEl>
                                      </p:cBhvr>
                                    </p:animEffect>
                                    <p:animScale>
                                      <p:cBhvr>
                                        <p:cTn id="35" dur="250" autoRev="1" fill="hold"/>
                                        <p:tgtEl>
                                          <p:spTgt spid="2064"/>
                                        </p:tgtEl>
                                      </p:cBhvr>
                                      <p:by x="105000" y="105000"/>
                                    </p:animScale>
                                  </p:childTnLst>
                                </p:cTn>
                              </p:par>
                            </p:childTnLst>
                          </p:cTn>
                        </p:par>
                        <p:par>
                          <p:cTn id="36" fill="hold">
                            <p:stCondLst>
                              <p:cond delay="4000"/>
                            </p:stCondLst>
                            <p:childTnLst>
                              <p:par>
                                <p:cTn id="37" presetID="26" presetClass="emph" presetSubtype="0" fill="hold" nodeType="afterEffect">
                                  <p:stCondLst>
                                    <p:cond delay="0"/>
                                  </p:stCondLst>
                                  <p:childTnLst>
                                    <p:animEffect transition="out" filter="fade">
                                      <p:cBhvr>
                                        <p:cTn id="38" dur="500" tmFilter="0, 0; .2, .5; .8, .5; 1, 0"/>
                                        <p:tgtEl>
                                          <p:spTgt spid="2066"/>
                                        </p:tgtEl>
                                      </p:cBhvr>
                                    </p:animEffect>
                                    <p:animScale>
                                      <p:cBhvr>
                                        <p:cTn id="39" dur="250" autoRev="1" fill="hold"/>
                                        <p:tgtEl>
                                          <p:spTgt spid="2066"/>
                                        </p:tgtEl>
                                      </p:cBhvr>
                                      <p:by x="105000" y="105000"/>
                                    </p:animScale>
                                  </p:childTnLst>
                                </p:cTn>
                              </p:par>
                            </p:childTnLst>
                          </p:cTn>
                        </p:par>
                        <p:par>
                          <p:cTn id="40" fill="hold">
                            <p:stCondLst>
                              <p:cond delay="4500"/>
                            </p:stCondLst>
                            <p:childTnLst>
                              <p:par>
                                <p:cTn id="41" presetID="26" presetClass="emph" presetSubtype="0" fill="hold" nodeType="afterEffect">
                                  <p:stCondLst>
                                    <p:cond delay="0"/>
                                  </p:stCondLst>
                                  <p:childTnLst>
                                    <p:animEffect transition="out" filter="fade">
                                      <p:cBhvr>
                                        <p:cTn id="42" dur="500" tmFilter="0, 0; .2, .5; .8, .5; 1, 0"/>
                                        <p:tgtEl>
                                          <p:spTgt spid="2068"/>
                                        </p:tgtEl>
                                      </p:cBhvr>
                                    </p:animEffect>
                                    <p:animScale>
                                      <p:cBhvr>
                                        <p:cTn id="43" dur="250" autoRev="1" fill="hold"/>
                                        <p:tgtEl>
                                          <p:spTgt spid="2068"/>
                                        </p:tgtEl>
                                      </p:cBhvr>
                                      <p:by x="105000" y="105000"/>
                                    </p:animScale>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par>
                          <p:cTn id="48" fill="hold">
                            <p:stCondLst>
                              <p:cond delay="5500"/>
                            </p:stCondLst>
                            <p:childTnLst>
                              <p:par>
                                <p:cTn id="49" presetID="21" presetClass="emph" presetSubtype="0" repeatCount="100000" fill="hold" grpId="1" nodeType="afterEffect">
                                  <p:stCondLst>
                                    <p:cond delay="0"/>
                                  </p:stCondLst>
                                  <p:childTnLst>
                                    <p:animClr clrSpc="hsl" dir="cw">
                                      <p:cBhvr override="childStyle">
                                        <p:cTn id="50" dur="500" fill="hold"/>
                                        <p:tgtEl>
                                          <p:spTgt spid="4"/>
                                        </p:tgtEl>
                                        <p:attrNameLst>
                                          <p:attrName>style.color</p:attrName>
                                        </p:attrNameLst>
                                      </p:cBhvr>
                                      <p:by>
                                        <p:hsl h="7200000" s="0" l="0"/>
                                      </p:by>
                                    </p:animClr>
                                    <p:animClr clrSpc="hsl" dir="cw">
                                      <p:cBhvr>
                                        <p:cTn id="51" dur="500" fill="hold"/>
                                        <p:tgtEl>
                                          <p:spTgt spid="4"/>
                                        </p:tgtEl>
                                        <p:attrNameLst>
                                          <p:attrName>fillcolor</p:attrName>
                                        </p:attrNameLst>
                                      </p:cBhvr>
                                      <p:by>
                                        <p:hsl h="7200000" s="0" l="0"/>
                                      </p:by>
                                    </p:animClr>
                                    <p:animClr clrSpc="hsl" dir="cw">
                                      <p:cBhvr>
                                        <p:cTn id="52" dur="500" fill="hold"/>
                                        <p:tgtEl>
                                          <p:spTgt spid="4"/>
                                        </p:tgtEl>
                                        <p:attrNameLst>
                                          <p:attrName>stroke.color</p:attrName>
                                        </p:attrNameLst>
                                      </p:cBhvr>
                                      <p:by>
                                        <p:hsl h="7200000" s="0" l="0"/>
                                      </p:by>
                                    </p:animClr>
                                    <p:set>
                                      <p:cBhvr>
                                        <p:cTn id="53" dur="500" fill="hold"/>
                                        <p:tgtEl>
                                          <p:spTgt spid="4"/>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500" tmFilter="0, 0; .2, .5; .8, .5; 1, 0"/>
                                        <p:tgtEl>
                                          <p:spTgt spid="52"/>
                                        </p:tgtEl>
                                      </p:cBhvr>
                                    </p:animEffect>
                                    <p:animScale>
                                      <p:cBhvr>
                                        <p:cTn id="58" dur="250" autoRev="1" fill="hold"/>
                                        <p:tgtEl>
                                          <p:spTgt spid="52"/>
                                        </p:tgtEl>
                                      </p:cBhvr>
                                      <p:by x="105000" y="105000"/>
                                    </p:animScale>
                                  </p:childTnLst>
                                </p:cTn>
                              </p:par>
                            </p:childTnLst>
                          </p:cTn>
                        </p:par>
                        <p:par>
                          <p:cTn id="59" fill="hold">
                            <p:stCondLst>
                              <p:cond delay="500"/>
                            </p:stCondLst>
                            <p:childTnLst>
                              <p:par>
                                <p:cTn id="60" presetID="26" presetClass="emph" presetSubtype="0" fill="hold" nodeType="afterEffect">
                                  <p:stCondLst>
                                    <p:cond delay="0"/>
                                  </p:stCondLst>
                                  <p:childTnLst>
                                    <p:animEffect transition="out" filter="fade">
                                      <p:cBhvr>
                                        <p:cTn id="61" dur="500" tmFilter="0, 0; .2, .5; .8, .5; 1, 0"/>
                                        <p:tgtEl>
                                          <p:spTgt spid="53"/>
                                        </p:tgtEl>
                                      </p:cBhvr>
                                    </p:animEffect>
                                    <p:animScale>
                                      <p:cBhvr>
                                        <p:cTn id="62" dur="250" autoRev="1" fill="hold"/>
                                        <p:tgtEl>
                                          <p:spTgt spid="53"/>
                                        </p:tgtEl>
                                      </p:cBhvr>
                                      <p:by x="105000" y="105000"/>
                                    </p:animScale>
                                  </p:childTnLst>
                                </p:cTn>
                              </p:par>
                            </p:childTnLst>
                          </p:cTn>
                        </p:par>
                        <p:par>
                          <p:cTn id="63" fill="hold">
                            <p:stCondLst>
                              <p:cond delay="1000"/>
                            </p:stCondLst>
                            <p:childTnLst>
                              <p:par>
                                <p:cTn id="64" presetID="26" presetClass="emph" presetSubtype="0" fill="hold" nodeType="afterEffect">
                                  <p:stCondLst>
                                    <p:cond delay="0"/>
                                  </p:stCondLst>
                                  <p:childTnLst>
                                    <p:animEffect transition="out" filter="fade">
                                      <p:cBhvr>
                                        <p:cTn id="65" dur="500" tmFilter="0, 0; .2, .5; .8, .5; 1, 0"/>
                                        <p:tgtEl>
                                          <p:spTgt spid="54"/>
                                        </p:tgtEl>
                                      </p:cBhvr>
                                    </p:animEffect>
                                    <p:animScale>
                                      <p:cBhvr>
                                        <p:cTn id="66" dur="250" autoRev="1" fill="hold"/>
                                        <p:tgtEl>
                                          <p:spTgt spid="54"/>
                                        </p:tgtEl>
                                      </p:cBhvr>
                                      <p:by x="105000" y="105000"/>
                                    </p:animScale>
                                  </p:childTnLst>
                                </p:cTn>
                              </p:par>
                            </p:childTnLst>
                          </p:cTn>
                        </p:par>
                        <p:par>
                          <p:cTn id="67" fill="hold">
                            <p:stCondLst>
                              <p:cond delay="1500"/>
                            </p:stCondLst>
                            <p:childTnLst>
                              <p:par>
                                <p:cTn id="68" presetID="26" presetClass="emph" presetSubtype="0" fill="hold" nodeType="afterEffect">
                                  <p:stCondLst>
                                    <p:cond delay="0"/>
                                  </p:stCondLst>
                                  <p:childTnLst>
                                    <p:animEffect transition="out" filter="fade">
                                      <p:cBhvr>
                                        <p:cTn id="69" dur="500" tmFilter="0, 0; .2, .5; .8, .5; 1, 0"/>
                                        <p:tgtEl>
                                          <p:spTgt spid="55"/>
                                        </p:tgtEl>
                                      </p:cBhvr>
                                    </p:animEffect>
                                    <p:animScale>
                                      <p:cBhvr>
                                        <p:cTn id="70" dur="250" autoRev="1" fill="hold"/>
                                        <p:tgtEl>
                                          <p:spTgt spid="55"/>
                                        </p:tgtEl>
                                      </p:cBhvr>
                                      <p:by x="105000" y="105000"/>
                                    </p:animScale>
                                  </p:childTnLst>
                                </p:cTn>
                              </p:par>
                            </p:childTnLst>
                          </p:cTn>
                        </p:par>
                        <p:par>
                          <p:cTn id="71" fill="hold">
                            <p:stCondLst>
                              <p:cond delay="2000"/>
                            </p:stCondLst>
                            <p:childTnLst>
                              <p:par>
                                <p:cTn id="72" presetID="26" presetClass="emph" presetSubtype="0" fill="hold" nodeType="afterEffect">
                                  <p:stCondLst>
                                    <p:cond delay="0"/>
                                  </p:stCondLst>
                                  <p:childTnLst>
                                    <p:animEffect transition="out" filter="fade">
                                      <p:cBhvr>
                                        <p:cTn id="73" dur="500" tmFilter="0, 0; .2, .5; .8, .5; 1, 0"/>
                                        <p:tgtEl>
                                          <p:spTgt spid="2058"/>
                                        </p:tgtEl>
                                      </p:cBhvr>
                                    </p:animEffect>
                                    <p:animScale>
                                      <p:cBhvr>
                                        <p:cTn id="74" dur="250" autoRev="1" fill="hold"/>
                                        <p:tgtEl>
                                          <p:spTgt spid="2058"/>
                                        </p:tgtEl>
                                      </p:cBhvr>
                                      <p:by x="105000" y="105000"/>
                                    </p:animScale>
                                  </p:childTnLst>
                                </p:cTn>
                              </p:par>
                            </p:childTnLst>
                          </p:cTn>
                        </p:par>
                        <p:par>
                          <p:cTn id="75" fill="hold">
                            <p:stCondLst>
                              <p:cond delay="2500"/>
                            </p:stCondLst>
                            <p:childTnLst>
                              <p:par>
                                <p:cTn id="76" presetID="26" presetClass="emph" presetSubtype="0" fill="hold" nodeType="afterEffect">
                                  <p:stCondLst>
                                    <p:cond delay="0"/>
                                  </p:stCondLst>
                                  <p:childTnLst>
                                    <p:animEffect transition="out" filter="fade">
                                      <p:cBhvr>
                                        <p:cTn id="77" dur="500" tmFilter="0, 0; .2, .5; .8, .5; 1, 0"/>
                                        <p:tgtEl>
                                          <p:spTgt spid="2060"/>
                                        </p:tgtEl>
                                      </p:cBhvr>
                                    </p:animEffect>
                                    <p:animScale>
                                      <p:cBhvr>
                                        <p:cTn id="78" dur="250" autoRev="1" fill="hold"/>
                                        <p:tgtEl>
                                          <p:spTgt spid="2060"/>
                                        </p:tgtEl>
                                      </p:cBhvr>
                                      <p:by x="105000" y="105000"/>
                                    </p:animScale>
                                  </p:childTnLst>
                                </p:cTn>
                              </p:par>
                            </p:childTnLst>
                          </p:cTn>
                        </p:par>
                        <p:par>
                          <p:cTn id="79" fill="hold">
                            <p:stCondLst>
                              <p:cond delay="3000"/>
                            </p:stCondLst>
                            <p:childTnLst>
                              <p:par>
                                <p:cTn id="80" presetID="26" presetClass="emph" presetSubtype="0" fill="hold" nodeType="afterEffect">
                                  <p:stCondLst>
                                    <p:cond delay="0"/>
                                  </p:stCondLst>
                                  <p:childTnLst>
                                    <p:animEffect transition="out" filter="fade">
                                      <p:cBhvr>
                                        <p:cTn id="81" dur="500" tmFilter="0, 0; .2, .5; .8, .5; 1, 0"/>
                                        <p:tgtEl>
                                          <p:spTgt spid="2062"/>
                                        </p:tgtEl>
                                      </p:cBhvr>
                                    </p:animEffect>
                                    <p:animScale>
                                      <p:cBhvr>
                                        <p:cTn id="82" dur="250" autoRev="1" fill="hold"/>
                                        <p:tgtEl>
                                          <p:spTgt spid="2062"/>
                                        </p:tgtEl>
                                      </p:cBhvr>
                                      <p:by x="105000" y="105000"/>
                                    </p:animScale>
                                  </p:childTnLst>
                                </p:cTn>
                              </p:par>
                            </p:childTnLst>
                          </p:cTn>
                        </p:par>
                        <p:par>
                          <p:cTn id="83" fill="hold">
                            <p:stCondLst>
                              <p:cond delay="3500"/>
                            </p:stCondLst>
                            <p:childTnLst>
                              <p:par>
                                <p:cTn id="84" presetID="26" presetClass="emph" presetSubtype="0" fill="hold" nodeType="afterEffect">
                                  <p:stCondLst>
                                    <p:cond delay="0"/>
                                  </p:stCondLst>
                                  <p:childTnLst>
                                    <p:animEffect transition="out" filter="fade">
                                      <p:cBhvr>
                                        <p:cTn id="85" dur="500" tmFilter="0, 0; .2, .5; .8, .5; 1, 0"/>
                                        <p:tgtEl>
                                          <p:spTgt spid="2064"/>
                                        </p:tgtEl>
                                      </p:cBhvr>
                                    </p:animEffect>
                                    <p:animScale>
                                      <p:cBhvr>
                                        <p:cTn id="86" dur="250" autoRev="1" fill="hold"/>
                                        <p:tgtEl>
                                          <p:spTgt spid="2064"/>
                                        </p:tgtEl>
                                      </p:cBhvr>
                                      <p:by x="105000" y="105000"/>
                                    </p:animScale>
                                  </p:childTnLst>
                                </p:cTn>
                              </p:par>
                            </p:childTnLst>
                          </p:cTn>
                        </p:par>
                        <p:par>
                          <p:cTn id="87" fill="hold">
                            <p:stCondLst>
                              <p:cond delay="4000"/>
                            </p:stCondLst>
                            <p:childTnLst>
                              <p:par>
                                <p:cTn id="88" presetID="26" presetClass="emph" presetSubtype="0" fill="hold" nodeType="afterEffect">
                                  <p:stCondLst>
                                    <p:cond delay="0"/>
                                  </p:stCondLst>
                                  <p:childTnLst>
                                    <p:animEffect transition="out" filter="fade">
                                      <p:cBhvr>
                                        <p:cTn id="89" dur="500" tmFilter="0, 0; .2, .5; .8, .5; 1, 0"/>
                                        <p:tgtEl>
                                          <p:spTgt spid="2066"/>
                                        </p:tgtEl>
                                      </p:cBhvr>
                                    </p:animEffect>
                                    <p:animScale>
                                      <p:cBhvr>
                                        <p:cTn id="90" dur="250" autoRev="1" fill="hold"/>
                                        <p:tgtEl>
                                          <p:spTgt spid="2066"/>
                                        </p:tgtEl>
                                      </p:cBhvr>
                                      <p:by x="105000" y="105000"/>
                                    </p:animScale>
                                  </p:childTnLst>
                                </p:cTn>
                              </p:par>
                            </p:childTnLst>
                          </p:cTn>
                        </p:par>
                        <p:par>
                          <p:cTn id="91" fill="hold">
                            <p:stCondLst>
                              <p:cond delay="4500"/>
                            </p:stCondLst>
                            <p:childTnLst>
                              <p:par>
                                <p:cTn id="92" presetID="26" presetClass="emph" presetSubtype="0" fill="hold" nodeType="afterEffect">
                                  <p:stCondLst>
                                    <p:cond delay="0"/>
                                  </p:stCondLst>
                                  <p:childTnLst>
                                    <p:animEffect transition="out" filter="fade">
                                      <p:cBhvr>
                                        <p:cTn id="93" dur="500" tmFilter="0, 0; .2, .5; .8, .5; 1, 0"/>
                                        <p:tgtEl>
                                          <p:spTgt spid="2068"/>
                                        </p:tgtEl>
                                      </p:cBhvr>
                                    </p:animEffect>
                                    <p:animScale>
                                      <p:cBhvr>
                                        <p:cTn id="94" dur="250" autoRev="1" fill="hold"/>
                                        <p:tgtEl>
                                          <p:spTgt spid="2068"/>
                                        </p:tgtEl>
                                      </p:cBhvr>
                                      <p:by x="105000" y="105000"/>
                                    </p:animScale>
                                  </p:childTnLst>
                                </p:cTn>
                              </p:par>
                            </p:childTnLst>
                          </p:cTn>
                        </p:par>
                        <p:par>
                          <p:cTn id="95" fill="hold">
                            <p:stCondLst>
                              <p:cond delay="5000"/>
                            </p:stCondLst>
                            <p:childTnLst>
                              <p:par>
                                <p:cTn id="96" presetID="10" presetClass="entr" presetSubtype="0" fill="hold" grpId="0" nodeType="after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fade">
                                      <p:cBhvr>
                                        <p:cTn id="98" dur="500"/>
                                        <p:tgtEl>
                                          <p:spTgt spid="57"/>
                                        </p:tgtEl>
                                      </p:cBhvr>
                                    </p:animEffect>
                                  </p:childTnLst>
                                </p:cTn>
                              </p:par>
                            </p:childTnLst>
                          </p:cTn>
                        </p:par>
                        <p:par>
                          <p:cTn id="99" fill="hold">
                            <p:stCondLst>
                              <p:cond delay="5500"/>
                            </p:stCondLst>
                            <p:childTnLst>
                              <p:par>
                                <p:cTn id="100" presetID="24" presetClass="emph" presetSubtype="0" repeatCount="100000" fill="hold" grpId="1" nodeType="afterEffect">
                                  <p:stCondLst>
                                    <p:cond delay="0"/>
                                  </p:stCondLst>
                                  <p:childTnLst>
                                    <p:animClr clrSpc="hsl" dir="cw">
                                      <p:cBhvr override="childStyle">
                                        <p:cTn id="101" dur="500" fill="hold"/>
                                        <p:tgtEl>
                                          <p:spTgt spid="57"/>
                                        </p:tgtEl>
                                        <p:attrNameLst>
                                          <p:attrName>style.color</p:attrName>
                                        </p:attrNameLst>
                                      </p:cBhvr>
                                      <p:by>
                                        <p:hsl h="0" s="-12549" l="-25098"/>
                                      </p:by>
                                    </p:animClr>
                                    <p:animClr clrSpc="hsl" dir="cw">
                                      <p:cBhvr>
                                        <p:cTn id="102" dur="500" fill="hold"/>
                                        <p:tgtEl>
                                          <p:spTgt spid="57"/>
                                        </p:tgtEl>
                                        <p:attrNameLst>
                                          <p:attrName>fillcolor</p:attrName>
                                        </p:attrNameLst>
                                      </p:cBhvr>
                                      <p:by>
                                        <p:hsl h="0" s="-12549" l="-25098"/>
                                      </p:by>
                                    </p:animClr>
                                    <p:animClr clrSpc="hsl" dir="cw">
                                      <p:cBhvr>
                                        <p:cTn id="103" dur="500" fill="hold"/>
                                        <p:tgtEl>
                                          <p:spTgt spid="57"/>
                                        </p:tgtEl>
                                        <p:attrNameLst>
                                          <p:attrName>stroke.color</p:attrName>
                                        </p:attrNameLst>
                                      </p:cBhvr>
                                      <p:by>
                                        <p:hsl h="0" s="-12549" l="-25098"/>
                                      </p:by>
                                    </p:animClr>
                                    <p:set>
                                      <p:cBhvr>
                                        <p:cTn id="104" dur="500" fill="hold"/>
                                        <p:tgtEl>
                                          <p:spTgt spid="57"/>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26" presetClass="emph" presetSubtype="0" fill="hold" nodeType="clickEffect">
                                  <p:stCondLst>
                                    <p:cond delay="0"/>
                                  </p:stCondLst>
                                  <p:childTnLst>
                                    <p:animEffect transition="out" filter="fade">
                                      <p:cBhvr>
                                        <p:cTn id="108" dur="500" tmFilter="0, 0; .2, .5; .8, .5; 1, 0"/>
                                        <p:tgtEl>
                                          <p:spTgt spid="52"/>
                                        </p:tgtEl>
                                      </p:cBhvr>
                                    </p:animEffect>
                                    <p:animScale>
                                      <p:cBhvr>
                                        <p:cTn id="109" dur="250" autoRev="1" fill="hold"/>
                                        <p:tgtEl>
                                          <p:spTgt spid="52"/>
                                        </p:tgtEl>
                                      </p:cBhvr>
                                      <p:by x="105000" y="105000"/>
                                    </p:animScale>
                                  </p:childTnLst>
                                </p:cTn>
                              </p:par>
                            </p:childTnLst>
                          </p:cTn>
                        </p:par>
                        <p:par>
                          <p:cTn id="110" fill="hold">
                            <p:stCondLst>
                              <p:cond delay="500"/>
                            </p:stCondLst>
                            <p:childTnLst>
                              <p:par>
                                <p:cTn id="111" presetID="26" presetClass="emph" presetSubtype="0" fill="hold" nodeType="afterEffect">
                                  <p:stCondLst>
                                    <p:cond delay="0"/>
                                  </p:stCondLst>
                                  <p:childTnLst>
                                    <p:animEffect transition="out" filter="fade">
                                      <p:cBhvr>
                                        <p:cTn id="112" dur="500" tmFilter="0, 0; .2, .5; .8, .5; 1, 0"/>
                                        <p:tgtEl>
                                          <p:spTgt spid="53"/>
                                        </p:tgtEl>
                                      </p:cBhvr>
                                    </p:animEffect>
                                    <p:animScale>
                                      <p:cBhvr>
                                        <p:cTn id="113" dur="250" autoRev="1" fill="hold"/>
                                        <p:tgtEl>
                                          <p:spTgt spid="53"/>
                                        </p:tgtEl>
                                      </p:cBhvr>
                                      <p:by x="105000" y="105000"/>
                                    </p:animScale>
                                  </p:childTnLst>
                                </p:cTn>
                              </p:par>
                            </p:childTnLst>
                          </p:cTn>
                        </p:par>
                        <p:par>
                          <p:cTn id="114" fill="hold">
                            <p:stCondLst>
                              <p:cond delay="1000"/>
                            </p:stCondLst>
                            <p:childTnLst>
                              <p:par>
                                <p:cTn id="115" presetID="26" presetClass="emph" presetSubtype="0" fill="hold" nodeType="afterEffect">
                                  <p:stCondLst>
                                    <p:cond delay="0"/>
                                  </p:stCondLst>
                                  <p:childTnLst>
                                    <p:animEffect transition="out" filter="fade">
                                      <p:cBhvr>
                                        <p:cTn id="116" dur="500" tmFilter="0, 0; .2, .5; .8, .5; 1, 0"/>
                                        <p:tgtEl>
                                          <p:spTgt spid="54"/>
                                        </p:tgtEl>
                                      </p:cBhvr>
                                    </p:animEffect>
                                    <p:animScale>
                                      <p:cBhvr>
                                        <p:cTn id="117" dur="250" autoRev="1" fill="hold"/>
                                        <p:tgtEl>
                                          <p:spTgt spid="54"/>
                                        </p:tgtEl>
                                      </p:cBhvr>
                                      <p:by x="105000" y="105000"/>
                                    </p:animScale>
                                  </p:childTnLst>
                                </p:cTn>
                              </p:par>
                            </p:childTnLst>
                          </p:cTn>
                        </p:par>
                        <p:par>
                          <p:cTn id="118" fill="hold">
                            <p:stCondLst>
                              <p:cond delay="1500"/>
                            </p:stCondLst>
                            <p:childTnLst>
                              <p:par>
                                <p:cTn id="119" presetID="26" presetClass="emph" presetSubtype="0" fill="hold" nodeType="afterEffect">
                                  <p:stCondLst>
                                    <p:cond delay="0"/>
                                  </p:stCondLst>
                                  <p:childTnLst>
                                    <p:animEffect transition="out" filter="fade">
                                      <p:cBhvr>
                                        <p:cTn id="120" dur="500" tmFilter="0, 0; .2, .5; .8, .5; 1, 0"/>
                                        <p:tgtEl>
                                          <p:spTgt spid="55"/>
                                        </p:tgtEl>
                                      </p:cBhvr>
                                    </p:animEffect>
                                    <p:animScale>
                                      <p:cBhvr>
                                        <p:cTn id="121" dur="250" autoRev="1" fill="hold"/>
                                        <p:tgtEl>
                                          <p:spTgt spid="55"/>
                                        </p:tgtEl>
                                      </p:cBhvr>
                                      <p:by x="105000" y="105000"/>
                                    </p:animScale>
                                  </p:childTnLst>
                                </p:cTn>
                              </p:par>
                            </p:childTnLst>
                          </p:cTn>
                        </p:par>
                        <p:par>
                          <p:cTn id="122" fill="hold">
                            <p:stCondLst>
                              <p:cond delay="2000"/>
                            </p:stCondLst>
                            <p:childTnLst>
                              <p:par>
                                <p:cTn id="123" presetID="26" presetClass="emph" presetSubtype="0" fill="hold" nodeType="afterEffect">
                                  <p:stCondLst>
                                    <p:cond delay="0"/>
                                  </p:stCondLst>
                                  <p:childTnLst>
                                    <p:animEffect transition="out" filter="fade">
                                      <p:cBhvr>
                                        <p:cTn id="124" dur="500" tmFilter="0, 0; .2, .5; .8, .5; 1, 0"/>
                                        <p:tgtEl>
                                          <p:spTgt spid="2058"/>
                                        </p:tgtEl>
                                      </p:cBhvr>
                                    </p:animEffect>
                                    <p:animScale>
                                      <p:cBhvr>
                                        <p:cTn id="125" dur="250" autoRev="1" fill="hold"/>
                                        <p:tgtEl>
                                          <p:spTgt spid="2058"/>
                                        </p:tgtEl>
                                      </p:cBhvr>
                                      <p:by x="105000" y="105000"/>
                                    </p:animScale>
                                  </p:childTnLst>
                                </p:cTn>
                              </p:par>
                            </p:childTnLst>
                          </p:cTn>
                        </p:par>
                        <p:par>
                          <p:cTn id="126" fill="hold">
                            <p:stCondLst>
                              <p:cond delay="2500"/>
                            </p:stCondLst>
                            <p:childTnLst>
                              <p:par>
                                <p:cTn id="127" presetID="26" presetClass="emph" presetSubtype="0" fill="hold" nodeType="afterEffect">
                                  <p:stCondLst>
                                    <p:cond delay="0"/>
                                  </p:stCondLst>
                                  <p:childTnLst>
                                    <p:animEffect transition="out" filter="fade">
                                      <p:cBhvr>
                                        <p:cTn id="128" dur="500" tmFilter="0, 0; .2, .5; .8, .5; 1, 0"/>
                                        <p:tgtEl>
                                          <p:spTgt spid="2060"/>
                                        </p:tgtEl>
                                      </p:cBhvr>
                                    </p:animEffect>
                                    <p:animScale>
                                      <p:cBhvr>
                                        <p:cTn id="129" dur="250" autoRev="1" fill="hold"/>
                                        <p:tgtEl>
                                          <p:spTgt spid="2060"/>
                                        </p:tgtEl>
                                      </p:cBhvr>
                                      <p:by x="105000" y="105000"/>
                                    </p:animScale>
                                  </p:childTnLst>
                                </p:cTn>
                              </p:par>
                            </p:childTnLst>
                          </p:cTn>
                        </p:par>
                        <p:par>
                          <p:cTn id="130" fill="hold">
                            <p:stCondLst>
                              <p:cond delay="3000"/>
                            </p:stCondLst>
                            <p:childTnLst>
                              <p:par>
                                <p:cTn id="131" presetID="26" presetClass="emph" presetSubtype="0" fill="hold" nodeType="afterEffect">
                                  <p:stCondLst>
                                    <p:cond delay="0"/>
                                  </p:stCondLst>
                                  <p:childTnLst>
                                    <p:animEffect transition="out" filter="fade">
                                      <p:cBhvr>
                                        <p:cTn id="132" dur="500" tmFilter="0, 0; .2, .5; .8, .5; 1, 0"/>
                                        <p:tgtEl>
                                          <p:spTgt spid="2062"/>
                                        </p:tgtEl>
                                      </p:cBhvr>
                                    </p:animEffect>
                                    <p:animScale>
                                      <p:cBhvr>
                                        <p:cTn id="133" dur="250" autoRev="1" fill="hold"/>
                                        <p:tgtEl>
                                          <p:spTgt spid="2062"/>
                                        </p:tgtEl>
                                      </p:cBhvr>
                                      <p:by x="105000" y="105000"/>
                                    </p:animScale>
                                  </p:childTnLst>
                                </p:cTn>
                              </p:par>
                            </p:childTnLst>
                          </p:cTn>
                        </p:par>
                        <p:par>
                          <p:cTn id="134" fill="hold">
                            <p:stCondLst>
                              <p:cond delay="3500"/>
                            </p:stCondLst>
                            <p:childTnLst>
                              <p:par>
                                <p:cTn id="135" presetID="26" presetClass="emph" presetSubtype="0" fill="hold" nodeType="afterEffect">
                                  <p:stCondLst>
                                    <p:cond delay="0"/>
                                  </p:stCondLst>
                                  <p:childTnLst>
                                    <p:animEffect transition="out" filter="fade">
                                      <p:cBhvr>
                                        <p:cTn id="136" dur="500" tmFilter="0, 0; .2, .5; .8, .5; 1, 0"/>
                                        <p:tgtEl>
                                          <p:spTgt spid="2064"/>
                                        </p:tgtEl>
                                      </p:cBhvr>
                                    </p:animEffect>
                                    <p:animScale>
                                      <p:cBhvr>
                                        <p:cTn id="137" dur="250" autoRev="1" fill="hold"/>
                                        <p:tgtEl>
                                          <p:spTgt spid="2064"/>
                                        </p:tgtEl>
                                      </p:cBhvr>
                                      <p:by x="105000" y="105000"/>
                                    </p:animScale>
                                  </p:childTnLst>
                                </p:cTn>
                              </p:par>
                            </p:childTnLst>
                          </p:cTn>
                        </p:par>
                        <p:par>
                          <p:cTn id="138" fill="hold">
                            <p:stCondLst>
                              <p:cond delay="4000"/>
                            </p:stCondLst>
                            <p:childTnLst>
                              <p:par>
                                <p:cTn id="139" presetID="26" presetClass="emph" presetSubtype="0" fill="hold" nodeType="afterEffect">
                                  <p:stCondLst>
                                    <p:cond delay="0"/>
                                  </p:stCondLst>
                                  <p:childTnLst>
                                    <p:animEffect transition="out" filter="fade">
                                      <p:cBhvr>
                                        <p:cTn id="140" dur="500" tmFilter="0, 0; .2, .5; .8, .5; 1, 0"/>
                                        <p:tgtEl>
                                          <p:spTgt spid="2066"/>
                                        </p:tgtEl>
                                      </p:cBhvr>
                                    </p:animEffect>
                                    <p:animScale>
                                      <p:cBhvr>
                                        <p:cTn id="141" dur="250" autoRev="1" fill="hold"/>
                                        <p:tgtEl>
                                          <p:spTgt spid="2066"/>
                                        </p:tgtEl>
                                      </p:cBhvr>
                                      <p:by x="105000" y="105000"/>
                                    </p:animScale>
                                  </p:childTnLst>
                                </p:cTn>
                              </p:par>
                            </p:childTnLst>
                          </p:cTn>
                        </p:par>
                        <p:par>
                          <p:cTn id="142" fill="hold">
                            <p:stCondLst>
                              <p:cond delay="4500"/>
                            </p:stCondLst>
                            <p:childTnLst>
                              <p:par>
                                <p:cTn id="143" presetID="26" presetClass="emph" presetSubtype="0" fill="hold" nodeType="afterEffect">
                                  <p:stCondLst>
                                    <p:cond delay="0"/>
                                  </p:stCondLst>
                                  <p:childTnLst>
                                    <p:animEffect transition="out" filter="fade">
                                      <p:cBhvr>
                                        <p:cTn id="144" dur="500" tmFilter="0, 0; .2, .5; .8, .5; 1, 0"/>
                                        <p:tgtEl>
                                          <p:spTgt spid="2068"/>
                                        </p:tgtEl>
                                      </p:cBhvr>
                                    </p:animEffect>
                                    <p:animScale>
                                      <p:cBhvr>
                                        <p:cTn id="145" dur="250" autoRev="1" fill="hold"/>
                                        <p:tgtEl>
                                          <p:spTgt spid="2068"/>
                                        </p:tgtEl>
                                      </p:cBhvr>
                                      <p:by x="105000" y="105000"/>
                                    </p:animScale>
                                  </p:childTnLst>
                                </p:cTn>
                              </p:par>
                            </p:childTnLst>
                          </p:cTn>
                        </p:par>
                        <p:par>
                          <p:cTn id="146" fill="hold">
                            <p:stCondLst>
                              <p:cond delay="5000"/>
                            </p:stCondLst>
                            <p:childTnLst>
                              <p:par>
                                <p:cTn id="147" presetID="10" presetClass="entr" presetSubtype="0"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Effect transition="in" filter="fade">
                                      <p:cBhvr>
                                        <p:cTn id="149" dur="500"/>
                                        <p:tgtEl>
                                          <p:spTgt spid="58"/>
                                        </p:tgtEl>
                                      </p:cBhvr>
                                    </p:animEffect>
                                  </p:childTnLst>
                                </p:cTn>
                              </p:par>
                            </p:childTnLst>
                          </p:cTn>
                        </p:par>
                        <p:par>
                          <p:cTn id="150" fill="hold">
                            <p:stCondLst>
                              <p:cond delay="5500"/>
                            </p:stCondLst>
                            <p:childTnLst>
                              <p:par>
                                <p:cTn id="151" presetID="21" presetClass="emph" presetSubtype="0" repeatCount="100000" fill="hold" grpId="1" nodeType="afterEffect">
                                  <p:stCondLst>
                                    <p:cond delay="0"/>
                                  </p:stCondLst>
                                  <p:childTnLst>
                                    <p:animClr clrSpc="hsl" dir="cw">
                                      <p:cBhvr override="childStyle">
                                        <p:cTn id="152" dur="500" fill="hold"/>
                                        <p:tgtEl>
                                          <p:spTgt spid="58"/>
                                        </p:tgtEl>
                                        <p:attrNameLst>
                                          <p:attrName>style.color</p:attrName>
                                        </p:attrNameLst>
                                      </p:cBhvr>
                                      <p:by>
                                        <p:hsl h="7200000" s="0" l="0"/>
                                      </p:by>
                                    </p:animClr>
                                    <p:animClr clrSpc="hsl" dir="cw">
                                      <p:cBhvr>
                                        <p:cTn id="153" dur="500" fill="hold"/>
                                        <p:tgtEl>
                                          <p:spTgt spid="58"/>
                                        </p:tgtEl>
                                        <p:attrNameLst>
                                          <p:attrName>fillcolor</p:attrName>
                                        </p:attrNameLst>
                                      </p:cBhvr>
                                      <p:by>
                                        <p:hsl h="7200000" s="0" l="0"/>
                                      </p:by>
                                    </p:animClr>
                                    <p:animClr clrSpc="hsl" dir="cw">
                                      <p:cBhvr>
                                        <p:cTn id="154" dur="500" fill="hold"/>
                                        <p:tgtEl>
                                          <p:spTgt spid="58"/>
                                        </p:tgtEl>
                                        <p:attrNameLst>
                                          <p:attrName>stroke.color</p:attrName>
                                        </p:attrNameLst>
                                      </p:cBhvr>
                                      <p:by>
                                        <p:hsl h="7200000" s="0" l="0"/>
                                      </p:by>
                                    </p:animClr>
                                    <p:set>
                                      <p:cBhvr>
                                        <p:cTn id="155" dur="500" fill="hold"/>
                                        <p:tgtEl>
                                          <p:spTgt spid="58"/>
                                        </p:tgtEl>
                                        <p:attrNameLst>
                                          <p:attrName>fill.type</p:attrName>
                                        </p:attrNameLst>
                                      </p:cBhvr>
                                      <p:to>
                                        <p:strVal val="solid"/>
                                      </p:to>
                                    </p:set>
                                  </p:childTnLst>
                                </p:cTn>
                              </p:par>
                            </p:childTnLst>
                          </p:cTn>
                        </p:par>
                      </p:childTnLst>
                    </p:cTn>
                  </p:par>
                  <p:par>
                    <p:cTn id="156" fill="hold">
                      <p:stCondLst>
                        <p:cond delay="indefinite"/>
                      </p:stCondLst>
                      <p:childTnLst>
                        <p:par>
                          <p:cTn id="157" fill="hold">
                            <p:stCondLst>
                              <p:cond delay="0"/>
                            </p:stCondLst>
                            <p:childTnLst>
                              <p:par>
                                <p:cTn id="158" presetID="26" presetClass="emph" presetSubtype="0" fill="hold" nodeType="clickEffect">
                                  <p:stCondLst>
                                    <p:cond delay="0"/>
                                  </p:stCondLst>
                                  <p:childTnLst>
                                    <p:animEffect transition="out" filter="fade">
                                      <p:cBhvr>
                                        <p:cTn id="159" dur="500" tmFilter="0, 0; .2, .5; .8, .5; 1, 0"/>
                                        <p:tgtEl>
                                          <p:spTgt spid="52"/>
                                        </p:tgtEl>
                                      </p:cBhvr>
                                    </p:animEffect>
                                    <p:animScale>
                                      <p:cBhvr>
                                        <p:cTn id="160" dur="250" autoRev="1" fill="hold"/>
                                        <p:tgtEl>
                                          <p:spTgt spid="52"/>
                                        </p:tgtEl>
                                      </p:cBhvr>
                                      <p:by x="105000" y="105000"/>
                                    </p:animScale>
                                  </p:childTnLst>
                                </p:cTn>
                              </p:par>
                            </p:childTnLst>
                          </p:cTn>
                        </p:par>
                        <p:par>
                          <p:cTn id="161" fill="hold">
                            <p:stCondLst>
                              <p:cond delay="500"/>
                            </p:stCondLst>
                            <p:childTnLst>
                              <p:par>
                                <p:cTn id="162" presetID="26" presetClass="emph" presetSubtype="0" fill="hold" nodeType="afterEffect">
                                  <p:stCondLst>
                                    <p:cond delay="0"/>
                                  </p:stCondLst>
                                  <p:childTnLst>
                                    <p:animEffect transition="out" filter="fade">
                                      <p:cBhvr>
                                        <p:cTn id="163" dur="500" tmFilter="0, 0; .2, .5; .8, .5; 1, 0"/>
                                        <p:tgtEl>
                                          <p:spTgt spid="53"/>
                                        </p:tgtEl>
                                      </p:cBhvr>
                                    </p:animEffect>
                                    <p:animScale>
                                      <p:cBhvr>
                                        <p:cTn id="164" dur="250" autoRev="1" fill="hold"/>
                                        <p:tgtEl>
                                          <p:spTgt spid="53"/>
                                        </p:tgtEl>
                                      </p:cBhvr>
                                      <p:by x="105000" y="105000"/>
                                    </p:animScale>
                                  </p:childTnLst>
                                </p:cTn>
                              </p:par>
                            </p:childTnLst>
                          </p:cTn>
                        </p:par>
                        <p:par>
                          <p:cTn id="165" fill="hold">
                            <p:stCondLst>
                              <p:cond delay="1000"/>
                            </p:stCondLst>
                            <p:childTnLst>
                              <p:par>
                                <p:cTn id="166" presetID="26" presetClass="emph" presetSubtype="0" fill="hold" nodeType="afterEffect">
                                  <p:stCondLst>
                                    <p:cond delay="0"/>
                                  </p:stCondLst>
                                  <p:childTnLst>
                                    <p:animEffect transition="out" filter="fade">
                                      <p:cBhvr>
                                        <p:cTn id="167" dur="500" tmFilter="0, 0; .2, .5; .8, .5; 1, 0"/>
                                        <p:tgtEl>
                                          <p:spTgt spid="54"/>
                                        </p:tgtEl>
                                      </p:cBhvr>
                                    </p:animEffect>
                                    <p:animScale>
                                      <p:cBhvr>
                                        <p:cTn id="168" dur="250" autoRev="1" fill="hold"/>
                                        <p:tgtEl>
                                          <p:spTgt spid="54"/>
                                        </p:tgtEl>
                                      </p:cBhvr>
                                      <p:by x="105000" y="105000"/>
                                    </p:animScale>
                                  </p:childTnLst>
                                </p:cTn>
                              </p:par>
                            </p:childTnLst>
                          </p:cTn>
                        </p:par>
                        <p:par>
                          <p:cTn id="169" fill="hold">
                            <p:stCondLst>
                              <p:cond delay="1500"/>
                            </p:stCondLst>
                            <p:childTnLst>
                              <p:par>
                                <p:cTn id="170" presetID="26" presetClass="emph" presetSubtype="0" fill="hold" nodeType="afterEffect">
                                  <p:stCondLst>
                                    <p:cond delay="0"/>
                                  </p:stCondLst>
                                  <p:childTnLst>
                                    <p:animEffect transition="out" filter="fade">
                                      <p:cBhvr>
                                        <p:cTn id="171" dur="500" tmFilter="0, 0; .2, .5; .8, .5; 1, 0"/>
                                        <p:tgtEl>
                                          <p:spTgt spid="55"/>
                                        </p:tgtEl>
                                      </p:cBhvr>
                                    </p:animEffect>
                                    <p:animScale>
                                      <p:cBhvr>
                                        <p:cTn id="172" dur="250" autoRev="1" fill="hold"/>
                                        <p:tgtEl>
                                          <p:spTgt spid="55"/>
                                        </p:tgtEl>
                                      </p:cBhvr>
                                      <p:by x="105000" y="105000"/>
                                    </p:animScale>
                                  </p:childTnLst>
                                </p:cTn>
                              </p:par>
                            </p:childTnLst>
                          </p:cTn>
                        </p:par>
                        <p:par>
                          <p:cTn id="173" fill="hold">
                            <p:stCondLst>
                              <p:cond delay="2000"/>
                            </p:stCondLst>
                            <p:childTnLst>
                              <p:par>
                                <p:cTn id="174" presetID="26" presetClass="emph" presetSubtype="0" fill="hold" nodeType="afterEffect">
                                  <p:stCondLst>
                                    <p:cond delay="0"/>
                                  </p:stCondLst>
                                  <p:childTnLst>
                                    <p:animEffect transition="out" filter="fade">
                                      <p:cBhvr>
                                        <p:cTn id="175" dur="500" tmFilter="0, 0; .2, .5; .8, .5; 1, 0"/>
                                        <p:tgtEl>
                                          <p:spTgt spid="2058"/>
                                        </p:tgtEl>
                                      </p:cBhvr>
                                    </p:animEffect>
                                    <p:animScale>
                                      <p:cBhvr>
                                        <p:cTn id="176" dur="250" autoRev="1" fill="hold"/>
                                        <p:tgtEl>
                                          <p:spTgt spid="2058"/>
                                        </p:tgtEl>
                                      </p:cBhvr>
                                      <p:by x="105000" y="105000"/>
                                    </p:animScale>
                                  </p:childTnLst>
                                </p:cTn>
                              </p:par>
                            </p:childTnLst>
                          </p:cTn>
                        </p:par>
                        <p:par>
                          <p:cTn id="177" fill="hold">
                            <p:stCondLst>
                              <p:cond delay="2500"/>
                            </p:stCondLst>
                            <p:childTnLst>
                              <p:par>
                                <p:cTn id="178" presetID="26" presetClass="emph" presetSubtype="0" fill="hold" nodeType="afterEffect">
                                  <p:stCondLst>
                                    <p:cond delay="0"/>
                                  </p:stCondLst>
                                  <p:childTnLst>
                                    <p:animEffect transition="out" filter="fade">
                                      <p:cBhvr>
                                        <p:cTn id="179" dur="500" tmFilter="0, 0; .2, .5; .8, .5; 1, 0"/>
                                        <p:tgtEl>
                                          <p:spTgt spid="2060"/>
                                        </p:tgtEl>
                                      </p:cBhvr>
                                    </p:animEffect>
                                    <p:animScale>
                                      <p:cBhvr>
                                        <p:cTn id="180" dur="250" autoRev="1" fill="hold"/>
                                        <p:tgtEl>
                                          <p:spTgt spid="2060"/>
                                        </p:tgtEl>
                                      </p:cBhvr>
                                      <p:by x="105000" y="105000"/>
                                    </p:animScale>
                                  </p:childTnLst>
                                </p:cTn>
                              </p:par>
                            </p:childTnLst>
                          </p:cTn>
                        </p:par>
                        <p:par>
                          <p:cTn id="181" fill="hold">
                            <p:stCondLst>
                              <p:cond delay="3000"/>
                            </p:stCondLst>
                            <p:childTnLst>
                              <p:par>
                                <p:cTn id="182" presetID="26" presetClass="emph" presetSubtype="0" fill="hold" nodeType="afterEffect">
                                  <p:stCondLst>
                                    <p:cond delay="0"/>
                                  </p:stCondLst>
                                  <p:childTnLst>
                                    <p:animEffect transition="out" filter="fade">
                                      <p:cBhvr>
                                        <p:cTn id="183" dur="500" tmFilter="0, 0; .2, .5; .8, .5; 1, 0"/>
                                        <p:tgtEl>
                                          <p:spTgt spid="2062"/>
                                        </p:tgtEl>
                                      </p:cBhvr>
                                    </p:animEffect>
                                    <p:animScale>
                                      <p:cBhvr>
                                        <p:cTn id="184" dur="250" autoRev="1" fill="hold"/>
                                        <p:tgtEl>
                                          <p:spTgt spid="2062"/>
                                        </p:tgtEl>
                                      </p:cBhvr>
                                      <p:by x="105000" y="105000"/>
                                    </p:animScale>
                                  </p:childTnLst>
                                </p:cTn>
                              </p:par>
                            </p:childTnLst>
                          </p:cTn>
                        </p:par>
                        <p:par>
                          <p:cTn id="185" fill="hold">
                            <p:stCondLst>
                              <p:cond delay="3500"/>
                            </p:stCondLst>
                            <p:childTnLst>
                              <p:par>
                                <p:cTn id="186" presetID="26" presetClass="emph" presetSubtype="0" fill="hold" nodeType="afterEffect">
                                  <p:stCondLst>
                                    <p:cond delay="0"/>
                                  </p:stCondLst>
                                  <p:childTnLst>
                                    <p:animEffect transition="out" filter="fade">
                                      <p:cBhvr>
                                        <p:cTn id="187" dur="500" tmFilter="0, 0; .2, .5; .8, .5; 1, 0"/>
                                        <p:tgtEl>
                                          <p:spTgt spid="2064"/>
                                        </p:tgtEl>
                                      </p:cBhvr>
                                    </p:animEffect>
                                    <p:animScale>
                                      <p:cBhvr>
                                        <p:cTn id="188" dur="250" autoRev="1" fill="hold"/>
                                        <p:tgtEl>
                                          <p:spTgt spid="2064"/>
                                        </p:tgtEl>
                                      </p:cBhvr>
                                      <p:by x="105000" y="105000"/>
                                    </p:animScale>
                                  </p:childTnLst>
                                </p:cTn>
                              </p:par>
                            </p:childTnLst>
                          </p:cTn>
                        </p:par>
                        <p:par>
                          <p:cTn id="189" fill="hold">
                            <p:stCondLst>
                              <p:cond delay="4000"/>
                            </p:stCondLst>
                            <p:childTnLst>
                              <p:par>
                                <p:cTn id="190" presetID="26" presetClass="emph" presetSubtype="0" fill="hold" nodeType="afterEffect">
                                  <p:stCondLst>
                                    <p:cond delay="0"/>
                                  </p:stCondLst>
                                  <p:childTnLst>
                                    <p:animEffect transition="out" filter="fade">
                                      <p:cBhvr>
                                        <p:cTn id="191" dur="500" tmFilter="0, 0; .2, .5; .8, .5; 1, 0"/>
                                        <p:tgtEl>
                                          <p:spTgt spid="2066"/>
                                        </p:tgtEl>
                                      </p:cBhvr>
                                    </p:animEffect>
                                    <p:animScale>
                                      <p:cBhvr>
                                        <p:cTn id="192" dur="250" autoRev="1" fill="hold"/>
                                        <p:tgtEl>
                                          <p:spTgt spid="2066"/>
                                        </p:tgtEl>
                                      </p:cBhvr>
                                      <p:by x="105000" y="105000"/>
                                    </p:animScale>
                                  </p:childTnLst>
                                </p:cTn>
                              </p:par>
                            </p:childTnLst>
                          </p:cTn>
                        </p:par>
                        <p:par>
                          <p:cTn id="193" fill="hold">
                            <p:stCondLst>
                              <p:cond delay="4500"/>
                            </p:stCondLst>
                            <p:childTnLst>
                              <p:par>
                                <p:cTn id="194" presetID="26" presetClass="emph" presetSubtype="0" fill="hold" nodeType="afterEffect">
                                  <p:stCondLst>
                                    <p:cond delay="0"/>
                                  </p:stCondLst>
                                  <p:childTnLst>
                                    <p:animEffect transition="out" filter="fade">
                                      <p:cBhvr>
                                        <p:cTn id="195" dur="500" tmFilter="0, 0; .2, .5; .8, .5; 1, 0"/>
                                        <p:tgtEl>
                                          <p:spTgt spid="2068"/>
                                        </p:tgtEl>
                                      </p:cBhvr>
                                    </p:animEffect>
                                    <p:animScale>
                                      <p:cBhvr>
                                        <p:cTn id="196" dur="250" autoRev="1" fill="hold"/>
                                        <p:tgtEl>
                                          <p:spTgt spid="2068"/>
                                        </p:tgtEl>
                                      </p:cBhvr>
                                      <p:by x="105000" y="105000"/>
                                    </p:animScale>
                                  </p:childTnLst>
                                </p:cTn>
                              </p:par>
                            </p:childTnLst>
                          </p:cTn>
                        </p:par>
                        <p:par>
                          <p:cTn id="197" fill="hold">
                            <p:stCondLst>
                              <p:cond delay="5000"/>
                            </p:stCondLst>
                            <p:childTnLst>
                              <p:par>
                                <p:cTn id="198" presetID="10" presetClass="entr" presetSubtype="0" fill="hold" grpId="0" nodeType="afterEffect">
                                  <p:stCondLst>
                                    <p:cond delay="0"/>
                                  </p:stCondLst>
                                  <p:childTnLst>
                                    <p:set>
                                      <p:cBhvr>
                                        <p:cTn id="199" dur="1" fill="hold">
                                          <p:stCondLst>
                                            <p:cond delay="0"/>
                                          </p:stCondLst>
                                        </p:cTn>
                                        <p:tgtEl>
                                          <p:spTgt spid="60"/>
                                        </p:tgtEl>
                                        <p:attrNameLst>
                                          <p:attrName>style.visibility</p:attrName>
                                        </p:attrNameLst>
                                      </p:cBhvr>
                                      <p:to>
                                        <p:strVal val="visible"/>
                                      </p:to>
                                    </p:set>
                                    <p:animEffect transition="in" filter="fade">
                                      <p:cBhvr>
                                        <p:cTn id="200" dur="500"/>
                                        <p:tgtEl>
                                          <p:spTgt spid="60"/>
                                        </p:tgtEl>
                                      </p:cBhvr>
                                    </p:animEffect>
                                  </p:childTnLst>
                                </p:cTn>
                              </p:par>
                            </p:childTnLst>
                          </p:cTn>
                        </p:par>
                        <p:par>
                          <p:cTn id="201" fill="hold">
                            <p:stCondLst>
                              <p:cond delay="5500"/>
                            </p:stCondLst>
                            <p:childTnLst>
                              <p:par>
                                <p:cTn id="202" presetID="24" presetClass="emph" presetSubtype="0" repeatCount="100000" fill="hold" grpId="1" nodeType="afterEffect">
                                  <p:stCondLst>
                                    <p:cond delay="0"/>
                                  </p:stCondLst>
                                  <p:childTnLst>
                                    <p:animClr clrSpc="hsl" dir="cw">
                                      <p:cBhvr override="childStyle">
                                        <p:cTn id="203" dur="500" fill="hold"/>
                                        <p:tgtEl>
                                          <p:spTgt spid="60"/>
                                        </p:tgtEl>
                                        <p:attrNameLst>
                                          <p:attrName>style.color</p:attrName>
                                        </p:attrNameLst>
                                      </p:cBhvr>
                                      <p:by>
                                        <p:hsl h="0" s="-12549" l="-25098"/>
                                      </p:by>
                                    </p:animClr>
                                    <p:animClr clrSpc="hsl" dir="cw">
                                      <p:cBhvr>
                                        <p:cTn id="204" dur="500" fill="hold"/>
                                        <p:tgtEl>
                                          <p:spTgt spid="60"/>
                                        </p:tgtEl>
                                        <p:attrNameLst>
                                          <p:attrName>fillcolor</p:attrName>
                                        </p:attrNameLst>
                                      </p:cBhvr>
                                      <p:by>
                                        <p:hsl h="0" s="-12549" l="-25098"/>
                                      </p:by>
                                    </p:animClr>
                                    <p:animClr clrSpc="hsl" dir="cw">
                                      <p:cBhvr>
                                        <p:cTn id="205" dur="500" fill="hold"/>
                                        <p:tgtEl>
                                          <p:spTgt spid="60"/>
                                        </p:tgtEl>
                                        <p:attrNameLst>
                                          <p:attrName>stroke.color</p:attrName>
                                        </p:attrNameLst>
                                      </p:cBhvr>
                                      <p:by>
                                        <p:hsl h="0" s="-12549" l="-25098"/>
                                      </p:by>
                                    </p:animClr>
                                    <p:set>
                                      <p:cBhvr>
                                        <p:cTn id="206" dur="500" fill="hold"/>
                                        <p:tgtEl>
                                          <p:spTgt spid="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7" grpId="0" animBg="1"/>
      <p:bldP spid="57" grpId="1" animBg="1"/>
      <p:bldP spid="58" grpId="0" animBg="1"/>
      <p:bldP spid="58" grpId="1" animBg="1"/>
      <p:bldP spid="60" grpId="0" animBg="1"/>
      <p:bldP spid="6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508918" y="1097280"/>
            <a:ext cx="134874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10</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THỦ CÔNG VÀ CÔNG NGHIỆP ( T 1)</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p:nvPr/>
        </p:nvGrpSpPr>
        <p:grpSpPr>
          <a:xfrm>
            <a:off x="594519" y="1734814"/>
            <a:ext cx="14478000"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965476" y="2519754"/>
              <a:ext cx="43035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1223894" y="1704036"/>
            <a:ext cx="7975199" cy="707886"/>
          </a:xfrm>
          <a:prstGeom prst="rect">
            <a:avLst/>
          </a:prstGeom>
        </p:spPr>
        <p:txBody>
          <a:bodyPr wrap="square">
            <a:spAutoFit/>
          </a:bodyPr>
          <a:lstStyle/>
          <a:p>
            <a:r>
              <a:rPr lang="vi-VN" sz="3600" b="1" dirty="0">
                <a:solidFill>
                  <a:srgbClr val="FF0000"/>
                </a:solidFill>
                <a:latin typeface="Times New Roman"/>
                <a:ea typeface="Times New Roman"/>
              </a:rPr>
              <a:t>*HĐ</a:t>
            </a:r>
            <a:r>
              <a:rPr lang="nl-NL" sz="3600" b="1" dirty="0">
                <a:solidFill>
                  <a:srgbClr val="FF0000"/>
                </a:solidFill>
                <a:latin typeface="Times New Roman"/>
                <a:ea typeface="Times New Roman"/>
              </a:rPr>
              <a:t>1. </a:t>
            </a:r>
            <a:r>
              <a:rPr lang="nl-NL" sz="4000" b="1" dirty="0">
                <a:solidFill>
                  <a:srgbClr val="FF0000"/>
                </a:solidFill>
                <a:latin typeface="Times New Roman"/>
                <a:ea typeface="Times New Roman"/>
              </a:rPr>
              <a:t>Hoạt động sản xuất thủ công</a:t>
            </a:r>
            <a:r>
              <a:rPr lang="nl-NL" sz="4000" dirty="0">
                <a:latin typeface="Times New Roman"/>
                <a:ea typeface="Times New Roman"/>
              </a:rPr>
              <a:t> </a:t>
            </a:r>
            <a:endParaRPr lang="en-US" sz="4000" b="1" dirty="0">
              <a:solidFill>
                <a:srgbClr val="FF0000"/>
              </a:solidFill>
            </a:endParaRPr>
          </a:p>
        </p:txBody>
      </p:sp>
      <p:sp>
        <p:nvSpPr>
          <p:cNvPr id="6" name="Rectangle 5"/>
          <p:cNvSpPr/>
          <p:nvPr/>
        </p:nvSpPr>
        <p:spPr>
          <a:xfrm>
            <a:off x="1508919" y="2411922"/>
            <a:ext cx="9448800" cy="1938992"/>
          </a:xfrm>
          <a:prstGeom prst="rect">
            <a:avLst/>
          </a:prstGeom>
        </p:spPr>
        <p:txBody>
          <a:bodyPr wrap="square">
            <a:spAutoFit/>
          </a:bodyPr>
          <a:lstStyle/>
          <a:p>
            <a:r>
              <a:rPr lang="vi-VN" sz="4000" b="1" dirty="0">
                <a:solidFill>
                  <a:srgbClr val="FF0000"/>
                </a:solidFill>
                <a:latin typeface="Times New Roman"/>
                <a:ea typeface="Times New Roman"/>
              </a:rPr>
              <a:t>+ Quan sát </a:t>
            </a:r>
            <a:r>
              <a:rPr lang="nl-NL" sz="4000" b="1" dirty="0">
                <a:solidFill>
                  <a:srgbClr val="FF0000"/>
                </a:solidFill>
                <a:latin typeface="Times New Roman"/>
                <a:ea typeface="Times New Roman"/>
              </a:rPr>
              <a:t>hình</a:t>
            </a:r>
            <a:r>
              <a:rPr lang="vi-VN" sz="4000" b="1" dirty="0">
                <a:solidFill>
                  <a:srgbClr val="FF0000"/>
                </a:solidFill>
                <a:latin typeface="Times New Roman"/>
                <a:ea typeface="Times New Roman"/>
              </a:rPr>
              <a:t> 1 và cho biết sản phẩm nào được làm bằng tay, sản phẩm nào được làm bằng máy móc?</a:t>
            </a:r>
            <a:endParaRPr lang="en-US" sz="4000" b="1" dirty="0">
              <a:solidFill>
                <a:srgbClr val="FF0000"/>
              </a:solidFill>
            </a:endParaRPr>
          </a:p>
        </p:txBody>
      </p:sp>
      <p:pic>
        <p:nvPicPr>
          <p:cNvPr id="23" name="Picture 22"/>
          <p:cNvPicPr/>
          <p:nvPr/>
        </p:nvPicPr>
        <p:blipFill rotWithShape="1">
          <a:blip r:embed="rId3"/>
          <a:srcRect l="39586" t="35284" r="40240" b="55992"/>
          <a:stretch/>
        </p:blipFill>
        <p:spPr bwMode="auto">
          <a:xfrm>
            <a:off x="10271919" y="2266189"/>
            <a:ext cx="5029200" cy="4668011"/>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1544638" y="4350914"/>
            <a:ext cx="8137525" cy="2308324"/>
          </a:xfrm>
          <a:prstGeom prst="rect">
            <a:avLst/>
          </a:prstGeom>
        </p:spPr>
        <p:txBody>
          <a:bodyPr>
            <a:spAutoFit/>
          </a:bodyPr>
          <a:lstStyle/>
          <a:p>
            <a:pPr>
              <a:spcAft>
                <a:spcPts val="0"/>
              </a:spcAft>
            </a:pPr>
            <a:r>
              <a:rPr lang="vi-VN" sz="3600" b="1" dirty="0">
                <a:solidFill>
                  <a:srgbClr val="0000CC"/>
                </a:solidFill>
                <a:latin typeface="Times New Roman"/>
                <a:ea typeface="Times New Roman"/>
              </a:rPr>
              <a:t>- </a:t>
            </a:r>
            <a:r>
              <a:rPr lang="nl-NL" sz="3600" b="1" dirty="0">
                <a:solidFill>
                  <a:srgbClr val="0000CC"/>
                </a:solidFill>
                <a:latin typeface="Times New Roman"/>
                <a:ea typeface="Times New Roman"/>
              </a:rPr>
              <a:t>Nón và các món đồ trang trí làm từ gáo dừa: được sản xuất bằng tay là chủ yếu. </a:t>
            </a:r>
            <a:r>
              <a:rPr lang="vi-VN" sz="3600" b="1" dirty="0">
                <a:solidFill>
                  <a:srgbClr val="0000CC"/>
                </a:solidFill>
                <a:latin typeface="Times New Roman"/>
                <a:ea typeface="Times New Roman"/>
              </a:rPr>
              <a:t>- </a:t>
            </a:r>
            <a:r>
              <a:rPr lang="nl-NL" sz="3600" b="1" dirty="0">
                <a:solidFill>
                  <a:srgbClr val="0000CC"/>
                </a:solidFill>
                <a:latin typeface="Times New Roman"/>
                <a:ea typeface="Times New Roman"/>
              </a:rPr>
              <a:t>Xe máy và bút bi được sản xuất bằng máy móc là chủ yếu. </a:t>
            </a:r>
            <a:endParaRPr lang="en-US" sz="3600" b="1" dirty="0">
              <a:solidFill>
                <a:srgbClr val="0000CC"/>
              </a:solidFill>
              <a:effectLst/>
              <a:latin typeface="Times New Roman"/>
              <a:ea typeface="Times New Roman"/>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508918" y="1097280"/>
            <a:ext cx="134874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10</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THỦ CÔNG VÀ CÔNG NGHIỆP ( T 1)</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p:nvPr/>
        </p:nvGrpSpPr>
        <p:grpSpPr>
          <a:xfrm>
            <a:off x="594519" y="1734814"/>
            <a:ext cx="14478000"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965476" y="2519754"/>
              <a:ext cx="43035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1223894" y="1704036"/>
            <a:ext cx="7975199" cy="707886"/>
          </a:xfrm>
          <a:prstGeom prst="rect">
            <a:avLst/>
          </a:prstGeom>
        </p:spPr>
        <p:txBody>
          <a:bodyPr wrap="square">
            <a:spAutoFit/>
          </a:bodyPr>
          <a:lstStyle/>
          <a:p>
            <a:r>
              <a:rPr lang="vi-VN" sz="3600" b="1" dirty="0">
                <a:solidFill>
                  <a:srgbClr val="FF0000"/>
                </a:solidFill>
                <a:latin typeface="Times New Roman"/>
                <a:ea typeface="Times New Roman"/>
              </a:rPr>
              <a:t>*HĐ</a:t>
            </a:r>
            <a:r>
              <a:rPr lang="nl-NL" sz="3600" b="1" dirty="0">
                <a:solidFill>
                  <a:srgbClr val="FF0000"/>
                </a:solidFill>
                <a:latin typeface="Times New Roman"/>
                <a:ea typeface="Times New Roman"/>
              </a:rPr>
              <a:t>1. </a:t>
            </a:r>
            <a:r>
              <a:rPr lang="nl-NL" sz="4000" b="1" dirty="0">
                <a:solidFill>
                  <a:srgbClr val="FF0000"/>
                </a:solidFill>
                <a:latin typeface="Times New Roman"/>
                <a:ea typeface="Times New Roman"/>
              </a:rPr>
              <a:t>Hoạt động sản xuất thủ công</a:t>
            </a:r>
            <a:r>
              <a:rPr lang="nl-NL" sz="4000" dirty="0">
                <a:latin typeface="Times New Roman"/>
                <a:ea typeface="Times New Roman"/>
              </a:rPr>
              <a:t> </a:t>
            </a:r>
            <a:endParaRPr lang="en-US" sz="4000" b="1" dirty="0">
              <a:solidFill>
                <a:srgbClr val="FF0000"/>
              </a:solidFill>
            </a:endParaRPr>
          </a:p>
        </p:txBody>
      </p:sp>
      <p:sp>
        <p:nvSpPr>
          <p:cNvPr id="6" name="Rectangle 5"/>
          <p:cNvSpPr/>
          <p:nvPr/>
        </p:nvSpPr>
        <p:spPr>
          <a:xfrm>
            <a:off x="1356519" y="2411922"/>
            <a:ext cx="8774702" cy="1569660"/>
          </a:xfrm>
          <a:prstGeom prst="rect">
            <a:avLst/>
          </a:prstGeom>
        </p:spPr>
        <p:txBody>
          <a:bodyPr wrap="square">
            <a:spAutoFit/>
          </a:bodyPr>
          <a:lstStyle/>
          <a:p>
            <a:r>
              <a:rPr lang="vi-VN" sz="3200" b="1" dirty="0">
                <a:latin typeface="Times New Roman"/>
                <a:ea typeface="Times New Roman"/>
              </a:rPr>
              <a:t>+ Quan sát các hình bên nói tên các hoạt động sản xuất thủ công. Sản phẩm của các hoạt động đó là gì?</a:t>
            </a:r>
            <a:endParaRPr lang="en-US" sz="3200" b="1" dirty="0"/>
          </a:p>
        </p:txBody>
      </p:sp>
      <p:pic>
        <p:nvPicPr>
          <p:cNvPr id="15" name="Picture 14"/>
          <p:cNvPicPr/>
          <p:nvPr/>
        </p:nvPicPr>
        <p:blipFill rotWithShape="1">
          <a:blip r:embed="rId3"/>
          <a:srcRect l="38278" t="52151" r="39258" b="17412"/>
          <a:stretch/>
        </p:blipFill>
        <p:spPr bwMode="auto">
          <a:xfrm>
            <a:off x="10131221" y="1902969"/>
            <a:ext cx="5169898" cy="6326631"/>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4"/>
          <a:srcRect l="38278" t="48467" r="39258" b="28462"/>
          <a:stretch/>
        </p:blipFill>
        <p:spPr bwMode="auto">
          <a:xfrm>
            <a:off x="1493578" y="3886200"/>
            <a:ext cx="8637642" cy="487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21177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508918" y="1097280"/>
            <a:ext cx="134874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10</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THỦ CÔNG VÀ CÔNG NGHIỆP ( T 1)</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p:nvPr/>
        </p:nvGrpSpPr>
        <p:grpSpPr>
          <a:xfrm>
            <a:off x="594519" y="1734814"/>
            <a:ext cx="14478000"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965476" y="2519754"/>
              <a:ext cx="43035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1223894" y="1704036"/>
            <a:ext cx="7975199" cy="707886"/>
          </a:xfrm>
          <a:prstGeom prst="rect">
            <a:avLst/>
          </a:prstGeom>
        </p:spPr>
        <p:txBody>
          <a:bodyPr wrap="square">
            <a:spAutoFit/>
          </a:bodyPr>
          <a:lstStyle/>
          <a:p>
            <a:r>
              <a:rPr lang="vi-VN" sz="3600" b="1" dirty="0">
                <a:solidFill>
                  <a:srgbClr val="FF0000"/>
                </a:solidFill>
                <a:latin typeface="Times New Roman"/>
                <a:ea typeface="Times New Roman"/>
              </a:rPr>
              <a:t>*HĐ2</a:t>
            </a:r>
            <a:r>
              <a:rPr lang="nl-NL" sz="3600" b="1" dirty="0">
                <a:solidFill>
                  <a:srgbClr val="FF0000"/>
                </a:solidFill>
                <a:latin typeface="Times New Roman"/>
                <a:ea typeface="Times New Roman"/>
              </a:rPr>
              <a:t>. </a:t>
            </a:r>
            <a:r>
              <a:rPr lang="nl-NL" sz="4000" b="1" dirty="0">
                <a:solidFill>
                  <a:srgbClr val="FF0000"/>
                </a:solidFill>
                <a:latin typeface="Times New Roman"/>
                <a:ea typeface="Times New Roman"/>
              </a:rPr>
              <a:t>Hoạt động sản xuất thủ công</a:t>
            </a:r>
            <a:r>
              <a:rPr lang="nl-NL" sz="4000" dirty="0">
                <a:latin typeface="Times New Roman"/>
                <a:ea typeface="Times New Roman"/>
              </a:rPr>
              <a:t> </a:t>
            </a:r>
            <a:endParaRPr lang="en-US" sz="4000" b="1" dirty="0">
              <a:solidFill>
                <a:srgbClr val="FF0000"/>
              </a:solidFill>
            </a:endParaRPr>
          </a:p>
        </p:txBody>
      </p:sp>
      <p:sp>
        <p:nvSpPr>
          <p:cNvPr id="6" name="Rectangle 5"/>
          <p:cNvSpPr/>
          <p:nvPr/>
        </p:nvSpPr>
        <p:spPr>
          <a:xfrm>
            <a:off x="1356519" y="2411922"/>
            <a:ext cx="8774702" cy="1200329"/>
          </a:xfrm>
          <a:prstGeom prst="rect">
            <a:avLst/>
          </a:prstGeom>
        </p:spPr>
        <p:txBody>
          <a:bodyPr wrap="square">
            <a:spAutoFit/>
          </a:bodyPr>
          <a:lstStyle/>
          <a:p>
            <a:r>
              <a:rPr lang="vi-VN" sz="3600" b="1" dirty="0">
                <a:solidFill>
                  <a:srgbClr val="FF0000"/>
                </a:solidFill>
                <a:latin typeface="Times New Roman"/>
                <a:ea typeface="Times New Roman"/>
              </a:rPr>
              <a:t>+ Quan sát các hình bên và nêu ích lợi hoạt động sản xuất thủ công.</a:t>
            </a:r>
            <a:endParaRPr lang="en-US" sz="3600" b="1" dirty="0">
              <a:solidFill>
                <a:srgbClr val="FF0000"/>
              </a:solidFill>
            </a:endParaRPr>
          </a:p>
        </p:txBody>
      </p:sp>
      <p:sp>
        <p:nvSpPr>
          <p:cNvPr id="3" name="Rectangle 2"/>
          <p:cNvSpPr/>
          <p:nvPr/>
        </p:nvSpPr>
        <p:spPr>
          <a:xfrm>
            <a:off x="1508918" y="3489140"/>
            <a:ext cx="8622303" cy="1200329"/>
          </a:xfrm>
          <a:prstGeom prst="rect">
            <a:avLst/>
          </a:prstGeom>
        </p:spPr>
        <p:txBody>
          <a:bodyPr wrap="square">
            <a:spAutoFit/>
          </a:bodyPr>
          <a:lstStyle/>
          <a:p>
            <a:r>
              <a:rPr lang="vi-VN" sz="3600" b="1" dirty="0">
                <a:solidFill>
                  <a:srgbClr val="FF0000"/>
                </a:solidFill>
                <a:latin typeface="Times New Roman"/>
                <a:ea typeface="Times New Roman"/>
              </a:rPr>
              <a:t>+ </a:t>
            </a:r>
            <a:r>
              <a:rPr lang="nl-NL" sz="3600" b="1" dirty="0">
                <a:solidFill>
                  <a:srgbClr val="FF0000"/>
                </a:solidFill>
                <a:latin typeface="Times New Roman"/>
                <a:ea typeface="Times New Roman"/>
              </a:rPr>
              <a:t>Hoạt động sản xuất thủ công có lợi ích gì?</a:t>
            </a:r>
            <a:endParaRPr lang="en-US" sz="3600" b="1" dirty="0">
              <a:solidFill>
                <a:srgbClr val="FF0000"/>
              </a:solidFill>
            </a:endParaRPr>
          </a:p>
        </p:txBody>
      </p:sp>
      <p:sp>
        <p:nvSpPr>
          <p:cNvPr id="4" name="Rectangle 3"/>
          <p:cNvSpPr/>
          <p:nvPr/>
        </p:nvSpPr>
        <p:spPr>
          <a:xfrm>
            <a:off x="1519237" y="4637653"/>
            <a:ext cx="8137525" cy="3785652"/>
          </a:xfrm>
          <a:prstGeom prst="rect">
            <a:avLst/>
          </a:prstGeom>
        </p:spPr>
        <p:txBody>
          <a:bodyPr>
            <a:spAutoFit/>
          </a:bodyPr>
          <a:lstStyle/>
          <a:p>
            <a:pPr>
              <a:spcAft>
                <a:spcPts val="0"/>
              </a:spcAft>
            </a:pPr>
            <a:r>
              <a:rPr lang="vi-VN" sz="4000" b="1" dirty="0">
                <a:solidFill>
                  <a:srgbClr val="0000CC"/>
                </a:solidFill>
                <a:latin typeface="Times New Roman"/>
                <a:ea typeface="Times New Roman"/>
              </a:rPr>
              <a:t>- </a:t>
            </a:r>
            <a:r>
              <a:rPr lang="nl-NL" sz="4000" b="1" dirty="0">
                <a:solidFill>
                  <a:srgbClr val="0000CC"/>
                </a:solidFill>
                <a:latin typeface="Times New Roman"/>
                <a:ea typeface="Times New Roman"/>
              </a:rPr>
              <a:t>Hoạt động sản xuất thủ công làm ra các sản phẩm để phục vụ cuộc sống con người như dùng trong sinh hoạt (nấu nướng, trang trí ...) ngoài ra còn đem bán để mang lại các ích lợi về kinh tế.</a:t>
            </a:r>
            <a:endParaRPr lang="en-US" sz="4000" b="1" dirty="0">
              <a:solidFill>
                <a:srgbClr val="0000CC"/>
              </a:solidFill>
              <a:effectLst/>
              <a:latin typeface="Times New Roman"/>
              <a:ea typeface="Times New Roman"/>
            </a:endParaRPr>
          </a:p>
        </p:txBody>
      </p:sp>
      <p:pic>
        <p:nvPicPr>
          <p:cNvPr id="17" name="Picture 16"/>
          <p:cNvPicPr/>
          <p:nvPr/>
        </p:nvPicPr>
        <p:blipFill rotWithShape="1">
          <a:blip r:embed="rId3"/>
          <a:srcRect l="38059" t="33539" r="39258" b="33115"/>
          <a:stretch/>
        </p:blipFill>
        <p:spPr bwMode="auto">
          <a:xfrm>
            <a:off x="9964737" y="1854392"/>
            <a:ext cx="5564981" cy="59942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88321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508918" y="1097280"/>
            <a:ext cx="134874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10</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THỦ CÔNG VÀ CÔNG NGHIỆP ( T 1)</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p:nvPr/>
        </p:nvGrpSpPr>
        <p:grpSpPr>
          <a:xfrm>
            <a:off x="594519" y="1734814"/>
            <a:ext cx="14478000"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965476" y="2519754"/>
              <a:ext cx="43035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1223894" y="1704036"/>
            <a:ext cx="7975199" cy="707886"/>
          </a:xfrm>
          <a:prstGeom prst="rect">
            <a:avLst/>
          </a:prstGeom>
        </p:spPr>
        <p:txBody>
          <a:bodyPr wrap="square">
            <a:spAutoFit/>
          </a:bodyPr>
          <a:lstStyle/>
          <a:p>
            <a:r>
              <a:rPr lang="vi-VN" sz="3600" b="1" dirty="0">
                <a:solidFill>
                  <a:srgbClr val="FF0000"/>
                </a:solidFill>
                <a:latin typeface="Times New Roman"/>
                <a:ea typeface="Times New Roman"/>
              </a:rPr>
              <a:t>*HĐ2</a:t>
            </a:r>
            <a:r>
              <a:rPr lang="nl-NL" sz="3600" b="1" dirty="0">
                <a:solidFill>
                  <a:srgbClr val="FF0000"/>
                </a:solidFill>
                <a:latin typeface="Times New Roman"/>
                <a:ea typeface="Times New Roman"/>
              </a:rPr>
              <a:t>. </a:t>
            </a:r>
            <a:r>
              <a:rPr lang="nl-NL" sz="4000" b="1" dirty="0">
                <a:solidFill>
                  <a:srgbClr val="FF0000"/>
                </a:solidFill>
                <a:latin typeface="Times New Roman"/>
                <a:ea typeface="Times New Roman"/>
              </a:rPr>
              <a:t>Hoạt động sản xuất thủ công</a:t>
            </a:r>
            <a:r>
              <a:rPr lang="nl-NL" sz="4000" dirty="0">
                <a:latin typeface="Times New Roman"/>
                <a:ea typeface="Times New Roman"/>
              </a:rPr>
              <a:t> </a:t>
            </a:r>
            <a:endParaRPr lang="en-US" sz="4000" b="1" dirty="0">
              <a:solidFill>
                <a:srgbClr val="FF0000"/>
              </a:solidFill>
            </a:endParaRPr>
          </a:p>
        </p:txBody>
      </p:sp>
      <p:pic>
        <p:nvPicPr>
          <p:cNvPr id="16" name="Picture 15"/>
          <p:cNvPicPr/>
          <p:nvPr/>
        </p:nvPicPr>
        <p:blipFill rotWithShape="1">
          <a:blip r:embed="rId3"/>
          <a:srcRect l="37841" t="44784" r="38168" b="27687"/>
          <a:stretch/>
        </p:blipFill>
        <p:spPr bwMode="auto">
          <a:xfrm>
            <a:off x="1430337" y="2590800"/>
            <a:ext cx="13108782" cy="5943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549686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508918" y="1097280"/>
            <a:ext cx="134874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10</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THỦ CÔNG VÀ CÔNG NGHIỆP ( T 1)</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p:nvPr/>
        </p:nvGrpSpPr>
        <p:grpSpPr>
          <a:xfrm>
            <a:off x="594519" y="1734814"/>
            <a:ext cx="14478000"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965476" y="2519754"/>
              <a:ext cx="767018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1175906" y="1703732"/>
            <a:ext cx="13315225" cy="707886"/>
          </a:xfrm>
          <a:prstGeom prst="rect">
            <a:avLst/>
          </a:prstGeom>
        </p:spPr>
        <p:txBody>
          <a:bodyPr wrap="square">
            <a:spAutoFit/>
          </a:bodyPr>
          <a:lstStyle/>
          <a:p>
            <a:pPr>
              <a:spcAft>
                <a:spcPts val="0"/>
              </a:spcAft>
            </a:pPr>
            <a:r>
              <a:rPr lang="vi-VN" sz="3600" b="1" dirty="0">
                <a:solidFill>
                  <a:srgbClr val="FF0000"/>
                </a:solidFill>
                <a:latin typeface="Times New Roman"/>
                <a:ea typeface="Times New Roman"/>
              </a:rPr>
              <a:t>*HĐ3</a:t>
            </a:r>
            <a:r>
              <a:rPr lang="nl-NL" sz="3600" b="1" dirty="0">
                <a:solidFill>
                  <a:srgbClr val="FF0000"/>
                </a:solidFill>
                <a:latin typeface="Times New Roman"/>
                <a:ea typeface="Times New Roman"/>
              </a:rPr>
              <a:t>. </a:t>
            </a:r>
            <a:r>
              <a:rPr lang="nl-NL" sz="4000" b="1" dirty="0">
                <a:solidFill>
                  <a:srgbClr val="FF0000"/>
                </a:solidFill>
                <a:latin typeface="Times New Roman"/>
                <a:ea typeface="Times New Roman"/>
              </a:rPr>
              <a:t>Kể tên một số hoạt động sản xuất thủ công mà em biết</a:t>
            </a:r>
            <a:endParaRPr lang="en-US" sz="3600" dirty="0">
              <a:solidFill>
                <a:srgbClr val="FF0000"/>
              </a:solidFill>
              <a:latin typeface="Times New Roman"/>
              <a:ea typeface="Times New Roman"/>
            </a:endParaRPr>
          </a:p>
        </p:txBody>
      </p:sp>
      <p:sp>
        <p:nvSpPr>
          <p:cNvPr id="4" name="Rectangle 3"/>
          <p:cNvSpPr/>
          <p:nvPr/>
        </p:nvSpPr>
        <p:spPr>
          <a:xfrm>
            <a:off x="1356518" y="2469757"/>
            <a:ext cx="12954001" cy="1323439"/>
          </a:xfrm>
          <a:prstGeom prst="rect">
            <a:avLst/>
          </a:prstGeom>
        </p:spPr>
        <p:txBody>
          <a:bodyPr wrap="square">
            <a:spAutoFit/>
          </a:bodyPr>
          <a:lstStyle/>
          <a:p>
            <a:pPr>
              <a:spcAft>
                <a:spcPts val="0"/>
              </a:spcAft>
            </a:pPr>
            <a:r>
              <a:rPr lang="vi-VN" sz="4000" b="1" dirty="0">
                <a:solidFill>
                  <a:srgbClr val="FF0000"/>
                </a:solidFill>
                <a:latin typeface="Times New Roman"/>
                <a:ea typeface="Times New Roman"/>
              </a:rPr>
              <a:t>- </a:t>
            </a:r>
            <a:r>
              <a:rPr lang="nl-NL" sz="4000" b="1" dirty="0">
                <a:solidFill>
                  <a:srgbClr val="FF0000"/>
                </a:solidFill>
                <a:latin typeface="Times New Roman"/>
                <a:ea typeface="Times New Roman"/>
              </a:rPr>
              <a:t>Kể tên một số hoạt động sản xuất thủ công ở địa phương. Nêu tên sản phẩm và ích lợi của hoạt động sản xuất đó</a:t>
            </a:r>
            <a:r>
              <a:rPr lang="vi-VN" sz="4000" b="1" dirty="0">
                <a:solidFill>
                  <a:srgbClr val="FF0000"/>
                </a:solidFill>
                <a:latin typeface="Times New Roman"/>
                <a:ea typeface="Times New Roman"/>
              </a:rPr>
              <a:t>?</a:t>
            </a:r>
            <a:r>
              <a:rPr lang="nl-NL" sz="4000" b="1" dirty="0">
                <a:solidFill>
                  <a:srgbClr val="FF0000"/>
                </a:solidFill>
                <a:latin typeface="Times New Roman"/>
                <a:ea typeface="Times New Roman"/>
              </a:rPr>
              <a:t> </a:t>
            </a:r>
            <a:endParaRPr lang="en-US" sz="4000" b="1" dirty="0">
              <a:solidFill>
                <a:srgbClr val="FF0000"/>
              </a:solidFill>
              <a:effectLst/>
              <a:latin typeface="Times New Roman"/>
              <a:ea typeface="Times New Roman"/>
            </a:endParaRPr>
          </a:p>
        </p:txBody>
      </p:sp>
      <p:sp>
        <p:nvSpPr>
          <p:cNvPr id="5" name="Rectangle 4"/>
          <p:cNvSpPr/>
          <p:nvPr/>
        </p:nvSpPr>
        <p:spPr>
          <a:xfrm>
            <a:off x="1508918" y="3793196"/>
            <a:ext cx="12649199" cy="3170099"/>
          </a:xfrm>
          <a:prstGeom prst="rect">
            <a:avLst/>
          </a:prstGeom>
        </p:spPr>
        <p:txBody>
          <a:bodyPr wrap="square">
            <a:spAutoFit/>
          </a:bodyPr>
          <a:lstStyle/>
          <a:p>
            <a:pPr>
              <a:spcAft>
                <a:spcPts val="0"/>
              </a:spcAft>
            </a:pPr>
            <a:r>
              <a:rPr lang="nl-NL" sz="4000" b="1" dirty="0">
                <a:solidFill>
                  <a:srgbClr val="0000CC"/>
                </a:solidFill>
                <a:latin typeface="Times New Roman"/>
                <a:ea typeface="Times New Roman"/>
              </a:rPr>
              <a:t>Có nhiều ngành nghề thủ công như: nghề gốm sứ, nghề làm chiếu, nghề dệt vải, nghề nón lá, nghề mây tre đan, ... Các sản phẩm thủ công truyền thống thường được sản xuất ở các làng nghề thủ công. Nhiều sản phẩm thủ công nổi tiếng đã được xuất khẩu ra nước ngoài.</a:t>
            </a:r>
            <a:endParaRPr lang="en-US" sz="4000" b="1" dirty="0">
              <a:solidFill>
                <a:srgbClr val="0000CC"/>
              </a:solidFill>
              <a:effectLst/>
              <a:latin typeface="Times New Roman"/>
              <a:ea typeface="Times New Roman"/>
            </a:endParaRPr>
          </a:p>
        </p:txBody>
      </p:sp>
    </p:spTree>
    <p:extLst>
      <p:ext uri="{BB962C8B-B14F-4D97-AF65-F5344CB8AC3E}">
        <p14:creationId xmlns:p14="http://schemas.microsoft.com/office/powerpoint/2010/main" val="41929163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508918" y="1097280"/>
            <a:ext cx="134874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10</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THỦ CÔNG VÀ CÔNG NGHIỆP ( T 1)</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p:nvPr/>
        </p:nvGrpSpPr>
        <p:grpSpPr>
          <a:xfrm>
            <a:off x="594519" y="1734814"/>
            <a:ext cx="14478000"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965476" y="2519754"/>
              <a:ext cx="767018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1175906" y="1703732"/>
            <a:ext cx="13591813" cy="707886"/>
          </a:xfrm>
          <a:prstGeom prst="rect">
            <a:avLst/>
          </a:prstGeom>
        </p:spPr>
        <p:txBody>
          <a:bodyPr wrap="square">
            <a:spAutoFit/>
          </a:bodyPr>
          <a:lstStyle/>
          <a:p>
            <a:pPr>
              <a:spcAft>
                <a:spcPts val="0"/>
              </a:spcAft>
            </a:pPr>
            <a:r>
              <a:rPr lang="vi-VN" sz="3600" b="1" dirty="0">
                <a:solidFill>
                  <a:srgbClr val="FF0000"/>
                </a:solidFill>
                <a:latin typeface="Times New Roman"/>
                <a:ea typeface="Times New Roman"/>
              </a:rPr>
              <a:t>*HĐ3</a:t>
            </a:r>
            <a:r>
              <a:rPr lang="nl-NL" sz="3600" b="1" dirty="0">
                <a:solidFill>
                  <a:srgbClr val="FF0000"/>
                </a:solidFill>
                <a:latin typeface="Times New Roman"/>
                <a:ea typeface="Times New Roman"/>
              </a:rPr>
              <a:t>. </a:t>
            </a:r>
            <a:r>
              <a:rPr lang="nl-NL" sz="4000" b="1" dirty="0">
                <a:solidFill>
                  <a:srgbClr val="FF0000"/>
                </a:solidFill>
                <a:latin typeface="Times New Roman"/>
                <a:ea typeface="Times New Roman"/>
              </a:rPr>
              <a:t>Kể tên một số hoạt động sản xuất thủ công mà em biết</a:t>
            </a:r>
            <a:r>
              <a:rPr lang="vi-VN" sz="4000" b="1" dirty="0">
                <a:solidFill>
                  <a:srgbClr val="FF0000"/>
                </a:solidFill>
                <a:latin typeface="Times New Roman"/>
                <a:ea typeface="Times New Roman"/>
              </a:rPr>
              <a:t>.</a:t>
            </a:r>
            <a:endParaRPr lang="en-US" sz="3600" dirty="0">
              <a:solidFill>
                <a:srgbClr val="FF0000"/>
              </a:solidFill>
              <a:latin typeface="Times New Roman"/>
              <a:ea typeface="Times New Roman"/>
            </a:endParaRPr>
          </a:p>
        </p:txBody>
      </p:sp>
      <p:sp>
        <p:nvSpPr>
          <p:cNvPr id="4" name="Rectangle 3"/>
          <p:cNvSpPr/>
          <p:nvPr/>
        </p:nvSpPr>
        <p:spPr>
          <a:xfrm>
            <a:off x="1356518" y="2469757"/>
            <a:ext cx="13411201" cy="1323439"/>
          </a:xfrm>
          <a:prstGeom prst="rect">
            <a:avLst/>
          </a:prstGeom>
        </p:spPr>
        <p:txBody>
          <a:bodyPr wrap="square">
            <a:spAutoFit/>
          </a:bodyPr>
          <a:lstStyle/>
          <a:p>
            <a:pPr>
              <a:spcAft>
                <a:spcPts val="0"/>
              </a:spcAft>
            </a:pPr>
            <a:r>
              <a:rPr lang="vi-VN" sz="4000" b="1" dirty="0">
                <a:solidFill>
                  <a:srgbClr val="FF0000"/>
                </a:solidFill>
                <a:latin typeface="Times New Roman"/>
                <a:ea typeface="Times New Roman"/>
              </a:rPr>
              <a:t>-Chúng ta nên làm gì để tiêu dùng tiếc kiệm, bảo vệ môi trường trong các tình huống sau ? Vì sao?</a:t>
            </a:r>
            <a:endParaRPr lang="en-US" sz="4000" b="1" dirty="0">
              <a:solidFill>
                <a:srgbClr val="FF0000"/>
              </a:solidFill>
              <a:effectLst/>
              <a:latin typeface="Times New Roman"/>
              <a:ea typeface="Times New Roman"/>
            </a:endParaRPr>
          </a:p>
        </p:txBody>
      </p:sp>
      <p:pic>
        <p:nvPicPr>
          <p:cNvPr id="14" name="Picture 13"/>
          <p:cNvPicPr/>
          <p:nvPr/>
        </p:nvPicPr>
        <p:blipFill rotWithShape="1">
          <a:blip r:embed="rId3"/>
          <a:srcRect l="40349" t="29856" r="41548" b="34278"/>
          <a:stretch/>
        </p:blipFill>
        <p:spPr bwMode="auto">
          <a:xfrm>
            <a:off x="10805319" y="3793196"/>
            <a:ext cx="4419600" cy="4588804"/>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493837" y="3800231"/>
            <a:ext cx="9540082" cy="2308324"/>
          </a:xfrm>
          <a:prstGeom prst="rect">
            <a:avLst/>
          </a:prstGeom>
        </p:spPr>
        <p:txBody>
          <a:bodyPr wrap="square">
            <a:spAutoFit/>
          </a:bodyPr>
          <a:lstStyle/>
          <a:p>
            <a:pPr>
              <a:spcAft>
                <a:spcPts val="0"/>
              </a:spcAft>
            </a:pPr>
            <a:r>
              <a:rPr lang="nl-NL" sz="3600" b="1" dirty="0">
                <a:solidFill>
                  <a:srgbClr val="0000CC"/>
                </a:solidFill>
                <a:latin typeface="Times New Roman"/>
                <a:ea typeface="Times New Roman"/>
              </a:rPr>
              <a:t>TH1: Bạn nam cùng với mẹ và chị gái đang ở cửa hàng bán đồ gốm. Bạn nam muốn mẹ mua cho con lợn đất mới trong khi bạn ấy đã có mấy con lợn đất ở nhà rồi.</a:t>
            </a:r>
            <a:endParaRPr lang="en-US" sz="3600" b="1" dirty="0">
              <a:solidFill>
                <a:srgbClr val="0000CC"/>
              </a:solidFill>
              <a:effectLst/>
              <a:latin typeface="Times New Roman"/>
              <a:ea typeface="Times New Roman"/>
            </a:endParaRPr>
          </a:p>
        </p:txBody>
      </p:sp>
      <p:sp>
        <p:nvSpPr>
          <p:cNvPr id="6" name="Rectangle 5"/>
          <p:cNvSpPr/>
          <p:nvPr/>
        </p:nvSpPr>
        <p:spPr>
          <a:xfrm>
            <a:off x="1433263" y="6118664"/>
            <a:ext cx="9372056" cy="1754326"/>
          </a:xfrm>
          <a:prstGeom prst="rect">
            <a:avLst/>
          </a:prstGeom>
        </p:spPr>
        <p:txBody>
          <a:bodyPr wrap="square">
            <a:spAutoFit/>
          </a:bodyPr>
          <a:lstStyle/>
          <a:p>
            <a:pPr>
              <a:spcAft>
                <a:spcPts val="0"/>
              </a:spcAft>
            </a:pPr>
            <a:r>
              <a:rPr lang="nl-NL" sz="3600" b="1" dirty="0">
                <a:solidFill>
                  <a:srgbClr val="0000CC"/>
                </a:solidFill>
                <a:latin typeface="Times New Roman"/>
                <a:ea typeface="Times New Roman"/>
              </a:rPr>
              <a:t>Xử lí: Nên khuyên bạn nam không nên mua quá nhiều món đó giống nhau hoặc tương tự nhau, vì như thế sẽ rất lãng phí tiền bạc.</a:t>
            </a:r>
            <a:endParaRPr lang="en-US" sz="3600" b="1" dirty="0">
              <a:solidFill>
                <a:srgbClr val="0000CC"/>
              </a:solidFill>
              <a:effectLst/>
              <a:latin typeface="Times New Roman"/>
              <a:ea typeface="Times New Roman"/>
            </a:endParaRPr>
          </a:p>
        </p:txBody>
      </p:sp>
    </p:spTree>
    <p:extLst>
      <p:ext uri="{BB962C8B-B14F-4D97-AF65-F5344CB8AC3E}">
        <p14:creationId xmlns:p14="http://schemas.microsoft.com/office/powerpoint/2010/main" val="219772411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508918" y="1097280"/>
            <a:ext cx="134874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10</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THỦ CÔNG VÀ CÔNG NGHIỆP ( T 1)</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p:nvPr/>
        </p:nvGrpSpPr>
        <p:grpSpPr>
          <a:xfrm>
            <a:off x="594519" y="1734814"/>
            <a:ext cx="14478000"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965476" y="2519754"/>
              <a:ext cx="767018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1175906" y="1703732"/>
            <a:ext cx="13591813" cy="707886"/>
          </a:xfrm>
          <a:prstGeom prst="rect">
            <a:avLst/>
          </a:prstGeom>
        </p:spPr>
        <p:txBody>
          <a:bodyPr wrap="square">
            <a:spAutoFit/>
          </a:bodyPr>
          <a:lstStyle/>
          <a:p>
            <a:pPr>
              <a:spcAft>
                <a:spcPts val="0"/>
              </a:spcAft>
            </a:pPr>
            <a:r>
              <a:rPr lang="vi-VN" sz="3600" b="1" dirty="0">
                <a:solidFill>
                  <a:srgbClr val="FF0000"/>
                </a:solidFill>
                <a:latin typeface="Times New Roman"/>
                <a:ea typeface="Times New Roman"/>
              </a:rPr>
              <a:t>*HĐ3</a:t>
            </a:r>
            <a:r>
              <a:rPr lang="nl-NL" sz="3600" b="1" dirty="0">
                <a:solidFill>
                  <a:srgbClr val="FF0000"/>
                </a:solidFill>
                <a:latin typeface="Times New Roman"/>
                <a:ea typeface="Times New Roman"/>
              </a:rPr>
              <a:t>. </a:t>
            </a:r>
            <a:r>
              <a:rPr lang="nl-NL" sz="4000" b="1" dirty="0">
                <a:solidFill>
                  <a:srgbClr val="FF0000"/>
                </a:solidFill>
                <a:latin typeface="Times New Roman"/>
                <a:ea typeface="Times New Roman"/>
              </a:rPr>
              <a:t>Kể tên một số hoạt động sản xuất thủ công mà em biết</a:t>
            </a:r>
            <a:r>
              <a:rPr lang="vi-VN" sz="4000" b="1" dirty="0">
                <a:solidFill>
                  <a:srgbClr val="FF0000"/>
                </a:solidFill>
                <a:latin typeface="Times New Roman"/>
                <a:ea typeface="Times New Roman"/>
              </a:rPr>
              <a:t>.</a:t>
            </a:r>
            <a:endParaRPr lang="en-US" sz="3600" dirty="0">
              <a:solidFill>
                <a:srgbClr val="FF0000"/>
              </a:solidFill>
              <a:latin typeface="Times New Roman"/>
              <a:ea typeface="Times New Roman"/>
            </a:endParaRPr>
          </a:p>
        </p:txBody>
      </p:sp>
      <p:sp>
        <p:nvSpPr>
          <p:cNvPr id="4" name="Rectangle 3"/>
          <p:cNvSpPr/>
          <p:nvPr/>
        </p:nvSpPr>
        <p:spPr>
          <a:xfrm>
            <a:off x="1356518" y="2469757"/>
            <a:ext cx="13411201" cy="1323439"/>
          </a:xfrm>
          <a:prstGeom prst="rect">
            <a:avLst/>
          </a:prstGeom>
        </p:spPr>
        <p:txBody>
          <a:bodyPr wrap="square">
            <a:spAutoFit/>
          </a:bodyPr>
          <a:lstStyle/>
          <a:p>
            <a:pPr>
              <a:spcAft>
                <a:spcPts val="0"/>
              </a:spcAft>
            </a:pPr>
            <a:r>
              <a:rPr lang="vi-VN" sz="4000" b="1" dirty="0">
                <a:solidFill>
                  <a:srgbClr val="FF0000"/>
                </a:solidFill>
                <a:latin typeface="Times New Roman"/>
                <a:ea typeface="Times New Roman"/>
              </a:rPr>
              <a:t>-Chúng ta nên làm gì để tiêu dùng tiếc kiệm, bảo vệ môi trường trong các tình huống sau ? Vì sao?</a:t>
            </a:r>
            <a:endParaRPr lang="en-US" sz="4000" b="1" dirty="0">
              <a:solidFill>
                <a:srgbClr val="FF0000"/>
              </a:solidFill>
              <a:effectLst/>
              <a:latin typeface="Times New Roman"/>
              <a:ea typeface="Times New Roman"/>
            </a:endParaRPr>
          </a:p>
        </p:txBody>
      </p:sp>
      <p:pic>
        <p:nvPicPr>
          <p:cNvPr id="14" name="Picture 13"/>
          <p:cNvPicPr/>
          <p:nvPr/>
        </p:nvPicPr>
        <p:blipFill rotWithShape="1">
          <a:blip r:embed="rId3"/>
          <a:srcRect l="40349" t="29856" r="41548" b="34278"/>
          <a:stretch/>
        </p:blipFill>
        <p:spPr bwMode="auto">
          <a:xfrm>
            <a:off x="10805319" y="3793196"/>
            <a:ext cx="4419600" cy="4588804"/>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356518" y="3793196"/>
            <a:ext cx="9448801" cy="2862322"/>
          </a:xfrm>
          <a:prstGeom prst="rect">
            <a:avLst/>
          </a:prstGeom>
        </p:spPr>
        <p:txBody>
          <a:bodyPr wrap="square">
            <a:spAutoFit/>
          </a:bodyPr>
          <a:lstStyle/>
          <a:p>
            <a:pPr>
              <a:spcAft>
                <a:spcPts val="0"/>
              </a:spcAft>
            </a:pPr>
            <a:r>
              <a:rPr lang="nl-NL" sz="3600" b="1" dirty="0">
                <a:solidFill>
                  <a:srgbClr val="0000CC"/>
                </a:solidFill>
                <a:latin typeface="Times New Roman"/>
                <a:ea typeface="Times New Roman"/>
              </a:rPr>
              <a:t>TH2: Bố và con gái đang ở siêu thị, trước gian hàng bán các đồ dùng ở nhà (rổ, rá, khay.... bằng nhựa và mây tre đan). Bé đang băn khoăn không biết nên mua đồ nhựa hay mua đó làm bằng mây tre đan.</a:t>
            </a:r>
            <a:endParaRPr lang="en-US" sz="3600" b="1" dirty="0">
              <a:solidFill>
                <a:srgbClr val="0000CC"/>
              </a:solidFill>
              <a:effectLst/>
              <a:latin typeface="Times New Roman"/>
              <a:ea typeface="Times New Roman"/>
            </a:endParaRPr>
          </a:p>
        </p:txBody>
      </p:sp>
      <p:sp>
        <p:nvSpPr>
          <p:cNvPr id="7" name="Rectangle 6"/>
          <p:cNvSpPr/>
          <p:nvPr/>
        </p:nvSpPr>
        <p:spPr>
          <a:xfrm>
            <a:off x="1356518" y="6647283"/>
            <a:ext cx="9448801" cy="2308324"/>
          </a:xfrm>
          <a:prstGeom prst="rect">
            <a:avLst/>
          </a:prstGeom>
        </p:spPr>
        <p:txBody>
          <a:bodyPr wrap="square">
            <a:spAutoFit/>
          </a:bodyPr>
          <a:lstStyle/>
          <a:p>
            <a:pPr>
              <a:spcAft>
                <a:spcPts val="0"/>
              </a:spcAft>
            </a:pPr>
            <a:r>
              <a:rPr lang="nl-NL" sz="3600" b="1" dirty="0">
                <a:solidFill>
                  <a:srgbClr val="0000CC"/>
                </a:solidFill>
                <a:latin typeface="Times New Roman"/>
                <a:ea typeface="Times New Roman"/>
              </a:rPr>
              <a:t>Xử lí: Nói với bố là nên mua đồ làm bằng mây tre đan, hạn chế sử dụng đồ nhựa để bảo vệ môi trường; đồng thời, dùng hàng mây tre đan sẽ giúp bảo tồn nghề truyền thống tốt hơn.</a:t>
            </a:r>
            <a:endParaRPr lang="en-US" sz="3600" b="1" dirty="0">
              <a:solidFill>
                <a:srgbClr val="0000CC"/>
              </a:solidFill>
              <a:effectLst/>
              <a:latin typeface="Times New Roman"/>
              <a:ea typeface="Times New Roman"/>
            </a:endParaRPr>
          </a:p>
        </p:txBody>
      </p:sp>
    </p:spTree>
    <p:extLst>
      <p:ext uri="{BB962C8B-B14F-4D97-AF65-F5344CB8AC3E}">
        <p14:creationId xmlns:p14="http://schemas.microsoft.com/office/powerpoint/2010/main" val="11827637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204119" y="1097280"/>
            <a:ext cx="13792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10</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THỦ CÔNG VÀ CÔNG NGHIỆP ( T 1)</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 name="Picture 9"/>
          <p:cNvPicPr/>
          <p:nvPr/>
        </p:nvPicPr>
        <p:blipFill rotWithShape="1">
          <a:blip r:embed="rId3"/>
          <a:srcRect l="38278" t="67466" r="39149" b="20708"/>
          <a:stretch/>
        </p:blipFill>
        <p:spPr bwMode="auto">
          <a:xfrm>
            <a:off x="2804319" y="2895600"/>
            <a:ext cx="10287000" cy="4267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6759918"/>
      </p:ext>
    </p:extLst>
  </p:cSld>
  <p:clrMapOvr>
    <a:masterClrMapping/>
  </p:clrMapOvr>
  <p:transition spd="slow">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9982</TotalTime>
  <Words>807</Words>
  <Application>Microsoft Office PowerPoint</Application>
  <PresentationFormat>Custom</PresentationFormat>
  <Paragraphs>49</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Trường</cp:lastModifiedBy>
  <cp:revision>1141</cp:revision>
  <dcterms:created xsi:type="dcterms:W3CDTF">2008-09-09T22:52:10Z</dcterms:created>
  <dcterms:modified xsi:type="dcterms:W3CDTF">2025-11-10T03:07:59Z</dcterms:modified>
</cp:coreProperties>
</file>