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0" r:id="rId4"/>
    <p:sldId id="441" r:id="rId5"/>
    <p:sldId id="442" r:id="rId6"/>
    <p:sldId id="443" r:id="rId7"/>
    <p:sldId id="444" r:id="rId8"/>
    <p:sldId id="445" r:id="rId9"/>
    <p:sldId id="438"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4" d="100"/>
          <a:sy n="64" d="100"/>
        </p:scale>
        <p:origin x="523"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0.jpeg"/><Relationship Id="rId3" Type="http://schemas.openxmlformats.org/officeDocument/2006/relationships/image" Target="../media/image6.jpg"/><Relationship Id="rId7" Type="http://schemas.openxmlformats.org/officeDocument/2006/relationships/image" Target="../media/image16.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2.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7.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19689"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24896" y="8137134"/>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viên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Trần</a:t>
            </a:r>
            <a:r>
              <a:rPr lang="en-US" altLang="en-US" sz="2800" b="1" i="1" dirty="0">
                <a:solidFill>
                  <a:srgbClr val="0000CC"/>
                </a:solidFill>
                <a:latin typeface="Times New Roman" pitchFamily="18" charset="0"/>
              </a:rPr>
              <a:t> Thị Lan Hương</a:t>
            </a: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3A2</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29692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Chỉ và nói tên các hoạt động sản xuất nông nghiệp trong hình?</a:t>
            </a:r>
            <a:endParaRPr lang="en-US" sz="3200" b="1" dirty="0">
              <a:solidFill>
                <a:srgbClr val="FF0000"/>
              </a:solidFill>
              <a:effectLst/>
              <a:latin typeface="Times New Roman"/>
              <a:ea typeface="Times New Roman"/>
            </a:endParaRPr>
          </a:p>
        </p:txBody>
      </p:sp>
      <p:sp>
        <p:nvSpPr>
          <p:cNvPr id="5" name="Rectangle 4"/>
          <p:cNvSpPr/>
          <p:nvPr/>
        </p:nvSpPr>
        <p:spPr>
          <a:xfrm>
            <a:off x="1018783" y="3660369"/>
            <a:ext cx="8104411" cy="3416320"/>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Hình 1: Trồng lúa. H 2: Chăn nuôi lợn; H 3: Trồng và chăm sóc cây hoa, cây cảnh; H 4: Nuôi cá trên sông; H 5: Thu hoạch quả thanh long; H 6: Thu gom trứng gà; H 7: Chăm sóc và bảo vệ rừng; H 8: Đánh bắt cá trên biển. </a:t>
            </a:r>
            <a:endParaRPr lang="en-US" sz="3600" b="1" dirty="0">
              <a:solidFill>
                <a:srgbClr val="FF0066"/>
              </a:solidFill>
              <a:latin typeface="Times New Roman" pitchFamily="18" charset="0"/>
              <a:cs typeface="Times New Roman" pitchFamily="18" charset="0"/>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Tìm hiểu tên một số hoạt động sản xuất nông nghiệp và sản phẩm </a:t>
            </a:r>
            <a:r>
              <a:rPr lang="nl-NL" sz="3600" b="1" u="sng" dirty="0">
                <a:solidFill>
                  <a:srgbClr val="FF0000"/>
                </a:solidFill>
                <a:latin typeface="Times New Roman"/>
                <a:ea typeface="Times New Roman"/>
              </a:rPr>
              <a:t>của chúng</a:t>
            </a:r>
            <a:r>
              <a:rPr lang="nl-NL" sz="3600" b="1" dirty="0">
                <a:solidFill>
                  <a:srgbClr val="FF0000"/>
                </a:solidFill>
                <a:latin typeface="Times New Roman"/>
                <a:ea typeface="Times New Roman"/>
              </a:rPr>
              <a:t>. </a:t>
            </a:r>
            <a:endParaRPr lang="en-US" sz="3600" b="1" dirty="0">
              <a:solidFill>
                <a:srgbClr val="FF0000"/>
              </a:solidFill>
            </a:endParaRPr>
          </a:p>
        </p:txBody>
      </p:sp>
      <p:pic>
        <p:nvPicPr>
          <p:cNvPr id="18" name="Picture 17"/>
          <p:cNvPicPr/>
          <p:nvPr/>
        </p:nvPicPr>
        <p:blipFill rotWithShape="1">
          <a:blip r:embed="rId3"/>
          <a:srcRect l="38168" t="30244" r="39040" b="37381"/>
          <a:stretch/>
        </p:blipFill>
        <p:spPr bwMode="auto">
          <a:xfrm>
            <a:off x="9123194" y="3733800"/>
            <a:ext cx="3355662" cy="50292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srcRect l="37623" t="51375" r="39586" b="18963"/>
          <a:stretch/>
        </p:blipFill>
        <p:spPr bwMode="auto">
          <a:xfrm>
            <a:off x="12478855" y="3962400"/>
            <a:ext cx="3279464"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29692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Kể tên các sản phẩm của  hoạt động sản xuất nông nghiệp đó? </a:t>
            </a:r>
            <a:endParaRPr lang="en-US" sz="3200" b="1" dirty="0">
              <a:solidFill>
                <a:srgbClr val="FF0000"/>
              </a:solidFill>
              <a:effectLst/>
              <a:latin typeface="Times New Roman"/>
              <a:ea typeface="Times New Roman"/>
            </a:endParaRPr>
          </a:p>
        </p:txBody>
      </p:sp>
      <p:sp>
        <p:nvSpPr>
          <p:cNvPr id="5" name="Rectangle 4"/>
          <p:cNvSpPr/>
          <p:nvPr/>
        </p:nvSpPr>
        <p:spPr>
          <a:xfrm>
            <a:off x="1018783" y="3660369"/>
            <a:ext cx="8104411" cy="4524315"/>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Hình 9: Sản phẩm nông nghiệp dùng làm thức ăn; H 10: Sản phẩm nông nghiệp dùng làm hàng hóa để bán; H11:  Sản phẩm nông nghiệp dùng để trang trí nhà cửa ( hoa, cây cảnh ); H 12: Sản phẩm nông nghiệp dùng để sản xuất thủ công, làm một số đồ dùng trong nhà ( cói để làm chiếu ).</a:t>
            </a:r>
            <a:endParaRPr lang="en-US" sz="3600" b="1" dirty="0">
              <a:solidFill>
                <a:srgbClr val="FF0066"/>
              </a:solidFill>
              <a:latin typeface="Times New Roman" pitchFamily="18" charset="0"/>
              <a:cs typeface="Times New Roman" pitchFamily="18" charset="0"/>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Tìm hiểu tên một số hoạt động sản xuất nông nghiệp và sản phẩm </a:t>
            </a:r>
            <a:r>
              <a:rPr lang="nl-NL" sz="3600" b="1" u="sng" dirty="0">
                <a:solidFill>
                  <a:srgbClr val="FF0000"/>
                </a:solidFill>
                <a:latin typeface="Times New Roman"/>
                <a:ea typeface="Times New Roman"/>
              </a:rPr>
              <a:t>của chúng</a:t>
            </a:r>
            <a:r>
              <a:rPr lang="nl-NL" sz="3600" b="1" dirty="0">
                <a:solidFill>
                  <a:srgbClr val="FF0000"/>
                </a:solidFill>
                <a:latin typeface="Times New Roman"/>
                <a:ea typeface="Times New Roman"/>
              </a:rPr>
              <a:t>. </a:t>
            </a:r>
            <a:endParaRPr lang="en-US" sz="3600" b="1" dirty="0">
              <a:solidFill>
                <a:srgbClr val="FF0000"/>
              </a:solidFill>
            </a:endParaRPr>
          </a:p>
        </p:txBody>
      </p:sp>
      <p:pic>
        <p:nvPicPr>
          <p:cNvPr id="16" name="Picture 15"/>
          <p:cNvPicPr/>
          <p:nvPr/>
        </p:nvPicPr>
        <p:blipFill rotWithShape="1">
          <a:blip r:embed="rId3"/>
          <a:srcRect l="38277" t="32764" r="38931" b="36217"/>
          <a:stretch/>
        </p:blipFill>
        <p:spPr bwMode="auto">
          <a:xfrm>
            <a:off x="9123193" y="3647668"/>
            <a:ext cx="6330325" cy="5039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87049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2969278" cy="1200329"/>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Kể tên một số hoạt động sản xuất nông nghiệp khác mà em biết. Nói tên sản phẩm của hoạt động đó ?</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*HĐ2</a:t>
            </a:r>
            <a:r>
              <a:rPr lang="nl-NL" sz="3600" b="1" dirty="0">
                <a:solidFill>
                  <a:srgbClr val="FF0000"/>
                </a:solidFill>
                <a:latin typeface="Times New Roman"/>
                <a:ea typeface="Times New Roman"/>
              </a:rPr>
              <a:t>. Tìm hiểu thêm tên một số hoạt động sản xuất nông nghiệp và sản phẩm của chúng mà em biết. </a:t>
            </a:r>
            <a:endParaRPr lang="en-US" sz="3600" b="1" dirty="0">
              <a:solidFill>
                <a:srgbClr val="FF0000"/>
              </a:solidFill>
            </a:endParaRPr>
          </a:p>
        </p:txBody>
      </p:sp>
      <p:pic>
        <p:nvPicPr>
          <p:cNvPr id="16" name="Picture 15"/>
          <p:cNvPicPr/>
          <p:nvPr/>
        </p:nvPicPr>
        <p:blipFill rotWithShape="1">
          <a:blip r:embed="rId3"/>
          <a:srcRect l="38277" t="32764" r="38931" b="36217"/>
          <a:stretch/>
        </p:blipFill>
        <p:spPr bwMode="auto">
          <a:xfrm>
            <a:off x="9123193" y="3647668"/>
            <a:ext cx="6330325" cy="503913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57887" y="4100929"/>
            <a:ext cx="8137525" cy="4585871"/>
          </a:xfrm>
          <a:prstGeom prst="rect">
            <a:avLst/>
          </a:prstGeom>
        </p:spPr>
        <p:txBody>
          <a:bodyPr>
            <a:spAutoFit/>
          </a:bodyPr>
          <a:lstStyle/>
          <a:p>
            <a:pPr>
              <a:spcAft>
                <a:spcPts val="0"/>
              </a:spcAft>
            </a:pPr>
            <a:r>
              <a:rPr lang="vi-VN" sz="3400" b="1" dirty="0">
                <a:solidFill>
                  <a:srgbClr val="0000CC"/>
                </a:solidFill>
                <a:latin typeface="Times New Roman"/>
                <a:ea typeface="Times New Roman"/>
              </a:rPr>
              <a:t>-</a:t>
            </a:r>
            <a:r>
              <a:rPr lang="nl-NL" sz="3600" i="1" dirty="0">
                <a:latin typeface="Times New Roman"/>
                <a:ea typeface="Times New Roman"/>
              </a:rPr>
              <a:t> </a:t>
            </a:r>
            <a:r>
              <a:rPr lang="nl-NL" sz="3200" b="1" dirty="0">
                <a:solidFill>
                  <a:srgbClr val="0000CC"/>
                </a:solidFill>
                <a:latin typeface="Times New Roman"/>
                <a:ea typeface="Times New Roman"/>
              </a:rPr>
              <a:t>Hoạt động sản xuất nông nghiệp là ngành sản xuất lớn, bao gồm trồng trọt (trồng cây lương thực như: trồng lúa, ngô, khoai, sắn,...;</a:t>
            </a:r>
            <a:r>
              <a:rPr lang="vi-VN" sz="3200" b="1" dirty="0">
                <a:solidFill>
                  <a:srgbClr val="0000CC"/>
                </a:solidFill>
                <a:latin typeface="Times New Roman"/>
                <a:ea typeface="Times New Roman"/>
              </a:rPr>
              <a:t> </a:t>
            </a:r>
            <a:r>
              <a:rPr lang="nl-NL" sz="3200" b="1" dirty="0">
                <a:solidFill>
                  <a:srgbClr val="0000CC"/>
                </a:solidFill>
                <a:latin typeface="Times New Roman"/>
                <a:ea typeface="Times New Roman"/>
              </a:rPr>
              <a:t> trồng các loại rau, củ, trồng cây ăn quả,</a:t>
            </a:r>
            <a:r>
              <a:rPr lang="vi-VN" sz="3200" b="1" dirty="0">
                <a:solidFill>
                  <a:srgbClr val="0000CC"/>
                </a:solidFill>
                <a:latin typeface="Times New Roman"/>
                <a:ea typeface="Times New Roman"/>
              </a:rPr>
              <a:t> </a:t>
            </a:r>
            <a:r>
              <a:rPr lang="nl-NL" sz="3200" b="1" dirty="0">
                <a:solidFill>
                  <a:srgbClr val="0000CC"/>
                </a:solidFill>
                <a:latin typeface="Times New Roman"/>
                <a:ea typeface="Times New Roman"/>
              </a:rPr>
              <a:t>...); chăn nuôi (chăn nuôi gia súc bò, lợn, dê, trâu, ...; chăn nuôi gia cầm gà, vịt, ngan , ngỗng, chim bồ câu, chim cút, ...; nuôi thả cá, tôm; ...) trồng, khai thác, bảo vệ rừng, nuôi trồng và khai thác thủy, hải sản.</a:t>
            </a:r>
            <a:endParaRPr lang="en-US" sz="32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442198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4417078" cy="646331"/>
          </a:xfrm>
          <a:prstGeom prst="rect">
            <a:avLst/>
          </a:prstGeom>
        </p:spPr>
        <p:txBody>
          <a:bodyPr wrap="square">
            <a:spAutoFit/>
          </a:bodyPr>
          <a:lstStyle/>
          <a:p>
            <a:pPr>
              <a:spcAft>
                <a:spcPts val="0"/>
              </a:spcAft>
            </a:pPr>
            <a:r>
              <a:rPr lang="nl-NL" sz="3600" b="1">
                <a:solidFill>
                  <a:srgbClr val="FF0000"/>
                </a:solidFill>
                <a:latin typeface="Times New Roman"/>
                <a:ea typeface="Times New Roman"/>
              </a:rPr>
              <a:t>+ </a:t>
            </a:r>
            <a:r>
              <a:rPr lang="vi-VN" sz="3600" b="1" dirty="0">
                <a:solidFill>
                  <a:srgbClr val="FF0000"/>
                </a:solidFill>
                <a:latin typeface="Times New Roman"/>
                <a:ea typeface="Times New Roman"/>
              </a:rPr>
              <a:t>M</a:t>
            </a:r>
            <a:r>
              <a:rPr lang="nl-NL" sz="3600" b="1" dirty="0">
                <a:solidFill>
                  <a:srgbClr val="FF0000"/>
                </a:solidFill>
                <a:latin typeface="Times New Roman"/>
                <a:ea typeface="Times New Roman"/>
              </a:rPr>
              <a:t>ột </a:t>
            </a:r>
            <a:r>
              <a:rPr lang="vi-VN" sz="3600" b="1" dirty="0">
                <a:solidFill>
                  <a:srgbClr val="FF0000"/>
                </a:solidFill>
                <a:latin typeface="Times New Roman"/>
                <a:ea typeface="Times New Roman"/>
              </a:rPr>
              <a:t>số </a:t>
            </a:r>
            <a:r>
              <a:rPr lang="nl-NL" sz="3600" b="1" dirty="0">
                <a:solidFill>
                  <a:srgbClr val="FF0000"/>
                </a:solidFill>
                <a:latin typeface="Times New Roman"/>
                <a:ea typeface="Times New Roman"/>
              </a:rPr>
              <a:t>hoạt động sản xuất </a:t>
            </a:r>
            <a:r>
              <a:rPr lang="vi-VN" sz="3600" b="1" dirty="0">
                <a:solidFill>
                  <a:srgbClr val="FF0000"/>
                </a:solidFill>
                <a:latin typeface="Times New Roman"/>
                <a:ea typeface="Times New Roman"/>
              </a:rPr>
              <a:t>và sản phẩn </a:t>
            </a:r>
            <a:r>
              <a:rPr lang="nl-NL" sz="3600" b="1" dirty="0">
                <a:solidFill>
                  <a:srgbClr val="FF0000"/>
                </a:solidFill>
                <a:latin typeface="Times New Roman"/>
                <a:ea typeface="Times New Roman"/>
              </a:rPr>
              <a:t>nông nghiệp ở địa phương em.</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vi-VN" sz="3600" b="1" dirty="0">
                <a:solidFill>
                  <a:srgbClr val="FF0000"/>
                </a:solidFill>
                <a:latin typeface="Times New Roman"/>
                <a:ea typeface="Times New Roman"/>
              </a:rPr>
              <a:t>Giới thiệu </a:t>
            </a:r>
            <a:r>
              <a:rPr lang="nl-NL" sz="3600" b="1" dirty="0">
                <a:solidFill>
                  <a:srgbClr val="FF0000"/>
                </a:solidFill>
                <a:latin typeface="Times New Roman"/>
                <a:ea typeface="Times New Roman"/>
              </a:rPr>
              <a:t>một </a:t>
            </a:r>
            <a:r>
              <a:rPr lang="vi-VN" sz="3600" b="1" dirty="0">
                <a:solidFill>
                  <a:srgbClr val="FF0000"/>
                </a:solidFill>
                <a:latin typeface="Times New Roman"/>
                <a:ea typeface="Times New Roman"/>
              </a:rPr>
              <a:t>số </a:t>
            </a:r>
            <a:r>
              <a:rPr lang="nl-NL" sz="3600" b="1" dirty="0">
                <a:solidFill>
                  <a:srgbClr val="FF0000"/>
                </a:solidFill>
                <a:latin typeface="Times New Roman"/>
                <a:ea typeface="Times New Roman"/>
              </a:rPr>
              <a:t>hoạt động sản xuất </a:t>
            </a:r>
            <a:r>
              <a:rPr lang="vi-VN" sz="3600" b="1" dirty="0">
                <a:solidFill>
                  <a:srgbClr val="FF0000"/>
                </a:solidFill>
                <a:latin typeface="Times New Roman"/>
                <a:ea typeface="Times New Roman"/>
              </a:rPr>
              <a:t>và sản phẩn </a:t>
            </a:r>
            <a:r>
              <a:rPr lang="nl-NL" sz="3600" b="1" dirty="0">
                <a:solidFill>
                  <a:srgbClr val="FF0000"/>
                </a:solidFill>
                <a:latin typeface="Times New Roman"/>
                <a:ea typeface="Times New Roman"/>
              </a:rPr>
              <a:t>nông nghiệp ở địa phương em.</a:t>
            </a:r>
            <a:endParaRPr lang="en-US" sz="3600" b="1" dirty="0">
              <a:solidFill>
                <a:srgbClr val="FF0000"/>
              </a:solidFill>
            </a:endParaRPr>
          </a:p>
        </p:txBody>
      </p:sp>
      <p:sp>
        <p:nvSpPr>
          <p:cNvPr id="3" name="Rectangle 2"/>
          <p:cNvSpPr/>
          <p:nvPr/>
        </p:nvSpPr>
        <p:spPr>
          <a:xfrm>
            <a:off x="942806" y="3660369"/>
            <a:ext cx="8137525" cy="4031873"/>
          </a:xfrm>
          <a:prstGeom prst="rect">
            <a:avLst/>
          </a:prstGeom>
        </p:spPr>
        <p:txBody>
          <a:bodyPr>
            <a:spAutoFit/>
          </a:bodyPr>
          <a:lstStyle/>
          <a:p>
            <a:pPr marL="457200" indent="-457200">
              <a:spcAft>
                <a:spcPts val="0"/>
              </a:spcAft>
              <a:buFontTx/>
              <a:buChar char="-"/>
            </a:pPr>
            <a:r>
              <a:rPr lang="nl-NL" sz="3200" b="1" dirty="0">
                <a:solidFill>
                  <a:srgbClr val="0000CC"/>
                </a:solidFill>
                <a:latin typeface="Times New Roman"/>
                <a:ea typeface="Times New Roman"/>
              </a:rPr>
              <a:t>Trồng cây lương thực như: trồng lúa, ngô, khoai, sắn, ...</a:t>
            </a:r>
            <a:r>
              <a:rPr lang="vi-VN" sz="3200" b="1" dirty="0">
                <a:solidFill>
                  <a:srgbClr val="0000CC"/>
                </a:solidFill>
                <a:latin typeface="Times New Roman"/>
                <a:ea typeface="Times New Roman"/>
              </a:rPr>
              <a:t> ( Lúa gạo)</a:t>
            </a:r>
            <a:r>
              <a:rPr lang="nl-NL" sz="3200" b="1" dirty="0">
                <a:solidFill>
                  <a:srgbClr val="0000CC"/>
                </a:solidFill>
                <a:latin typeface="Times New Roman"/>
                <a:ea typeface="Times New Roman"/>
              </a:rPr>
              <a:t>; </a:t>
            </a:r>
            <a:endParaRPr lang="vi-VN" sz="3200" b="1" dirty="0">
              <a:solidFill>
                <a:srgbClr val="0000CC"/>
              </a:solidFill>
              <a:latin typeface="Times New Roman"/>
              <a:ea typeface="Times New Roman"/>
            </a:endParaRPr>
          </a:p>
          <a:p>
            <a:pPr marL="457200" indent="-457200">
              <a:spcAft>
                <a:spcPts val="0"/>
              </a:spcAft>
              <a:buFontTx/>
              <a:buChar char="-"/>
            </a:pPr>
            <a:r>
              <a:rPr lang="vi-VN" sz="3200" b="1" dirty="0">
                <a:solidFill>
                  <a:srgbClr val="0000CC"/>
                </a:solidFill>
                <a:latin typeface="Times New Roman"/>
                <a:ea typeface="Times New Roman"/>
              </a:rPr>
              <a:t>T</a:t>
            </a:r>
            <a:r>
              <a:rPr lang="nl-NL" sz="3200" b="1" dirty="0">
                <a:solidFill>
                  <a:srgbClr val="0000CC"/>
                </a:solidFill>
                <a:latin typeface="Times New Roman"/>
                <a:ea typeface="Times New Roman"/>
              </a:rPr>
              <a:t>rồng các loại rau, củ, trồng cây ăn quả,</a:t>
            </a:r>
            <a:r>
              <a:rPr lang="vi-VN" sz="3200" b="1" dirty="0">
                <a:solidFill>
                  <a:srgbClr val="0000CC"/>
                </a:solidFill>
                <a:latin typeface="Times New Roman"/>
                <a:ea typeface="Times New Roman"/>
              </a:rPr>
              <a:t>...) C</a:t>
            </a:r>
            <a:r>
              <a:rPr lang="nl-NL" sz="3200" b="1" dirty="0">
                <a:solidFill>
                  <a:srgbClr val="0000CC"/>
                </a:solidFill>
                <a:latin typeface="Times New Roman"/>
                <a:ea typeface="Times New Roman"/>
              </a:rPr>
              <a:t>hăn nuôi ( chăn nuôi gia súc bò, lợn, dê, trâu, ...; chăn nuôi gia cầm gà, vịt, ngan , ngỗng, chim bồ câu, chim cút, ...</a:t>
            </a:r>
            <a:r>
              <a:rPr lang="vi-VN" sz="3200" b="1" dirty="0">
                <a:solidFill>
                  <a:srgbClr val="0000CC"/>
                </a:solidFill>
                <a:latin typeface="Times New Roman"/>
                <a:ea typeface="Times New Roman"/>
              </a:rPr>
              <a:t> ( Thịt, trứng)</a:t>
            </a:r>
            <a:r>
              <a:rPr lang="nl-NL" sz="3200" b="1" dirty="0">
                <a:solidFill>
                  <a:srgbClr val="0000CC"/>
                </a:solidFill>
                <a:latin typeface="Times New Roman"/>
                <a:ea typeface="Times New Roman"/>
              </a:rPr>
              <a:t>; </a:t>
            </a:r>
            <a:endParaRPr lang="vi-VN" sz="3200" b="1" dirty="0">
              <a:solidFill>
                <a:srgbClr val="0000CC"/>
              </a:solidFill>
              <a:latin typeface="Times New Roman"/>
              <a:ea typeface="Times New Roman"/>
            </a:endParaRPr>
          </a:p>
          <a:p>
            <a:pPr marL="457200" indent="-457200">
              <a:spcAft>
                <a:spcPts val="0"/>
              </a:spcAft>
              <a:buFontTx/>
              <a:buChar char="-"/>
            </a:pPr>
            <a:r>
              <a:rPr lang="vi-VN" sz="3200" b="1" dirty="0">
                <a:solidFill>
                  <a:srgbClr val="0000CC"/>
                </a:solidFill>
                <a:latin typeface="Times New Roman"/>
                <a:ea typeface="Times New Roman"/>
              </a:rPr>
              <a:t>T</a:t>
            </a:r>
            <a:r>
              <a:rPr lang="nl-NL" sz="3200" b="1" dirty="0">
                <a:solidFill>
                  <a:srgbClr val="0000CC"/>
                </a:solidFill>
                <a:latin typeface="Times New Roman"/>
                <a:ea typeface="Times New Roman"/>
              </a:rPr>
              <a:t>rồng, khai thác, bảo vệ rừng</a:t>
            </a:r>
            <a:r>
              <a:rPr lang="vi-VN" sz="3200" b="1" dirty="0">
                <a:solidFill>
                  <a:srgbClr val="0000CC"/>
                </a:solidFill>
                <a:latin typeface="Times New Roman"/>
                <a:ea typeface="Times New Roman"/>
              </a:rPr>
              <a:t>, ( lấy gỗ)...</a:t>
            </a:r>
            <a:endParaRPr lang="en-US" sz="2800" b="1" dirty="0">
              <a:solidFill>
                <a:srgbClr val="0000CC"/>
              </a:solidFill>
              <a:effectLst/>
              <a:latin typeface="Times New Roman"/>
              <a:ea typeface="Times New Roman"/>
            </a:endParaRPr>
          </a:p>
        </p:txBody>
      </p:sp>
      <p:pic>
        <p:nvPicPr>
          <p:cNvPr id="15" name="Picture 14"/>
          <p:cNvPicPr/>
          <p:nvPr/>
        </p:nvPicPr>
        <p:blipFill rotWithShape="1">
          <a:blip r:embed="rId3"/>
          <a:srcRect l="38277" t="43815" r="39149" b="41451"/>
          <a:stretch/>
        </p:blipFill>
        <p:spPr bwMode="auto">
          <a:xfrm>
            <a:off x="9080331" y="3832860"/>
            <a:ext cx="5915988" cy="162800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37950" t="51570" r="50709" b="19350"/>
          <a:stretch/>
        </p:blipFill>
        <p:spPr bwMode="auto">
          <a:xfrm>
            <a:off x="9090649" y="5459523"/>
            <a:ext cx="3086269" cy="307487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8495" t="47886" r="50927" b="39125"/>
          <a:stretch/>
        </p:blipFill>
        <p:spPr bwMode="auto">
          <a:xfrm>
            <a:off x="12210059" y="5460862"/>
            <a:ext cx="2786260" cy="1397138"/>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49291" t="50988" r="39586" b="34666"/>
          <a:stretch/>
        </p:blipFill>
        <p:spPr bwMode="auto">
          <a:xfrm>
            <a:off x="12258478" y="7021642"/>
            <a:ext cx="2966441" cy="1588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12517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44170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a:t>
            </a:r>
            <a:r>
              <a:rPr lang="vi-VN" sz="3600" b="1" dirty="0">
                <a:solidFill>
                  <a:srgbClr val="FF0000"/>
                </a:solidFill>
                <a:latin typeface="Times New Roman"/>
                <a:ea typeface="Times New Roman"/>
              </a:rPr>
              <a:t>Nêu ích lợi của các hoạt động sản xuất nông nghiệp</a:t>
            </a:r>
            <a:r>
              <a:rPr lang="nl-NL"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vi-VN" sz="3600" b="1" dirty="0">
                <a:solidFill>
                  <a:srgbClr val="FF0000"/>
                </a:solidFill>
                <a:latin typeface="Times New Roman"/>
                <a:ea typeface="Times New Roman"/>
              </a:rPr>
              <a:t>Giới thiệu </a:t>
            </a:r>
            <a:r>
              <a:rPr lang="nl-NL" sz="3600" b="1" dirty="0">
                <a:solidFill>
                  <a:srgbClr val="FF0000"/>
                </a:solidFill>
                <a:latin typeface="Times New Roman"/>
                <a:ea typeface="Times New Roman"/>
              </a:rPr>
              <a:t>một </a:t>
            </a:r>
            <a:r>
              <a:rPr lang="vi-VN" sz="3600" b="1" dirty="0">
                <a:solidFill>
                  <a:srgbClr val="FF0000"/>
                </a:solidFill>
                <a:latin typeface="Times New Roman"/>
                <a:ea typeface="Times New Roman"/>
              </a:rPr>
              <a:t>số </a:t>
            </a:r>
            <a:r>
              <a:rPr lang="nl-NL" sz="3600" b="1" dirty="0">
                <a:solidFill>
                  <a:srgbClr val="FF0000"/>
                </a:solidFill>
                <a:latin typeface="Times New Roman"/>
                <a:ea typeface="Times New Roman"/>
              </a:rPr>
              <a:t>hoạt động sản xuất </a:t>
            </a:r>
            <a:r>
              <a:rPr lang="vi-VN" sz="3600" b="1" dirty="0">
                <a:solidFill>
                  <a:srgbClr val="FF0000"/>
                </a:solidFill>
                <a:latin typeface="Times New Roman"/>
                <a:ea typeface="Times New Roman"/>
              </a:rPr>
              <a:t>và sản phẩn </a:t>
            </a:r>
            <a:r>
              <a:rPr lang="nl-NL" sz="3600" b="1" dirty="0">
                <a:solidFill>
                  <a:srgbClr val="FF0000"/>
                </a:solidFill>
                <a:latin typeface="Times New Roman"/>
                <a:ea typeface="Times New Roman"/>
              </a:rPr>
              <a:t>nông nghiệp ở địa phương em.</a:t>
            </a:r>
            <a:endParaRPr lang="en-US" sz="3600" b="1" dirty="0">
              <a:solidFill>
                <a:srgbClr val="FF0000"/>
              </a:solidFill>
            </a:endParaRPr>
          </a:p>
        </p:txBody>
      </p:sp>
      <p:sp>
        <p:nvSpPr>
          <p:cNvPr id="3" name="Rectangle 2"/>
          <p:cNvSpPr/>
          <p:nvPr/>
        </p:nvSpPr>
        <p:spPr>
          <a:xfrm>
            <a:off x="942806" y="3660369"/>
            <a:ext cx="8137525" cy="3970318"/>
          </a:xfrm>
          <a:prstGeom prst="rect">
            <a:avLst/>
          </a:prstGeom>
        </p:spPr>
        <p:txBody>
          <a:bodyPr>
            <a:spAutoFit/>
          </a:bodyPr>
          <a:lstStyle/>
          <a:p>
            <a:pPr marL="457200" indent="-457200">
              <a:spcAft>
                <a:spcPts val="0"/>
              </a:spcAft>
              <a:buFontTx/>
              <a:buChar char="-"/>
            </a:pPr>
            <a:r>
              <a:rPr lang="vi-VN" sz="3600" b="1" dirty="0">
                <a:solidFill>
                  <a:srgbClr val="0000CC"/>
                </a:solidFill>
                <a:effectLst/>
                <a:latin typeface="Times New Roman"/>
                <a:ea typeface="Times New Roman"/>
              </a:rPr>
              <a:t>Hoạt động sản xuất nông nghiệp làm ra các sản phẩm để phục vụ đời sống con người ( đồ ăn, thức uống, trang trí nhà cửa, thuốc, ....), làm nguyên liệu cho các ngành sản xuất khác( sản xuất  thủ công, công nghiệp), đêm bán hoặc xuất khẩu thu lại lợi ích kinh tế. </a:t>
            </a:r>
            <a:endParaRPr lang="en-US" sz="3600" b="1" dirty="0">
              <a:solidFill>
                <a:srgbClr val="0000CC"/>
              </a:solidFill>
              <a:effectLst/>
              <a:latin typeface="Times New Roman"/>
              <a:ea typeface="Times New Roman"/>
            </a:endParaRPr>
          </a:p>
        </p:txBody>
      </p:sp>
      <p:pic>
        <p:nvPicPr>
          <p:cNvPr id="15" name="Picture 14"/>
          <p:cNvPicPr/>
          <p:nvPr/>
        </p:nvPicPr>
        <p:blipFill rotWithShape="1">
          <a:blip r:embed="rId3"/>
          <a:srcRect l="38277" t="43815" r="39149" b="41451"/>
          <a:stretch/>
        </p:blipFill>
        <p:spPr bwMode="auto">
          <a:xfrm>
            <a:off x="9080331" y="3832860"/>
            <a:ext cx="5915988" cy="162800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37950" t="51570" r="50709" b="19350"/>
          <a:stretch/>
        </p:blipFill>
        <p:spPr bwMode="auto">
          <a:xfrm>
            <a:off x="9090649" y="5459523"/>
            <a:ext cx="3086269" cy="307487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8495" t="47886" r="50927" b="39125"/>
          <a:stretch/>
        </p:blipFill>
        <p:spPr bwMode="auto">
          <a:xfrm>
            <a:off x="12210059" y="5460862"/>
            <a:ext cx="2786260" cy="1397138"/>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49291" t="50988" r="39586" b="34666"/>
          <a:stretch/>
        </p:blipFill>
        <p:spPr bwMode="auto">
          <a:xfrm>
            <a:off x="12258478" y="7021642"/>
            <a:ext cx="2966441" cy="1588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37782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44170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a:t>
            </a:r>
            <a:r>
              <a:rPr lang="vi-VN" sz="3600" b="1" dirty="0">
                <a:solidFill>
                  <a:srgbClr val="FF0000"/>
                </a:solidFill>
                <a:latin typeface="Times New Roman"/>
                <a:ea typeface="Times New Roman"/>
              </a:rPr>
              <a:t>Đặc sản nào là đặc sản ở địa phương em?</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vi-VN" sz="3600" b="1" dirty="0">
                <a:solidFill>
                  <a:srgbClr val="FF0000"/>
                </a:solidFill>
                <a:latin typeface="Times New Roman"/>
                <a:ea typeface="Times New Roman"/>
              </a:rPr>
              <a:t>Giới thiệu </a:t>
            </a:r>
            <a:r>
              <a:rPr lang="nl-NL" sz="3600" b="1" dirty="0">
                <a:solidFill>
                  <a:srgbClr val="FF0000"/>
                </a:solidFill>
                <a:latin typeface="Times New Roman"/>
                <a:ea typeface="Times New Roman"/>
              </a:rPr>
              <a:t>một </a:t>
            </a:r>
            <a:r>
              <a:rPr lang="vi-VN" sz="3600" b="1" dirty="0">
                <a:solidFill>
                  <a:srgbClr val="FF0000"/>
                </a:solidFill>
                <a:latin typeface="Times New Roman"/>
                <a:ea typeface="Times New Roman"/>
              </a:rPr>
              <a:t>số </a:t>
            </a:r>
            <a:r>
              <a:rPr lang="nl-NL" sz="3600" b="1" dirty="0">
                <a:solidFill>
                  <a:srgbClr val="FF0000"/>
                </a:solidFill>
                <a:latin typeface="Times New Roman"/>
                <a:ea typeface="Times New Roman"/>
              </a:rPr>
              <a:t>hoạt động sản xuất </a:t>
            </a:r>
            <a:r>
              <a:rPr lang="vi-VN" sz="3600" b="1" dirty="0">
                <a:solidFill>
                  <a:srgbClr val="FF0000"/>
                </a:solidFill>
                <a:latin typeface="Times New Roman"/>
                <a:ea typeface="Times New Roman"/>
              </a:rPr>
              <a:t>và sản phẩn </a:t>
            </a:r>
            <a:r>
              <a:rPr lang="nl-NL" sz="3600" b="1" dirty="0">
                <a:solidFill>
                  <a:srgbClr val="FF0000"/>
                </a:solidFill>
                <a:latin typeface="Times New Roman"/>
                <a:ea typeface="Times New Roman"/>
              </a:rPr>
              <a:t>nông nghiệp ở địa phương em.</a:t>
            </a:r>
            <a:endParaRPr lang="en-US" sz="3600" b="1" dirty="0">
              <a:solidFill>
                <a:srgbClr val="FF0000"/>
              </a:solidFill>
            </a:endParaRPr>
          </a:p>
        </p:txBody>
      </p:sp>
      <p:pic>
        <p:nvPicPr>
          <p:cNvPr id="15" name="Picture 14"/>
          <p:cNvPicPr/>
          <p:nvPr/>
        </p:nvPicPr>
        <p:blipFill rotWithShape="1">
          <a:blip r:embed="rId3"/>
          <a:srcRect l="38277" t="43815" r="39149" b="41451"/>
          <a:stretch/>
        </p:blipFill>
        <p:spPr bwMode="auto">
          <a:xfrm>
            <a:off x="9080331" y="3832860"/>
            <a:ext cx="5915988" cy="162800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37950" t="51570" r="50709" b="19350"/>
          <a:stretch/>
        </p:blipFill>
        <p:spPr bwMode="auto">
          <a:xfrm>
            <a:off x="9090649" y="5459523"/>
            <a:ext cx="3086269" cy="307487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8495" t="47886" r="50927" b="39125"/>
          <a:stretch/>
        </p:blipFill>
        <p:spPr bwMode="auto">
          <a:xfrm>
            <a:off x="12210059" y="5460862"/>
            <a:ext cx="2786260" cy="1397138"/>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49291" t="50988" r="39586" b="34666"/>
          <a:stretch/>
        </p:blipFill>
        <p:spPr bwMode="auto">
          <a:xfrm>
            <a:off x="12258478" y="7021642"/>
            <a:ext cx="2966441" cy="158895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021164" y="3832860"/>
            <a:ext cx="8137525" cy="646331"/>
          </a:xfrm>
          <a:prstGeom prst="rect">
            <a:avLst/>
          </a:prstGeom>
        </p:spPr>
        <p:txBody>
          <a:bodyPr>
            <a:spAutoFit/>
          </a:bodyPr>
          <a:lstStyle/>
          <a:p>
            <a:pPr lvl="0">
              <a:spcAft>
                <a:spcPts val="0"/>
              </a:spcAft>
            </a:pPr>
            <a:r>
              <a:rPr lang="vi-VN" sz="3600" b="1" dirty="0">
                <a:solidFill>
                  <a:srgbClr val="0000CC"/>
                </a:solidFill>
                <a:latin typeface="Times New Roman"/>
                <a:ea typeface="Times New Roman"/>
              </a:rPr>
              <a:t>- Đặc sản ở địa phương em là... </a:t>
            </a:r>
            <a:endParaRPr lang="en-US" sz="3200" b="1" dirty="0">
              <a:solidFill>
                <a:srgbClr val="0000CC"/>
              </a:solidFill>
              <a:latin typeface="Times New Roman"/>
              <a:ea typeface="Times New Roman"/>
            </a:endParaRPr>
          </a:p>
        </p:txBody>
      </p:sp>
    </p:spTree>
    <p:extLst>
      <p:ext uri="{BB962C8B-B14F-4D97-AF65-F5344CB8AC3E}">
        <p14:creationId xmlns:p14="http://schemas.microsoft.com/office/powerpoint/2010/main" val="2134454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 name="Picture 19"/>
          <p:cNvPicPr/>
          <p:nvPr/>
        </p:nvPicPr>
        <p:blipFill rotWithShape="1">
          <a:blip r:embed="rId3"/>
          <a:srcRect l="40894" t="46529" r="42748" b="44165"/>
          <a:stretch/>
        </p:blipFill>
        <p:spPr bwMode="auto">
          <a:xfrm>
            <a:off x="2728119" y="2971800"/>
            <a:ext cx="10363200"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75991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9706</TotalTime>
  <Words>838</Words>
  <Application>Microsoft Office PowerPoint</Application>
  <PresentationFormat>Custom</PresentationFormat>
  <Paragraphs>46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1101</cp:revision>
  <dcterms:created xsi:type="dcterms:W3CDTF">2008-09-09T22:52:10Z</dcterms:created>
  <dcterms:modified xsi:type="dcterms:W3CDTF">2025-11-10T03:03:09Z</dcterms:modified>
</cp:coreProperties>
</file>