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36" r:id="rId3"/>
    <p:sldId id="443" r:id="rId4"/>
    <p:sldId id="444" r:id="rId5"/>
    <p:sldId id="440" r:id="rId6"/>
    <p:sldId id="437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33FF"/>
    <a:srgbClr val="FF0066"/>
    <a:srgbClr val="FF6600"/>
    <a:srgbClr val="FF7C80"/>
    <a:srgbClr val="FF3399"/>
    <a:srgbClr val="EDF6F7"/>
    <a:srgbClr val="6600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>
        <p:scale>
          <a:sx n="50" d="100"/>
          <a:sy n="50" d="100"/>
        </p:scale>
        <p:origin x="-581" y="-46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1" y="4343401"/>
            <a:ext cx="11602898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</a:t>
            </a:r>
            <a:r>
              <a:rPr lang="vi-V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 CHÁU NẮM TAY ÔNG </a:t>
            </a: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T3)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6229986"/>
            <a:ext cx="4334745" cy="197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g ba hien lam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5919" y="304799"/>
            <a:ext cx="15468600" cy="843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7526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642055"/>
            <a:ext cx="1396628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 các từ in đậm trong đoạn thơ dưới đây vào nhóm thích hợp.</a:t>
            </a:r>
          </a:p>
          <a:p>
            <a:pPr algn="just"/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vi-VN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</a:t>
            </a:r>
            <a:r>
              <a:rPr lang="vi-VN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 </a:t>
            </a:r>
            <a:r>
              <a:rPr lang="vi-VN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vi-VN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800" b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Từ chỉ 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 </a:t>
            </a:r>
            <a:r>
              <a:rPr lang="vi-VN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vi-VN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800" b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80720" y="149573"/>
            <a:ext cx="7162799" cy="1516647"/>
            <a:chOff x="4252119" y="149573"/>
            <a:chExt cx="7162799" cy="1516647"/>
          </a:xfrm>
        </p:grpSpPr>
        <p:grpSp>
          <p:nvGrpSpPr>
            <p:cNvPr id="14" name="Group 13"/>
            <p:cNvGrpSpPr/>
            <p:nvPr/>
          </p:nvGrpSpPr>
          <p:grpSpPr>
            <a:xfrm>
              <a:off x="5099750" y="149573"/>
              <a:ext cx="5492209" cy="994235"/>
              <a:chOff x="5013700" y="210532"/>
              <a:chExt cx="5399539" cy="99423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5013700" y="210532"/>
                <a:ext cx="5399539" cy="994235"/>
                <a:chOff x="5013700" y="210532"/>
                <a:chExt cx="5399539" cy="994235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5013700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796270" y="1173479"/>
                <a:ext cx="155250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Rectangle 95"/>
            <p:cNvSpPr>
              <a:spLocks noChangeArrowheads="1"/>
            </p:cNvSpPr>
            <p:nvPr/>
          </p:nvSpPr>
          <p:spPr bwMode="auto">
            <a:xfrm>
              <a:off x="4252119" y="1143000"/>
              <a:ext cx="71627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2</a:t>
              </a:r>
              <a:r>
                <a:rPr lang="vi-VN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vi-VN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ĐỂ CHÁU </a:t>
              </a:r>
              <a:r>
                <a:rPr lang="vi-VN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NẮM TAY </a:t>
              </a:r>
              <a:r>
                <a:rPr lang="vi-VN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ÔNG </a:t>
              </a:r>
              <a:r>
                <a:rPr lang="en-GB" sz="28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(T3)</a:t>
              </a:r>
              <a:endParaRPr lang="en-GB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604980" y="5365790"/>
            <a:ext cx="1396628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vi-VN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cây tre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vi-VN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Đường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vi-VN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 sông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</a:p>
          <a:p>
            <a:pPr algn="just"/>
            <a:r>
              <a:rPr lang="vi-VN" sz="3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Lưng </a:t>
            </a:r>
            <a:r>
              <a:rPr lang="vi-VN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 ông vẫn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vi-VN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Ông vẫn luôn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 về</a:t>
            </a:r>
          </a:p>
          <a:p>
            <a:pPr algn="just"/>
            <a:r>
              <a:rPr lang="vi-VN" sz="3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vi-VN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chiếc cối xay                    Tay của ông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vi-VN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ghê</a:t>
            </a:r>
          </a:p>
          <a:p>
            <a:pPr algn="just"/>
            <a:r>
              <a:rPr lang="vi-VN" sz="3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Cối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quay</a:t>
            </a:r>
            <a:r>
              <a:rPr lang="vi-VN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như chong chóng            </a:t>
            </a:r>
            <a:r>
              <a:rPr lang="vi-VN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vi-VN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 bao nhiêu việc.</a:t>
            </a:r>
          </a:p>
          <a:p>
            <a:pPr algn="just"/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( Hữu Thỉnh)</a:t>
            </a:r>
          </a:p>
        </p:txBody>
      </p:sp>
    </p:spTree>
    <p:extLst>
      <p:ext uri="{BB962C8B-B14F-4D97-AF65-F5344CB8AC3E}">
        <p14:creationId xmlns:p14="http://schemas.microsoft.com/office/powerpoint/2010/main" val="35762096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7526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4480720" y="149573"/>
            <a:ext cx="7162799" cy="1516647"/>
            <a:chOff x="4252119" y="149573"/>
            <a:chExt cx="7162799" cy="1516647"/>
          </a:xfrm>
        </p:grpSpPr>
        <p:grpSp>
          <p:nvGrpSpPr>
            <p:cNvPr id="14" name="Group 13"/>
            <p:cNvGrpSpPr/>
            <p:nvPr/>
          </p:nvGrpSpPr>
          <p:grpSpPr>
            <a:xfrm>
              <a:off x="5099750" y="149573"/>
              <a:ext cx="5492209" cy="994235"/>
              <a:chOff x="5013700" y="210532"/>
              <a:chExt cx="5399539" cy="99423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5013700" y="210532"/>
                <a:ext cx="5399539" cy="994235"/>
                <a:chOff x="5013700" y="210532"/>
                <a:chExt cx="5399539" cy="994235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5013700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796270" y="1173479"/>
                <a:ext cx="155250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Rectangle 95"/>
            <p:cNvSpPr>
              <a:spLocks noChangeArrowheads="1"/>
            </p:cNvSpPr>
            <p:nvPr/>
          </p:nvSpPr>
          <p:spPr bwMode="auto">
            <a:xfrm>
              <a:off x="4252119" y="1143000"/>
              <a:ext cx="71627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2</a:t>
              </a:r>
              <a:r>
                <a:rPr lang="vi-VN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vi-VN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ĐỂ CHÁU </a:t>
              </a:r>
              <a:r>
                <a:rPr lang="vi-VN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NẮM TAY </a:t>
              </a:r>
              <a:r>
                <a:rPr lang="vi-VN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ÔNG </a:t>
              </a:r>
              <a:r>
                <a:rPr lang="en-GB" sz="28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(T3)</a:t>
              </a:r>
              <a:endParaRPr lang="en-GB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524318" y="2667000"/>
            <a:ext cx="1396628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vi-VN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cây tre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vi-VN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Đường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vi-VN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 sông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</a:p>
          <a:p>
            <a:pPr algn="just"/>
            <a:r>
              <a:rPr lang="vi-VN" sz="3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Lưng </a:t>
            </a:r>
            <a:r>
              <a:rPr lang="vi-VN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 ông vẫn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vi-VN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Ông vẫn luôn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 về</a:t>
            </a:r>
          </a:p>
          <a:p>
            <a:pPr algn="just"/>
            <a:r>
              <a:rPr lang="vi-VN" sz="3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vi-VN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chiếc cối xay                    Tay của ông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vi-VN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ghê</a:t>
            </a:r>
          </a:p>
          <a:p>
            <a:pPr algn="just"/>
            <a:r>
              <a:rPr lang="vi-VN" sz="3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Cối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quay</a:t>
            </a:r>
            <a:r>
              <a:rPr lang="vi-VN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như chong chóng            </a:t>
            </a:r>
            <a:r>
              <a:rPr lang="vi-VN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vi-VN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 bao nhiêu việc.</a:t>
            </a:r>
          </a:p>
          <a:p>
            <a:pPr algn="just"/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( Hữu Thỉnh)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591502"/>
              </p:ext>
            </p:extLst>
          </p:nvPr>
        </p:nvGraphicFramePr>
        <p:xfrm>
          <a:off x="1524477" y="5867400"/>
          <a:ext cx="13852842" cy="2743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1415"/>
                <a:gridCol w="6781427"/>
              </a:tblGrid>
              <a:tr h="670560">
                <a:tc>
                  <a:txBody>
                    <a:bodyPr/>
                    <a:lstStyle/>
                    <a:p>
                      <a:pPr algn="ctr"/>
                      <a:r>
                        <a:rPr kumimoji="0" lang="vi-VN" sz="3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Từ chỉ hoạt động </a:t>
                      </a:r>
                      <a:endParaRPr lang="en-US" sz="3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Từ chỉ đặc điểm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</a:tr>
              <a:tr h="2072639">
                <a:tc>
                  <a:txBody>
                    <a:bodyPr/>
                    <a:lstStyle/>
                    <a:p>
                      <a:endParaRPr lang="en-US" sz="3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693354" y="7145813"/>
            <a:ext cx="6629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Vác, đẩy, quay, đi về, làm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128919" y="7145813"/>
            <a:ext cx="549989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Dài, thẳng, rộng, khỏe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787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481316"/>
            <a:ext cx="4191000" cy="646331"/>
            <a:chOff x="1508919" y="1888664"/>
            <a:chExt cx="3733800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350293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câu kể trong các câu dưới đây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59976" y="3179801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Tháp Bà Pô-na-gô ở đâu?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56519" y="4855309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Ông ngoại </a:t>
            </a:r>
            <a:r>
              <a:rPr lang="vi-VN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 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 đi học mỗi khi bố mẹ bận rộn.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32718" y="4009309"/>
            <a:ext cx="14325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Tháp Bà 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Pô-na-gô là một địa điểm du lịch nổi tiếng ở Nha Trang. 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26275" y="5745777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d. Mỗi một ngày trôi qua, ông già đi, còn nó mạnh mẽ hơn.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9976" y="6668869"/>
            <a:ext cx="11936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e. Ông ngoại ơi, cháu yêu ông nhiều lắm!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480720" y="149573"/>
            <a:ext cx="7162799" cy="1516647"/>
            <a:chOff x="4252119" y="149573"/>
            <a:chExt cx="7162799" cy="1516647"/>
          </a:xfrm>
        </p:grpSpPr>
        <p:grpSp>
          <p:nvGrpSpPr>
            <p:cNvPr id="24" name="Group 23"/>
            <p:cNvGrpSpPr/>
            <p:nvPr/>
          </p:nvGrpSpPr>
          <p:grpSpPr>
            <a:xfrm>
              <a:off x="5099750" y="149573"/>
              <a:ext cx="5492209" cy="994235"/>
              <a:chOff x="5013700" y="210532"/>
              <a:chExt cx="5399539" cy="994235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5013700" y="210532"/>
                <a:ext cx="5399539" cy="994235"/>
                <a:chOff x="5013700" y="210532"/>
                <a:chExt cx="5399539" cy="994235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5013700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7" name="Straight Connector 26"/>
              <p:cNvCxnSpPr/>
              <p:nvPr/>
            </p:nvCxnSpPr>
            <p:spPr>
              <a:xfrm>
                <a:off x="6796270" y="1173479"/>
                <a:ext cx="155250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5" name="Rectangle 95"/>
            <p:cNvSpPr>
              <a:spLocks noChangeArrowheads="1"/>
            </p:cNvSpPr>
            <p:nvPr/>
          </p:nvSpPr>
          <p:spPr bwMode="auto">
            <a:xfrm>
              <a:off x="4252119" y="1143000"/>
              <a:ext cx="71627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2</a:t>
              </a:r>
              <a:r>
                <a:rPr lang="vi-VN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vi-VN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ĐỂ CHÁU </a:t>
              </a:r>
              <a:r>
                <a:rPr lang="vi-VN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NẮM TAY </a:t>
              </a:r>
              <a:r>
                <a:rPr lang="vi-VN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ÔNG </a:t>
              </a:r>
              <a:r>
                <a:rPr lang="en-GB" sz="28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(T3)</a:t>
              </a:r>
              <a:endParaRPr lang="en-GB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>
            <a:off x="7054829" y="3566160"/>
            <a:ext cx="763450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789513" y="3179801"/>
            <a:ext cx="2144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</a:t>
            </a:r>
            <a:endParaRPr lang="vi-VN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9552475" y="7101244"/>
            <a:ext cx="763450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0348119" y="6668868"/>
            <a:ext cx="2144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cảm</a:t>
            </a:r>
            <a:endParaRPr lang="vi-VN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36717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0" grpId="1"/>
      <p:bldP spid="21" grpId="0"/>
      <p:bldP spid="21" grpId="1"/>
      <p:bldP spid="22" grpId="0"/>
      <p:bldP spid="22" grpId="1"/>
      <p:bldP spid="2" grpId="0"/>
      <p:bldP spid="31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670447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22301" y="2399823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 các câu kể ở bài tập 2 vào nhóm thích hợp.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480720" y="149573"/>
            <a:ext cx="7162799" cy="1516647"/>
            <a:chOff x="4252119" y="149573"/>
            <a:chExt cx="7162799" cy="1516647"/>
          </a:xfrm>
        </p:grpSpPr>
        <p:grpSp>
          <p:nvGrpSpPr>
            <p:cNvPr id="20" name="Group 19"/>
            <p:cNvGrpSpPr/>
            <p:nvPr/>
          </p:nvGrpSpPr>
          <p:grpSpPr>
            <a:xfrm>
              <a:off x="5099750" y="149573"/>
              <a:ext cx="5492209" cy="994235"/>
              <a:chOff x="5013700" y="210532"/>
              <a:chExt cx="5399539" cy="994235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5013700" y="210532"/>
                <a:ext cx="5399539" cy="994235"/>
                <a:chOff x="5013700" y="210532"/>
                <a:chExt cx="5399539" cy="994235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5013700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>
                <a:off x="6796270" y="1173479"/>
                <a:ext cx="155250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Rectangle 95"/>
            <p:cNvSpPr>
              <a:spLocks noChangeArrowheads="1"/>
            </p:cNvSpPr>
            <p:nvPr/>
          </p:nvSpPr>
          <p:spPr bwMode="auto">
            <a:xfrm>
              <a:off x="4252119" y="1143000"/>
              <a:ext cx="71627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BÀI 2</a:t>
              </a:r>
              <a:r>
                <a:rPr lang="vi-VN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vi-VN" sz="28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ĐỂ CHÁU </a:t>
              </a:r>
              <a:r>
                <a:rPr lang="vi-VN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NẮM TAY </a:t>
              </a:r>
              <a:r>
                <a:rPr lang="vi-VN" sz="28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ÔNG </a:t>
              </a:r>
              <a:r>
                <a:rPr lang="en-GB" sz="28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(T3)</a:t>
              </a:r>
              <a:endParaRPr lang="en-GB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1356519" y="3810000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Ông ngoại </a:t>
            </a:r>
            <a:r>
              <a:rPr lang="vi-VN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 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 đi học mỗi khi bố mẹ bận rộn.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432718" y="3124200"/>
            <a:ext cx="14325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Tháp Bà 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Pô-na-gô là một địa điểm du lịch nổi tiếng ở Nha Trang. 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26275" y="4572000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d. Mỗi một ngày trôi qua, ông già đi, còn nó mạnh mẽ hơn.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124302"/>
              </p:ext>
            </p:extLst>
          </p:nvPr>
        </p:nvGraphicFramePr>
        <p:xfrm>
          <a:off x="823065" y="5562600"/>
          <a:ext cx="14782854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7618"/>
                <a:gridCol w="4927618"/>
                <a:gridCol w="4927618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3600" baseline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giới thiệu sự vật</a:t>
                      </a:r>
                      <a:endParaRPr lang="en-US" sz="36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3600" baseline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nêu hoạt động</a:t>
                      </a:r>
                      <a:endParaRPr lang="en-US" sz="36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3600" baseline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nêu đặc điểm</a:t>
                      </a:r>
                      <a:endParaRPr lang="en-US" sz="36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" name="Rectangle 34"/>
          <p:cNvSpPr/>
          <p:nvPr/>
        </p:nvSpPr>
        <p:spPr>
          <a:xfrm>
            <a:off x="966722" y="6614160"/>
            <a:ext cx="47027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Tháp Bà 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Pô-na-gô là một địa điểm du lịch nổi tiếng ở Nha Trang. 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28519" y="6629400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Ông ngoại </a:t>
            </a:r>
            <a:r>
              <a:rPr lang="vi-VN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 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 đi học mỗi khi bố mẹ bận rộn.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0787336" y="6642914"/>
            <a:ext cx="4574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d. Mỗi một ngày trôi qua, ông già đi, còn nó mạnh mẽ hơn.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4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9648</TotalTime>
  <Words>529</Words>
  <Application>Microsoft Office PowerPoint</Application>
  <PresentationFormat>Custom</PresentationFormat>
  <Paragraphs>61</Paragraphs>
  <Slides>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1068</cp:revision>
  <dcterms:created xsi:type="dcterms:W3CDTF">2008-09-09T22:52:10Z</dcterms:created>
  <dcterms:modified xsi:type="dcterms:W3CDTF">2022-08-05T07:40:17Z</dcterms:modified>
</cp:coreProperties>
</file>