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27" r:id="rId2"/>
    <p:sldId id="408" r:id="rId3"/>
    <p:sldId id="448" r:id="rId4"/>
    <p:sldId id="443" r:id="rId5"/>
    <p:sldId id="440" r:id="rId6"/>
    <p:sldId id="444" r:id="rId7"/>
    <p:sldId id="445" r:id="rId8"/>
    <p:sldId id="446" r:id="rId9"/>
    <p:sldId id="447" r:id="rId10"/>
    <p:sldId id="340" r:id="rId11"/>
  </p:sldIdLst>
  <p:sldSz cx="16276638" cy="9144000"/>
  <p:notesSz cx="6858000" cy="9144000"/>
  <p:custDataLst>
    <p:tags r:id="rId13"/>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FF3399"/>
    <a:srgbClr val="FF0066"/>
    <a:srgbClr val="FF7C80"/>
    <a:srgbClr val="EDF6F7"/>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55" d="100"/>
          <a:sy n="55" d="100"/>
        </p:scale>
        <p:origin x="564" y="90"/>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10</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a:t>
            </a:r>
            <a:r>
              <a:rPr lang="en-US" altLang="en-US" sz="3500" b="1" dirty="0" smtClean="0">
                <a:solidFill>
                  <a:srgbClr val="FF0066"/>
                </a:solidFill>
                <a:latin typeface="Times New Roman" pitchFamily="18" charset="0"/>
              </a:rPr>
              <a:t>HƯNG ĐẠO</a:t>
            </a:r>
            <a:endParaRPr lang="en-US" altLang="en-US" sz="3500" b="1" dirty="0">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 (T6)</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dirty="0" err="1">
                <a:solidFill>
                  <a:srgbClr val="FF0066"/>
                </a:solidFill>
                <a:latin typeface="Times New Roman" pitchFamily="18" charset="0"/>
              </a:rPr>
              <a:t>Giáo</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viên</a:t>
            </a:r>
            <a:r>
              <a:rPr lang="en-US" altLang="en-US" sz="2400" b="1" i="1" dirty="0" smtClean="0">
                <a:solidFill>
                  <a:srgbClr val="FF0066"/>
                </a:solidFill>
                <a:latin typeface="Times New Roman" pitchFamily="18" charset="0"/>
              </a:rPr>
              <a:t>: </a:t>
            </a:r>
            <a:r>
              <a:rPr lang="en-US" altLang="en-US" sz="2400" b="1" i="1" dirty="0" err="1" smtClean="0">
                <a:solidFill>
                  <a:srgbClr val="FF0066"/>
                </a:solidFill>
                <a:latin typeface="Times New Roman" pitchFamily="18" charset="0"/>
              </a:rPr>
              <a:t>Đàm</a:t>
            </a:r>
            <a:r>
              <a:rPr lang="en-US" altLang="en-US" sz="2400" b="1" i="1" dirty="0" smtClean="0">
                <a:solidFill>
                  <a:srgbClr val="FF0066"/>
                </a:solidFill>
                <a:latin typeface="Times New Roman" pitchFamily="18" charset="0"/>
              </a:rPr>
              <a:t> </a:t>
            </a:r>
            <a:r>
              <a:rPr lang="en-US" altLang="en-US" sz="2400" b="1" i="1" dirty="0" err="1" smtClean="0">
                <a:solidFill>
                  <a:srgbClr val="FF0066"/>
                </a:solidFill>
                <a:latin typeface="Times New Roman" pitchFamily="18" charset="0"/>
              </a:rPr>
              <a:t>Thị</a:t>
            </a:r>
            <a:r>
              <a:rPr lang="en-US" altLang="en-US" sz="2400" b="1" i="1" dirty="0" smtClean="0">
                <a:solidFill>
                  <a:srgbClr val="FF0066"/>
                </a:solidFill>
                <a:latin typeface="Times New Roman" pitchFamily="18" charset="0"/>
              </a:rPr>
              <a:t> </a:t>
            </a:r>
            <a:r>
              <a:rPr lang="en-US" altLang="en-US" sz="2400" b="1" i="1" dirty="0" err="1" smtClean="0">
                <a:solidFill>
                  <a:srgbClr val="FF0066"/>
                </a:solidFill>
                <a:latin typeface="Times New Roman" pitchFamily="18" charset="0"/>
              </a:rPr>
              <a:t>Thúy</a:t>
            </a:r>
            <a:endParaRPr lang="en-US" altLang="en-US" sz="2400" b="1" i="1" dirty="0">
              <a:solidFill>
                <a:srgbClr val="FF0066"/>
              </a:solidFill>
              <a:latin typeface="Times New Roman" pitchFamily="18" charset="0"/>
            </a:endParaRPr>
          </a:p>
          <a:p>
            <a:pPr eaLnBrk="1" hangingPunct="1"/>
            <a:r>
              <a:rPr lang="en-US" altLang="en-US" sz="2400" b="1" i="1" dirty="0" err="1">
                <a:solidFill>
                  <a:srgbClr val="FF0066"/>
                </a:solidFill>
                <a:latin typeface="Times New Roman" pitchFamily="18" charset="0"/>
              </a:rPr>
              <a:t>Lớp</a:t>
            </a:r>
            <a:r>
              <a:rPr lang="en-US" altLang="en-US" sz="2400" b="1" i="1" dirty="0">
                <a:solidFill>
                  <a:srgbClr val="FF0066"/>
                </a:solidFill>
                <a:latin typeface="Times New Roman" pitchFamily="18" charset="0"/>
              </a:rPr>
              <a:t>:  </a:t>
            </a:r>
            <a:r>
              <a:rPr lang="en-US" altLang="en-US" sz="2400" b="1" i="1" dirty="0" smtClean="0">
                <a:solidFill>
                  <a:srgbClr val="FF0066"/>
                </a:solidFill>
                <a:latin typeface="Times New Roman" pitchFamily="18" charset="0"/>
              </a:rPr>
              <a:t>3A1</a:t>
            </a:r>
            <a:endParaRPr lang="en-US" altLang="en-US" sz="2400" b="1" i="1" dirty="0">
              <a:solidFill>
                <a:srgbClr val="FF0066"/>
              </a:solidFill>
              <a:latin typeface="Times New Roman" pitchFamily="18" charset="0"/>
            </a:endParaRP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629013"/>
            <a:ext cx="4191000" cy="646331"/>
            <a:chOff x="1508919" y="1888664"/>
            <a:chExt cx="3733800" cy="646331"/>
          </a:xfrm>
        </p:grpSpPr>
        <p:sp>
          <p:nvSpPr>
            <p:cNvPr id="10" name="Rectangle 9"/>
            <p:cNvSpPr/>
            <p:nvPr/>
          </p:nvSpPr>
          <p:spPr>
            <a:xfrm>
              <a:off x="1508919" y="1888664"/>
              <a:ext cx="3733800" cy="646331"/>
            </a:xfrm>
            <a:prstGeom prst="rect">
              <a:avLst/>
            </a:prstGeom>
          </p:spPr>
          <p:txBody>
            <a:bodyPr wrap="square">
              <a:spAutoFit/>
            </a:bodyPr>
            <a:lstStyle/>
            <a:p>
              <a:r>
                <a:rPr lang="en-US" sz="36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329205"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429159" y="1638002"/>
            <a:ext cx="9204960" cy="646331"/>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Bài 1. Đọc thành tiếng và trả lời câu hỏi.</a:t>
            </a:r>
          </a:p>
        </p:txBody>
      </p:sp>
      <p:grpSp>
        <p:nvGrpSpPr>
          <p:cNvPr id="2" name="Group 1"/>
          <p:cNvGrpSpPr/>
          <p:nvPr/>
        </p:nvGrpSpPr>
        <p:grpSpPr>
          <a:xfrm>
            <a:off x="4617134" y="73373"/>
            <a:ext cx="5924700" cy="1440447"/>
            <a:chOff x="4617134" y="73373"/>
            <a:chExt cx="5924700" cy="1440447"/>
          </a:xfrm>
        </p:grpSpPr>
        <p:grpSp>
          <p:nvGrpSpPr>
            <p:cNvPr id="14" name="Group 13"/>
            <p:cNvGrpSpPr/>
            <p:nvPr/>
          </p:nvGrpSpPr>
          <p:grpSpPr>
            <a:xfrm>
              <a:off x="4617134" y="73373"/>
              <a:ext cx="4448699" cy="983247"/>
              <a:chOff x="4539228" y="134332"/>
              <a:chExt cx="4373636" cy="983247"/>
            </a:xfrm>
          </p:grpSpPr>
          <p:grpSp>
            <p:nvGrpSpPr>
              <p:cNvPr id="15" name="Group 14"/>
              <p:cNvGrpSpPr/>
              <p:nvPr/>
            </p:nvGrpSpPr>
            <p:grpSpPr>
              <a:xfrm>
                <a:off x="4539228" y="134332"/>
                <a:ext cx="4373636" cy="983247"/>
                <a:chOff x="4539228" y="134332"/>
                <a:chExt cx="4373636" cy="983247"/>
              </a:xfrm>
            </p:grpSpPr>
            <p:sp>
              <p:nvSpPr>
                <p:cNvPr id="17" name="TextBox 16"/>
                <p:cNvSpPr txBox="1"/>
                <p:nvPr/>
              </p:nvSpPr>
              <p:spPr>
                <a:xfrm>
                  <a:off x="4539228" y="134332"/>
                  <a:ext cx="181614" cy="584775"/>
                </a:xfrm>
                <a:prstGeom prst="rect">
                  <a:avLst/>
                </a:prstGeom>
                <a:noFill/>
              </p:spPr>
              <p:txBody>
                <a:bodyPr wrap="none" rtlCol="0">
                  <a:spAutoFit/>
                </a:bodyPr>
                <a:lstStyle/>
                <a:p>
                  <a:endParaRPr lang="en-US" sz="3200" dirty="0">
                    <a:solidFill>
                      <a:srgbClr val="0000CC"/>
                    </a:solidFill>
                    <a:latin typeface="Times New Roman" pitchFamily="18" charset="0"/>
                    <a:cs typeface="Times New Roman" pitchFamily="18" charset="0"/>
                  </a:endParaRPr>
                </a:p>
              </p:txBody>
            </p:sp>
            <p:sp>
              <p:nvSpPr>
                <p:cNvPr id="18" name="TextBox 17"/>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
        <p:nvSpPr>
          <p:cNvPr id="13" name="Rectangle 12">
            <a:extLst>
              <a:ext uri="{FF2B5EF4-FFF2-40B4-BE49-F238E27FC236}">
                <a16:creationId xmlns:a16="http://schemas.microsoft.com/office/drawing/2014/main" id="{D9B64F8D-C914-C5C1-98C1-3478AF5DD637}"/>
              </a:ext>
            </a:extLst>
          </p:cNvPr>
          <p:cNvSpPr/>
          <p:nvPr/>
        </p:nvSpPr>
        <p:spPr>
          <a:xfrm>
            <a:off x="5028062" y="2467213"/>
            <a:ext cx="6096000" cy="646331"/>
          </a:xfrm>
          <a:prstGeom prst="rect">
            <a:avLst/>
          </a:prstGeom>
        </p:spPr>
        <p:txBody>
          <a:bodyPr wrap="square">
            <a:spAutoFit/>
          </a:bodyPr>
          <a:lstStyle/>
          <a:p>
            <a:pPr algn="ctr"/>
            <a:r>
              <a:rPr lang="en-US" sz="3600" b="1" smtClean="0">
                <a:solidFill>
                  <a:srgbClr val="FF0000"/>
                </a:solidFill>
                <a:latin typeface="Times New Roman" pitchFamily="18" charset="0"/>
                <a:cs typeface="Times New Roman" pitchFamily="18" charset="0"/>
              </a:rPr>
              <a:t>CÔ GIÁO TÍ HON</a:t>
            </a:r>
            <a:endParaRPr lang="en-US" sz="3600" b="1">
              <a:solidFill>
                <a:srgbClr val="FF0000"/>
              </a:solidFill>
              <a:latin typeface="Times New Roman" pitchFamily="18" charset="0"/>
              <a:cs typeface="Times New Roman" pitchFamily="18" charset="0"/>
            </a:endParaRPr>
          </a:p>
        </p:txBody>
      </p:sp>
      <p:sp>
        <p:nvSpPr>
          <p:cNvPr id="20" name="Rectangle 19">
            <a:extLst>
              <a:ext uri="{FF2B5EF4-FFF2-40B4-BE49-F238E27FC236}">
                <a16:creationId xmlns:a16="http://schemas.microsoft.com/office/drawing/2014/main" id="{4306FCC5-032F-7A4C-2300-D5584EF52AED}"/>
              </a:ext>
            </a:extLst>
          </p:cNvPr>
          <p:cNvSpPr/>
          <p:nvPr/>
        </p:nvSpPr>
        <p:spPr>
          <a:xfrm>
            <a:off x="914400" y="3116282"/>
            <a:ext cx="14615319" cy="3970318"/>
          </a:xfrm>
          <a:prstGeom prst="rect">
            <a:avLst/>
          </a:prstGeom>
        </p:spPr>
        <p:txBody>
          <a:bodyPr wrap="square">
            <a:spAutoFit/>
          </a:bodyPr>
          <a:lstStyle/>
          <a:p>
            <a:pPr algn="just"/>
            <a:r>
              <a:rPr lang="en-US" sz="3600" b="1">
                <a:solidFill>
                  <a:srgbClr val="0000CC"/>
                </a:solidFill>
                <a:latin typeface="Times New Roman" panose="02020603050405020304" pitchFamily="18" charset="0"/>
                <a:cs typeface="Times New Roman" pitchFamily="18" charset="0"/>
              </a:rPr>
              <a:t>	Bé nói với các em:</a:t>
            </a:r>
          </a:p>
          <a:p>
            <a:pPr algn="just"/>
            <a:r>
              <a:rPr lang="en-US" sz="3600" b="1">
                <a:solidFill>
                  <a:srgbClr val="0000CC"/>
                </a:solidFill>
                <a:latin typeface="Times New Roman" panose="02020603050405020304" pitchFamily="18" charset="0"/>
                <a:cs typeface="Times New Roman" pitchFamily="18" charset="0"/>
              </a:rPr>
              <a:t>	- Bây giờ chơi trò đi học, nghen! Đứa nào học giỏi, mai mốt má cho đi học thiệt.</a:t>
            </a:r>
          </a:p>
          <a:p>
            <a:pPr algn="just"/>
            <a:r>
              <a:rPr lang="en-US" sz="3600" b="1">
                <a:solidFill>
                  <a:srgbClr val="0000CC"/>
                </a:solidFill>
                <a:latin typeface="Times New Roman" panose="02020603050405020304" pitchFamily="18" charset="0"/>
                <a:cs typeface="Times New Roman" pitchFamily="18" charset="0"/>
              </a:rPr>
              <a:t>	Đàn em tranh nhau ngồi vào một chố. Bé kẹp lại tóc, thả ống quần xuống, lấy cái nón của má đội lên đầu. Nó cố bắt chước cái dáng đi khoan thai của cô giáo khi cô bước vào lớp. Dàn em cũng làm y hệt đám học trò, đứng cả dậy, cười khúc khích chào cô. </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629013"/>
            <a:ext cx="4191000" cy="646331"/>
            <a:chOff x="1508919" y="1888664"/>
            <a:chExt cx="3733800" cy="646331"/>
          </a:xfrm>
        </p:grpSpPr>
        <p:sp>
          <p:nvSpPr>
            <p:cNvPr id="10" name="Rectangle 9"/>
            <p:cNvSpPr/>
            <p:nvPr/>
          </p:nvSpPr>
          <p:spPr>
            <a:xfrm>
              <a:off x="1508919" y="1888664"/>
              <a:ext cx="3733800" cy="646331"/>
            </a:xfrm>
            <a:prstGeom prst="rect">
              <a:avLst/>
            </a:prstGeom>
          </p:spPr>
          <p:txBody>
            <a:bodyPr wrap="square">
              <a:spAutoFit/>
            </a:bodyPr>
            <a:lstStyle/>
            <a:p>
              <a:r>
                <a:rPr lang="en-US" sz="36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329205"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429159" y="1638002"/>
            <a:ext cx="9204960" cy="646331"/>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Bài 1. Đọc thành tiếng và trả lời câu hỏi.</a:t>
            </a:r>
          </a:p>
        </p:txBody>
      </p:sp>
      <p:grpSp>
        <p:nvGrpSpPr>
          <p:cNvPr id="2" name="Group 1"/>
          <p:cNvGrpSpPr/>
          <p:nvPr/>
        </p:nvGrpSpPr>
        <p:grpSpPr>
          <a:xfrm>
            <a:off x="4617134" y="73373"/>
            <a:ext cx="5924700" cy="1440447"/>
            <a:chOff x="4617134" y="73373"/>
            <a:chExt cx="5924700" cy="1440447"/>
          </a:xfrm>
        </p:grpSpPr>
        <p:grpSp>
          <p:nvGrpSpPr>
            <p:cNvPr id="14" name="Group 13"/>
            <p:cNvGrpSpPr/>
            <p:nvPr/>
          </p:nvGrpSpPr>
          <p:grpSpPr>
            <a:xfrm>
              <a:off x="4617134" y="73373"/>
              <a:ext cx="4448699" cy="983247"/>
              <a:chOff x="4539228" y="134332"/>
              <a:chExt cx="4373636" cy="983247"/>
            </a:xfrm>
          </p:grpSpPr>
          <p:grpSp>
            <p:nvGrpSpPr>
              <p:cNvPr id="15" name="Group 14"/>
              <p:cNvGrpSpPr/>
              <p:nvPr/>
            </p:nvGrpSpPr>
            <p:grpSpPr>
              <a:xfrm>
                <a:off x="4539228" y="134332"/>
                <a:ext cx="4373636" cy="983247"/>
                <a:chOff x="4539228" y="134332"/>
                <a:chExt cx="4373636" cy="983247"/>
              </a:xfrm>
            </p:grpSpPr>
            <p:sp>
              <p:nvSpPr>
                <p:cNvPr id="17" name="TextBox 16"/>
                <p:cNvSpPr txBox="1"/>
                <p:nvPr/>
              </p:nvSpPr>
              <p:spPr>
                <a:xfrm>
                  <a:off x="4539228" y="134332"/>
                  <a:ext cx="181614" cy="584775"/>
                </a:xfrm>
                <a:prstGeom prst="rect">
                  <a:avLst/>
                </a:prstGeom>
                <a:noFill/>
              </p:spPr>
              <p:txBody>
                <a:bodyPr wrap="none" rtlCol="0">
                  <a:spAutoFit/>
                </a:bodyPr>
                <a:lstStyle/>
                <a:p>
                  <a:endParaRPr lang="en-US" sz="3200" dirty="0">
                    <a:solidFill>
                      <a:srgbClr val="0000CC"/>
                    </a:solidFill>
                    <a:latin typeface="Times New Roman" pitchFamily="18" charset="0"/>
                    <a:cs typeface="Times New Roman" pitchFamily="18" charset="0"/>
                  </a:endParaRPr>
                </a:p>
              </p:txBody>
            </p:sp>
            <p:sp>
              <p:nvSpPr>
                <p:cNvPr id="18" name="TextBox 17"/>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
        <p:nvSpPr>
          <p:cNvPr id="21" name="Rectangle 20">
            <a:extLst>
              <a:ext uri="{FF2B5EF4-FFF2-40B4-BE49-F238E27FC236}">
                <a16:creationId xmlns:a16="http://schemas.microsoft.com/office/drawing/2014/main" id="{4306FCC5-032F-7A4C-2300-D5584EF52AED}"/>
              </a:ext>
            </a:extLst>
          </p:cNvPr>
          <p:cNvSpPr/>
          <p:nvPr/>
        </p:nvSpPr>
        <p:spPr>
          <a:xfrm>
            <a:off x="1066800" y="2590800"/>
            <a:ext cx="14615319" cy="5847755"/>
          </a:xfrm>
          <a:prstGeom prst="rect">
            <a:avLst/>
          </a:prstGeom>
        </p:spPr>
        <p:txBody>
          <a:bodyPr wrap="square">
            <a:spAutoFit/>
          </a:bodyPr>
          <a:lstStyle/>
          <a:p>
            <a:pPr algn="just"/>
            <a:r>
              <a:rPr lang="en-US" sz="3400" b="1">
                <a:solidFill>
                  <a:srgbClr val="0000CC"/>
                </a:solidFill>
                <a:latin typeface="Times New Roman" panose="02020603050405020304" pitchFamily="18" charset="0"/>
                <a:cs typeface="Times New Roman" pitchFamily="18" charset="0"/>
              </a:rPr>
              <a:t>		Bé treo nón lên, mặt tỉnh khô, </a:t>
            </a:r>
            <a:r>
              <a:rPr lang="vi-VN" sz="3400" b="1" i="0">
                <a:solidFill>
                  <a:srgbClr val="0000CC"/>
                </a:solidFill>
                <a:effectLst/>
                <a:latin typeface="Times New Roman" panose="02020603050405020304" pitchFamily="18" charset="0"/>
                <a:cs typeface="Times New Roman" panose="02020603050405020304" pitchFamily="18" charset="0"/>
              </a:rPr>
              <a:t>bẻ một nhánh trâm bầu làm thước. Mấy đứa em chống hai tay ngồi nhìn chị. </a:t>
            </a:r>
            <a:r>
              <a:rPr lang="en-US" sz="3400" b="1">
                <a:solidFill>
                  <a:srgbClr val="0000CC"/>
                </a:solidFill>
                <a:latin typeface="Times New Roman" panose="02020603050405020304" pitchFamily="18" charset="0"/>
                <a:cs typeface="Times New Roman" panose="02020603050405020304" pitchFamily="18" charset="0"/>
              </a:rPr>
              <a:t>Giống</a:t>
            </a:r>
            <a:r>
              <a:rPr lang="vi-VN" sz="3400" b="1" i="0">
                <a:solidFill>
                  <a:srgbClr val="0000CC"/>
                </a:solidFill>
                <a:effectLst/>
                <a:latin typeface="Times New Roman" panose="02020603050405020304" pitchFamily="18" charset="0"/>
                <a:cs typeface="Times New Roman" panose="02020603050405020304" pitchFamily="18" charset="0"/>
              </a:rPr>
              <a:t> như cô giáo, Bé đưa mắt nhìn đám học trò</a:t>
            </a:r>
            <a:r>
              <a:rPr lang="en-US" sz="3400" b="1" i="0">
                <a:solidFill>
                  <a:srgbClr val="0000CC"/>
                </a:solidFill>
                <a:effectLst/>
                <a:latin typeface="Times New Roman" panose="02020603050405020304" pitchFamily="18" charset="0"/>
                <a:cs typeface="Times New Roman" panose="02020603050405020304" pitchFamily="18" charset="0"/>
              </a:rPr>
              <a:t>. Đôi mắt bé ánh lên vẻ ự hào. Bé nhón chân lên, bàn tay tròn trịa </a:t>
            </a:r>
            <a:r>
              <a:rPr lang="vi-VN" sz="3400" b="1" i="0">
                <a:solidFill>
                  <a:srgbClr val="0000CC"/>
                </a:solidFill>
                <a:effectLst/>
                <a:latin typeface="Times New Roman" panose="02020603050405020304" pitchFamily="18" charset="0"/>
                <a:cs typeface="Times New Roman" panose="02020603050405020304" pitchFamily="18" charset="0"/>
              </a:rPr>
              <a:t>cầm nhánh trâm bầu nhịp nhịp trên tấm bảng</a:t>
            </a:r>
            <a:r>
              <a:rPr lang="en-US" sz="3400" b="1" i="0">
                <a:solidFill>
                  <a:srgbClr val="0000CC"/>
                </a:solidFill>
                <a:effectLst/>
                <a:latin typeface="Times New Roman" panose="02020603050405020304" pitchFamily="18" charset="0"/>
                <a:cs typeface="Times New Roman" panose="02020603050405020304" pitchFamily="18" charset="0"/>
              </a:rPr>
              <a:t> một cách chăm chú</a:t>
            </a:r>
            <a:r>
              <a:rPr lang="vi-VN" sz="3400" b="1" i="0">
                <a:solidFill>
                  <a:srgbClr val="0000CC"/>
                </a:solidFill>
                <a:effectLst/>
                <a:latin typeface="Times New Roman" panose="02020603050405020304" pitchFamily="18" charset="0"/>
                <a:cs typeface="Times New Roman" panose="02020603050405020304" pitchFamily="18" charset="0"/>
              </a:rPr>
              <a:t>. </a:t>
            </a:r>
            <a:r>
              <a:rPr lang="en-US" sz="3400" b="1">
                <a:solidFill>
                  <a:srgbClr val="0000CC"/>
                </a:solidFill>
                <a:latin typeface="Times New Roman" panose="02020603050405020304" pitchFamily="18" charset="0"/>
                <a:cs typeface="Times New Roman" panose="02020603050405020304" pitchFamily="18" charset="0"/>
              </a:rPr>
              <a:t>Đàn em há miệng dòm theo tay chị. Bé đánh vần từng tiếng. </a:t>
            </a:r>
            <a:r>
              <a:rPr lang="vi-VN" sz="3400" b="1" i="0">
                <a:solidFill>
                  <a:srgbClr val="0000CC"/>
                </a:solidFill>
                <a:effectLst/>
                <a:latin typeface="Times New Roman" panose="02020603050405020304" pitchFamily="18" charset="0"/>
                <a:cs typeface="Times New Roman" panose="02020603050405020304" pitchFamily="18" charset="0"/>
              </a:rPr>
              <a:t>Đàn em ríu rít đánh vần theo. Thằng Hiển ngọng líu, nói không kịp hai đứa lớn. Cái Anh</a:t>
            </a:r>
            <a:r>
              <a:rPr lang="en-US" sz="3400" b="1" i="0">
                <a:solidFill>
                  <a:srgbClr val="0000CC"/>
                </a:solidFill>
                <a:effectLst/>
                <a:latin typeface="Times New Roman" panose="02020603050405020304" pitchFamily="18" charset="0"/>
                <a:cs typeface="Times New Roman" panose="02020603050405020304" pitchFamily="18" charset="0"/>
              </a:rPr>
              <a:t> </a:t>
            </a:r>
            <a:r>
              <a:rPr lang="vi-VN" sz="3400" b="1" i="0">
                <a:solidFill>
                  <a:srgbClr val="0000CC"/>
                </a:solidFill>
                <a:effectLst/>
                <a:latin typeface="Times New Roman" panose="02020603050405020304" pitchFamily="18" charset="0"/>
                <a:cs typeface="Times New Roman" panose="02020603050405020304" pitchFamily="18" charset="0"/>
              </a:rPr>
              <a:t>bao giờ cũng giành phần đọc xong trước. </a:t>
            </a:r>
            <a:r>
              <a:rPr lang="en-US" sz="3400" b="1" i="0">
                <a:solidFill>
                  <a:srgbClr val="0000CC"/>
                </a:solidFill>
                <a:effectLst/>
                <a:latin typeface="Times New Roman" panose="02020603050405020304" pitchFamily="18" charset="0"/>
                <a:cs typeface="Times New Roman" panose="02020603050405020304" pitchFamily="18" charset="0"/>
              </a:rPr>
              <a:t>Nó ngồi giữa </a:t>
            </a:r>
            <a:r>
              <a:rPr lang="en-US" sz="3400" b="1">
                <a:solidFill>
                  <a:srgbClr val="0000CC"/>
                </a:solidFill>
                <a:latin typeface="Times New Roman" panose="02020603050405020304" pitchFamily="18" charset="0"/>
                <a:cs typeface="Times New Roman" panose="02020603050405020304" pitchFamily="18" charset="0"/>
              </a:rPr>
              <a:t>c</a:t>
            </a:r>
            <a:r>
              <a:rPr lang="vi-VN" sz="3400" b="1" i="0">
                <a:solidFill>
                  <a:srgbClr val="0000CC"/>
                </a:solidFill>
                <a:effectLst/>
                <a:latin typeface="Times New Roman" panose="02020603050405020304" pitchFamily="18" charset="0"/>
                <a:cs typeface="Times New Roman" panose="02020603050405020304" pitchFamily="18" charset="0"/>
              </a:rPr>
              <a:t>ái Thanh </a:t>
            </a:r>
            <a:r>
              <a:rPr lang="en-US" sz="3400" b="1" i="0">
                <a:solidFill>
                  <a:srgbClr val="0000CC"/>
                </a:solidFill>
                <a:effectLst/>
                <a:latin typeface="Times New Roman" panose="02020603050405020304" pitchFamily="18" charset="0"/>
                <a:cs typeface="Times New Roman" panose="02020603050405020304" pitchFamily="18" charset="0"/>
              </a:rPr>
              <a:t>và thằng Hiển gọn tròn như một củ khoai, hia má núng nính ửng hồng</a:t>
            </a:r>
            <a:r>
              <a:rPr lang="vi-VN" sz="3400" b="1" i="0">
                <a:solidFill>
                  <a:srgbClr val="0000CC"/>
                </a:solidFill>
                <a:effectLst/>
                <a:latin typeface="Times New Roman" panose="02020603050405020304" pitchFamily="18" charset="0"/>
                <a:cs typeface="Times New Roman" panose="02020603050405020304" pitchFamily="18" charset="0"/>
              </a:rPr>
              <a:t>. </a:t>
            </a:r>
            <a:r>
              <a:rPr lang="en-US" sz="3400" b="1" i="0">
                <a:solidFill>
                  <a:srgbClr val="0000CC"/>
                </a:solidFill>
                <a:effectLst/>
                <a:latin typeface="Times New Roman" panose="02020603050405020304" pitchFamily="18" charset="0"/>
                <a:cs typeface="Times New Roman" panose="02020603050405020304" pitchFamily="18" charset="0"/>
              </a:rPr>
              <a:t>Cái Thanh hiền dịu,</a:t>
            </a:r>
            <a:r>
              <a:rPr lang="vi-VN" sz="3400" b="1" i="0">
                <a:solidFill>
                  <a:srgbClr val="0000CC"/>
                </a:solidFill>
                <a:effectLst/>
                <a:latin typeface="Times New Roman" panose="02020603050405020304" pitchFamily="18" charset="0"/>
                <a:cs typeface="Times New Roman" panose="02020603050405020304" pitchFamily="18" charset="0"/>
              </a:rPr>
              <a:t> mở to đôi mắt nhìn tấm bảng, vừa đọc vừa mân mê mớ tóc mai.</a:t>
            </a:r>
            <a:r>
              <a:rPr lang="en-US" sz="3400" b="1" i="0">
                <a:solidFill>
                  <a:srgbClr val="0000CC"/>
                </a:solidFill>
                <a:effectLst/>
                <a:latin typeface="Times New Roman" panose="02020603050405020304" pitchFamily="18" charset="0"/>
                <a:cs typeface="Times New Roman" panose="02020603050405020304" pitchFamily="18" charset="0"/>
              </a:rPr>
              <a:t> Thằng em nhỏ nhìn vào miệng ba đứa lớn rồi cũng bi bô la lên rối rít.</a:t>
            </a:r>
            <a:endParaRPr lang="en-US" sz="3400" b="1">
              <a:solidFill>
                <a:srgbClr val="0000CC"/>
              </a:solidFill>
              <a:latin typeface="Times New Roman" panose="02020603050405020304" pitchFamily="18" charset="0"/>
              <a:cs typeface="Times New Roman" panose="02020603050405020304" pitchFamily="18" charset="0"/>
            </a:endParaRPr>
          </a:p>
          <a:p>
            <a:pPr algn="r"/>
            <a:r>
              <a:rPr lang="en-US" sz="3400" b="0" i="1">
                <a:solidFill>
                  <a:srgbClr val="000000"/>
                </a:solidFill>
                <a:effectLst/>
                <a:latin typeface="Times New Roman" panose="02020603050405020304" pitchFamily="18" charset="0"/>
                <a:cs typeface="Times New Roman" panose="02020603050405020304" pitchFamily="18" charset="0"/>
              </a:rPr>
              <a:t>                                                                                               </a:t>
            </a:r>
            <a:r>
              <a:rPr lang="vi-VN" sz="3400" b="0" i="1">
                <a:solidFill>
                  <a:srgbClr val="0000CC"/>
                </a:solidFill>
                <a:effectLst/>
                <a:latin typeface="Times New Roman" panose="02020603050405020304" pitchFamily="18" charset="0"/>
                <a:cs typeface="Times New Roman" panose="02020603050405020304" pitchFamily="18" charset="0"/>
              </a:rPr>
              <a:t>Theo </a:t>
            </a:r>
            <a:r>
              <a:rPr lang="en-US" sz="3400" b="1" i="1">
                <a:solidFill>
                  <a:srgbClr val="0000CC"/>
                </a:solidFill>
                <a:latin typeface="Times New Roman" panose="02020603050405020304" pitchFamily="18" charset="0"/>
                <a:cs typeface="Times New Roman" panose="02020603050405020304" pitchFamily="18" charset="0"/>
              </a:rPr>
              <a:t>Nguyễn Thi</a:t>
            </a:r>
            <a:endParaRPr lang="vi-VN" sz="3400" b="0" i="1">
              <a:solidFill>
                <a:srgbClr val="0000CC"/>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8766995"/>
      </p:ext>
    </p:extLst>
  </p:cSld>
  <p:clrMapOvr>
    <a:masterClrMapping/>
  </p:clrMapOvr>
  <p:transition spd="slow">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433655" y="1728073"/>
            <a:ext cx="4191000" cy="677108"/>
            <a:chOff x="1441866" y="1711737"/>
            <a:chExt cx="3733800" cy="677108"/>
          </a:xfrm>
        </p:grpSpPr>
        <p:sp>
          <p:nvSpPr>
            <p:cNvPr id="10" name="Rectangle 9"/>
            <p:cNvSpPr/>
            <p:nvPr/>
          </p:nvSpPr>
          <p:spPr>
            <a:xfrm>
              <a:off x="1441866" y="1711737"/>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508919" y="2345864"/>
              <a:ext cx="1464980"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85211"/>
            <a:ext cx="12644295" cy="646331"/>
          </a:xfrm>
          <a:prstGeom prst="rect">
            <a:avLst/>
          </a:prstGeom>
        </p:spPr>
        <p:txBody>
          <a:bodyPr wrap="square">
            <a:spAutoFit/>
          </a:bodyPr>
          <a:lstStyle/>
          <a:p>
            <a:pPr algn="just"/>
            <a:r>
              <a:rPr lang="en-US" sz="3600" b="1">
                <a:solidFill>
                  <a:srgbClr val="0000CC"/>
                </a:solidFill>
                <a:latin typeface="Times New Roman" pitchFamily="18" charset="0"/>
                <a:cs typeface="Times New Roman" pitchFamily="18" charset="0"/>
              </a:rPr>
              <a:t>Bài 1. Đọc thành tiếng và trả lời câu hỏi.</a:t>
            </a:r>
          </a:p>
        </p:txBody>
      </p:sp>
      <p:sp>
        <p:nvSpPr>
          <p:cNvPr id="13" name="Rectangle 12">
            <a:extLst>
              <a:ext uri="{FF2B5EF4-FFF2-40B4-BE49-F238E27FC236}">
                <a16:creationId xmlns:a16="http://schemas.microsoft.com/office/drawing/2014/main" id="{D9B64F8D-C914-C5C1-98C1-3478AF5DD637}"/>
              </a:ext>
            </a:extLst>
          </p:cNvPr>
          <p:cNvSpPr/>
          <p:nvPr/>
        </p:nvSpPr>
        <p:spPr>
          <a:xfrm>
            <a:off x="5607734" y="2984242"/>
            <a:ext cx="5518979" cy="646331"/>
          </a:xfrm>
          <a:prstGeom prst="rect">
            <a:avLst/>
          </a:prstGeom>
        </p:spPr>
        <p:txBody>
          <a:bodyPr wrap="square">
            <a:spAutoFit/>
          </a:bodyPr>
          <a:lstStyle/>
          <a:p>
            <a:pPr algn="ctr"/>
            <a:r>
              <a:rPr lang="en-US" sz="3600" b="1">
                <a:solidFill>
                  <a:srgbClr val="0000CC"/>
                </a:solidFill>
                <a:latin typeface="Times New Roman" pitchFamily="18" charset="0"/>
                <a:cs typeface="Times New Roman" pitchFamily="18" charset="0"/>
              </a:rPr>
              <a:t>Cô giáo tí hon</a:t>
            </a:r>
          </a:p>
        </p:txBody>
      </p:sp>
      <p:sp>
        <p:nvSpPr>
          <p:cNvPr id="20" name="Rectangle 19">
            <a:extLst>
              <a:ext uri="{FF2B5EF4-FFF2-40B4-BE49-F238E27FC236}">
                <a16:creationId xmlns:a16="http://schemas.microsoft.com/office/drawing/2014/main" id="{4306FCC5-032F-7A4C-2300-D5584EF52AED}"/>
              </a:ext>
            </a:extLst>
          </p:cNvPr>
          <p:cNvSpPr/>
          <p:nvPr/>
        </p:nvSpPr>
        <p:spPr>
          <a:xfrm>
            <a:off x="1383424" y="3810000"/>
            <a:ext cx="13231895" cy="646331"/>
          </a:xfrm>
          <a:prstGeom prst="rect">
            <a:avLst/>
          </a:prstGeom>
        </p:spPr>
        <p:txBody>
          <a:bodyPr wrap="square">
            <a:spAutoFit/>
          </a:bodyPr>
          <a:lstStyle/>
          <a:p>
            <a:r>
              <a:rPr lang="en-US" sz="3600" b="1">
                <a:solidFill>
                  <a:srgbClr val="FF0000"/>
                </a:solidFill>
                <a:effectLst/>
                <a:latin typeface="Times New Roman" panose="02020603050405020304" pitchFamily="18" charset="0"/>
                <a:cs typeface="Times New Roman" pitchFamily="18" charset="0"/>
              </a:rPr>
              <a:t> a</a:t>
            </a:r>
            <a:r>
              <a:rPr lang="en-US" sz="3600" b="1">
                <a:solidFill>
                  <a:srgbClr val="FF0000"/>
                </a:solidFill>
                <a:latin typeface="Times New Roman" panose="02020603050405020304" pitchFamily="18" charset="0"/>
                <a:cs typeface="Times New Roman" pitchFamily="18" charset="0"/>
              </a:rPr>
              <a:t>. Mấy chị em chơi trò chơi gì?</a:t>
            </a:r>
            <a:endParaRPr lang="en-US" sz="3600" b="0">
              <a:solidFill>
                <a:srgbClr val="FF0000"/>
              </a:solidFill>
              <a:effectLst/>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853BB99B-8D97-6477-CD5E-A3755E7FF963}"/>
              </a:ext>
            </a:extLst>
          </p:cNvPr>
          <p:cNvSpPr txBox="1"/>
          <p:nvPr/>
        </p:nvSpPr>
        <p:spPr>
          <a:xfrm>
            <a:off x="1540323" y="4790338"/>
            <a:ext cx="7588596" cy="646331"/>
          </a:xfrm>
          <a:prstGeom prst="rect">
            <a:avLst/>
          </a:prstGeom>
          <a:noFill/>
        </p:spPr>
        <p:txBody>
          <a:bodyPr wrap="square">
            <a:spAutoFit/>
          </a:bodyPr>
          <a:lstStyle/>
          <a:p>
            <a:r>
              <a:rPr lang="vi-VN" sz="3600" b="1" smtClean="0">
                <a:solidFill>
                  <a:srgbClr val="0000FF"/>
                </a:solidFill>
                <a:latin typeface="Times New Roman" panose="02020603050405020304" pitchFamily="18" charset="0"/>
                <a:cs typeface="Times New Roman" panose="02020603050405020304" pitchFamily="18" charset="0"/>
              </a:rPr>
              <a:t>Mấy </a:t>
            </a:r>
            <a:r>
              <a:rPr lang="vi-VN" sz="3600" b="1">
                <a:solidFill>
                  <a:srgbClr val="0000FF"/>
                </a:solidFill>
                <a:latin typeface="Times New Roman" panose="02020603050405020304" pitchFamily="18" charset="0"/>
                <a:cs typeface="Times New Roman" panose="02020603050405020304" pitchFamily="18" charset="0"/>
              </a:rPr>
              <a:t>chị em đang chơi trò dạy học.</a:t>
            </a:r>
            <a:endParaRPr lang="en-US" sz="3600" b="1">
              <a:solidFill>
                <a:srgbClr val="0000FF"/>
              </a:solidFill>
              <a:latin typeface="Times New Roman" panose="02020603050405020304" pitchFamily="18" charset="0"/>
              <a:cs typeface="Times New Roman" panose="02020603050405020304" pitchFamily="18" charset="0"/>
            </a:endParaRPr>
          </a:p>
        </p:txBody>
      </p:sp>
      <p:sp>
        <p:nvSpPr>
          <p:cNvPr id="22" name="Rectangle 21">
            <a:extLst>
              <a:ext uri="{FF2B5EF4-FFF2-40B4-BE49-F238E27FC236}">
                <a16:creationId xmlns:a16="http://schemas.microsoft.com/office/drawing/2014/main" id="{56953624-BFEC-414F-367F-73588E73943E}"/>
              </a:ext>
            </a:extLst>
          </p:cNvPr>
          <p:cNvSpPr/>
          <p:nvPr/>
        </p:nvSpPr>
        <p:spPr>
          <a:xfrm>
            <a:off x="1433655" y="5629872"/>
            <a:ext cx="13231895" cy="646331"/>
          </a:xfrm>
          <a:prstGeom prst="rect">
            <a:avLst/>
          </a:prstGeom>
        </p:spPr>
        <p:txBody>
          <a:bodyPr wrap="square">
            <a:spAutoFit/>
          </a:bodyPr>
          <a:lstStyle/>
          <a:p>
            <a:r>
              <a:rPr lang="en-US" sz="3600" b="1">
                <a:solidFill>
                  <a:srgbClr val="FF0000"/>
                </a:solidFill>
                <a:effectLst/>
                <a:latin typeface="Times New Roman" panose="02020603050405020304" pitchFamily="18" charset="0"/>
                <a:cs typeface="Times New Roman" pitchFamily="18" charset="0"/>
              </a:rPr>
              <a:t> b. Trong câu chuyện trên, em thích bạn nào nhất?</a:t>
            </a:r>
            <a:endParaRPr lang="en-US" sz="3600" b="0">
              <a:solidFill>
                <a:srgbClr val="FF0000"/>
              </a:solidFill>
              <a:effectLst/>
              <a:latin typeface="Times New Roman" panose="02020603050405020304" pitchFamily="18" charset="0"/>
              <a:cs typeface="Times New Roman" panose="02020603050405020304" pitchFamily="18" charset="0"/>
            </a:endParaRPr>
          </a:p>
        </p:txBody>
      </p:sp>
      <p:grpSp>
        <p:nvGrpSpPr>
          <p:cNvPr id="23" name="Group 22"/>
          <p:cNvGrpSpPr/>
          <p:nvPr/>
        </p:nvGrpSpPr>
        <p:grpSpPr>
          <a:xfrm>
            <a:off x="4617134" y="73373"/>
            <a:ext cx="5924700" cy="1440447"/>
            <a:chOff x="4617134" y="73373"/>
            <a:chExt cx="5924700" cy="1440447"/>
          </a:xfrm>
        </p:grpSpPr>
        <p:grpSp>
          <p:nvGrpSpPr>
            <p:cNvPr id="24" name="Group 23"/>
            <p:cNvGrpSpPr/>
            <p:nvPr/>
          </p:nvGrpSpPr>
          <p:grpSpPr>
            <a:xfrm>
              <a:off x="4617134" y="73373"/>
              <a:ext cx="4448699" cy="983247"/>
              <a:chOff x="4539228" y="134332"/>
              <a:chExt cx="4373636" cy="983247"/>
            </a:xfrm>
          </p:grpSpPr>
          <p:grpSp>
            <p:nvGrpSpPr>
              <p:cNvPr id="26" name="Group 25"/>
              <p:cNvGrpSpPr/>
              <p:nvPr/>
            </p:nvGrpSpPr>
            <p:grpSpPr>
              <a:xfrm>
                <a:off x="4539228" y="134332"/>
                <a:ext cx="4373636" cy="983247"/>
                <a:chOff x="4539228" y="134332"/>
                <a:chExt cx="4373636" cy="983247"/>
              </a:xfrm>
            </p:grpSpPr>
            <p:sp>
              <p:nvSpPr>
                <p:cNvPr id="28" name="TextBox 27"/>
                <p:cNvSpPr txBox="1"/>
                <p:nvPr/>
              </p:nvSpPr>
              <p:spPr>
                <a:xfrm>
                  <a:off x="4539228" y="134332"/>
                  <a:ext cx="181614" cy="584775"/>
                </a:xfrm>
                <a:prstGeom prst="rect">
                  <a:avLst/>
                </a:prstGeom>
                <a:noFill/>
              </p:spPr>
              <p:txBody>
                <a:bodyPr wrap="none" rtlCol="0">
                  <a:spAutoFit/>
                </a:bodyPr>
                <a:lstStyle/>
                <a:p>
                  <a:endParaRPr lang="en-US" sz="3200" dirty="0">
                    <a:solidFill>
                      <a:srgbClr val="0000CC"/>
                    </a:solidFill>
                    <a:latin typeface="Times New Roman" pitchFamily="18" charset="0"/>
                    <a:cs typeface="Times New Roman" pitchFamily="18" charset="0"/>
                  </a:endParaRPr>
                </a:p>
              </p:txBody>
            </p:sp>
            <p:sp>
              <p:nvSpPr>
                <p:cNvPr id="29" name="TextBox 28"/>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7" name="Straight Connector 26"/>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5"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410034909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fade">
                                      <p:cBhvr>
                                        <p:cTn id="14" dur="1000"/>
                                        <p:tgtEl>
                                          <p:spTgt spid="21"/>
                                        </p:tgtEl>
                                      </p:cBhvr>
                                    </p:animEffect>
                                    <p:anim calcmode="lin" valueType="num">
                                      <p:cBhvr>
                                        <p:cTn id="15" dur="1000" fill="hold"/>
                                        <p:tgtEl>
                                          <p:spTgt spid="21"/>
                                        </p:tgtEl>
                                        <p:attrNameLst>
                                          <p:attrName>ppt_x</p:attrName>
                                        </p:attrNameLst>
                                      </p:cBhvr>
                                      <p:tavLst>
                                        <p:tav tm="0">
                                          <p:val>
                                            <p:strVal val="#ppt_x"/>
                                          </p:val>
                                        </p:tav>
                                        <p:tav tm="100000">
                                          <p:val>
                                            <p:strVal val="#ppt_x"/>
                                          </p:val>
                                        </p:tav>
                                      </p:tavLst>
                                    </p:anim>
                                    <p:anim calcmode="lin" valueType="num">
                                      <p:cBhvr>
                                        <p:cTn id="1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fade">
                                      <p:cBhvr>
                                        <p:cTn id="21" dur="1000"/>
                                        <p:tgtEl>
                                          <p:spTgt spid="22"/>
                                        </p:tgtEl>
                                      </p:cBhvr>
                                    </p:animEffect>
                                    <p:anim calcmode="lin" valueType="num">
                                      <p:cBhvr>
                                        <p:cTn id="22" dur="1000" fill="hold"/>
                                        <p:tgtEl>
                                          <p:spTgt spid="22"/>
                                        </p:tgtEl>
                                        <p:attrNameLst>
                                          <p:attrName>ppt_x</p:attrName>
                                        </p:attrNameLst>
                                      </p:cBhvr>
                                      <p:tavLst>
                                        <p:tav tm="0">
                                          <p:val>
                                            <p:strVal val="#ppt_x"/>
                                          </p:val>
                                        </p:tav>
                                        <p:tav tm="100000">
                                          <p:val>
                                            <p:strVal val="#ppt_x"/>
                                          </p:val>
                                        </p:tav>
                                      </p:tavLst>
                                    </p:anim>
                                    <p:anim calcmode="lin" valueType="num">
                                      <p:cBhvr>
                                        <p:cTn id="2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707177"/>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676400"/>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2" name="Rectangle 1"/>
          <p:cNvSpPr/>
          <p:nvPr/>
        </p:nvSpPr>
        <p:spPr>
          <a:xfrm>
            <a:off x="1280319" y="2773977"/>
            <a:ext cx="4953000" cy="2308324"/>
          </a:xfrm>
          <a:prstGeom prst="rect">
            <a:avLst/>
          </a:prstGeom>
        </p:spPr>
        <p:txBody>
          <a:bodyPr wrap="square">
            <a:spAutoFit/>
          </a:bodyPr>
          <a:lstStyle/>
          <a:p>
            <a:pPr lvl="0" defTabSz="1436888" eaLnBrk="1" fontAlgn="auto" hangingPunct="1">
              <a:spcBef>
                <a:spcPts val="0"/>
              </a:spcBef>
              <a:spcAft>
                <a:spcPts val="0"/>
              </a:spcAft>
              <a:defRPr/>
            </a:pPr>
            <a:r>
              <a:rPr lang="vi-VN" sz="3600" b="1">
                <a:solidFill>
                  <a:srgbClr val="0000CC"/>
                </a:solidFill>
                <a:latin typeface="Times New Roman" panose="02020603050405020304" pitchFamily="18" charset="0"/>
                <a:cs typeface="Times New Roman" panose="02020603050405020304" pitchFamily="18" charset="0"/>
              </a:rPr>
              <a:t>Bút chì xanh đỏ</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gọt hai đầu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thử hai màu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tươi, đỏ thắm.</a:t>
            </a:r>
            <a:endParaRPr lang="en-US" sz="3600" b="1">
              <a:solidFill>
                <a:srgbClr val="0000CC"/>
              </a:solidFill>
              <a:latin typeface="Times New Roman" panose="02020603050405020304" pitchFamily="18" charset="0"/>
              <a:cs typeface="Times New Roman" panose="02020603050405020304" pitchFamily="18" charset="0"/>
            </a:endParaRPr>
          </a:p>
        </p:txBody>
      </p:sp>
      <p:sp>
        <p:nvSpPr>
          <p:cNvPr id="3" name="Rectangle 2"/>
          <p:cNvSpPr/>
          <p:nvPr/>
        </p:nvSpPr>
        <p:spPr>
          <a:xfrm>
            <a:off x="1280319" y="4907577"/>
            <a:ext cx="4953000" cy="3970318"/>
          </a:xfrm>
          <a:prstGeom prst="rect">
            <a:avLst/>
          </a:prstGeom>
        </p:spPr>
        <p:txBody>
          <a:bodyPr wrap="square">
            <a:spAutoFit/>
          </a:bodyPr>
          <a:lstStyle/>
          <a:p>
            <a:pPr lvl="0" defTabSz="1436888" eaLnBrk="1" fontAlgn="auto" hangingPunct="1">
              <a:spcBef>
                <a:spcPts val="0"/>
              </a:spcBef>
              <a:spcAft>
                <a:spcPts val="0"/>
              </a:spcAft>
              <a:defRPr/>
            </a:pPr>
            <a:r>
              <a:rPr lang="vi-VN" sz="3600" b="1">
                <a:solidFill>
                  <a:srgbClr val="0000CC"/>
                </a:solidFill>
                <a:latin typeface="Times New Roman" panose="02020603050405020304" pitchFamily="18" charset="0"/>
                <a:cs typeface="Times New Roman" panose="02020603050405020304" pitchFamily="18" charset="0"/>
              </a:rPr>
              <a:t>Em vẽ làng xóm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Tre xanh, lúa xanh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Sông máng lượn quanh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Một dòng xanh mát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Trời mây bát ngát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ngắt mùa thu</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Xanh màu ước mơ…</a:t>
            </a:r>
          </a:p>
        </p:txBody>
      </p:sp>
      <p:sp>
        <p:nvSpPr>
          <p:cNvPr id="4" name="Rectangle 3"/>
          <p:cNvSpPr/>
          <p:nvPr/>
        </p:nvSpPr>
        <p:spPr>
          <a:xfrm>
            <a:off x="6974031" y="2773977"/>
            <a:ext cx="4656561" cy="6186309"/>
          </a:xfrm>
          <a:prstGeom prst="rect">
            <a:avLst/>
          </a:prstGeom>
        </p:spPr>
        <p:txBody>
          <a:bodyPr wrap="square">
            <a:spAutoFit/>
          </a:bodyPr>
          <a:lstStyle/>
          <a:p>
            <a:pPr lvl="0" defTabSz="1436888" eaLnBrk="1" fontAlgn="auto" hangingPunct="1">
              <a:spcBef>
                <a:spcPts val="0"/>
              </a:spcBef>
              <a:spcAft>
                <a:spcPts val="0"/>
              </a:spcAft>
            </a:pPr>
            <a:r>
              <a:rPr lang="vi-VN" sz="3600" b="1">
                <a:solidFill>
                  <a:srgbClr val="0000CC"/>
                </a:solidFill>
                <a:latin typeface="Times New Roman" panose="02020603050405020304" pitchFamily="18" charset="0"/>
                <a:cs typeface="Times New Roman" panose="02020603050405020304" pitchFamily="18" charset="0"/>
              </a:rPr>
              <a:t>Em quay đầu đỏ</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Vẽ nhà em ở</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Ngói mới đỏ tươi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Trường học trên đồi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Em tô đỏ thắm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Cây gạo đầu xóm</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Hoa nở chói ngời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A, nắng lên rồi!</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Mặt trời đỏ chót</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Lá cờ Tổ quốc</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Bay giữa trời xanh</a:t>
            </a:r>
            <a:r>
              <a:rPr lang="vi-VN" sz="3600" b="1" smtClean="0">
                <a:solidFill>
                  <a:srgbClr val="0000CC"/>
                </a:solidFill>
                <a:latin typeface="Times New Roman" panose="02020603050405020304" pitchFamily="18" charset="0"/>
                <a:cs typeface="Times New Roman" panose="02020603050405020304" pitchFamily="18" charset="0"/>
              </a:rPr>
              <a:t>…</a:t>
            </a:r>
            <a:endParaRPr lang="en-US" sz="3600" b="1">
              <a:solidFill>
                <a:srgbClr val="0000CC"/>
              </a:solidFill>
              <a:latin typeface="Times New Roman" panose="02020603050405020304" pitchFamily="18" charset="0"/>
              <a:cs typeface="Times New Roman" panose="02020603050405020304" pitchFamily="18" charset="0"/>
            </a:endParaRPr>
          </a:p>
        </p:txBody>
      </p:sp>
      <p:sp>
        <p:nvSpPr>
          <p:cNvPr id="5" name="Rectangle 4"/>
          <p:cNvSpPr/>
          <p:nvPr/>
        </p:nvSpPr>
        <p:spPr>
          <a:xfrm>
            <a:off x="11491119" y="2773977"/>
            <a:ext cx="4495800" cy="1754326"/>
          </a:xfrm>
          <a:prstGeom prst="rect">
            <a:avLst/>
          </a:prstGeom>
        </p:spPr>
        <p:txBody>
          <a:bodyPr wrap="square">
            <a:spAutoFit/>
          </a:bodyPr>
          <a:lstStyle/>
          <a:p>
            <a:pPr lvl="0" defTabSz="1436888" eaLnBrk="1" fontAlgn="auto" hangingPunct="1">
              <a:spcBef>
                <a:spcPts val="0"/>
              </a:spcBef>
              <a:spcAft>
                <a:spcPts val="0"/>
              </a:spcAft>
            </a:pPr>
            <a:r>
              <a:rPr lang="vi-VN" sz="3600" b="1" smtClean="0">
                <a:solidFill>
                  <a:srgbClr val="0000CC"/>
                </a:solidFill>
                <a:latin typeface="Times New Roman" panose="02020603050405020304" pitchFamily="18" charset="0"/>
                <a:cs typeface="Times New Roman" panose="02020603050405020304" pitchFamily="18" charset="0"/>
              </a:rPr>
              <a:t>Chị </a:t>
            </a:r>
            <a:r>
              <a:rPr lang="vi-VN" sz="3600" b="1">
                <a:solidFill>
                  <a:srgbClr val="0000CC"/>
                </a:solidFill>
                <a:latin typeface="Times New Roman" panose="02020603050405020304" pitchFamily="18" charset="0"/>
                <a:cs typeface="Times New Roman" panose="02020603050405020304" pitchFamily="18" charset="0"/>
              </a:rPr>
              <a:t>ơi bức tranh</a:t>
            </a:r>
            <a:br>
              <a:rPr lang="vi-VN" sz="3600" b="1">
                <a:solidFill>
                  <a:srgbClr val="0000CC"/>
                </a:solidFill>
                <a:latin typeface="Times New Roman" panose="02020603050405020304" pitchFamily="18" charset="0"/>
                <a:cs typeface="Times New Roman" panose="02020603050405020304" pitchFamily="18" charset="0"/>
              </a:rPr>
            </a:br>
            <a:r>
              <a:rPr lang="vi-VN" sz="3600" b="1">
                <a:solidFill>
                  <a:srgbClr val="0000CC"/>
                </a:solidFill>
                <a:latin typeface="Times New Roman" panose="02020603050405020304" pitchFamily="18" charset="0"/>
                <a:cs typeface="Times New Roman" panose="02020603050405020304" pitchFamily="18" charset="0"/>
              </a:rPr>
              <a:t>Quê ta đẹp quá!</a:t>
            </a:r>
          </a:p>
          <a:p>
            <a:pPr lvl="0" defTabSz="1436888" eaLnBrk="1" fontAlgn="auto" hangingPunct="1">
              <a:spcBef>
                <a:spcPts val="0"/>
              </a:spcBef>
              <a:spcAft>
                <a:spcPts val="0"/>
              </a:spcAft>
            </a:pPr>
            <a:r>
              <a:rPr lang="en-US" sz="3600" b="1" i="1">
                <a:solidFill>
                  <a:srgbClr val="0000CC"/>
                </a:solidFill>
                <a:latin typeface="Times New Roman" panose="02020603050405020304" pitchFamily="18" charset="0"/>
                <a:cs typeface="Times New Roman" panose="02020603050405020304" pitchFamily="18" charset="0"/>
              </a:rPr>
              <a:t>           </a:t>
            </a:r>
            <a:r>
              <a:rPr lang="vi-VN" sz="2500" b="1" i="1">
                <a:solidFill>
                  <a:srgbClr val="0000CC"/>
                </a:solidFill>
                <a:latin typeface="Times New Roman" panose="02020603050405020304" pitchFamily="18" charset="0"/>
                <a:cs typeface="Times New Roman" panose="02020603050405020304" pitchFamily="18" charset="0"/>
              </a:rPr>
              <a:t>Tác giả: Định Hải.</a:t>
            </a:r>
            <a:endParaRPr lang="en-US" sz="2500" b="1">
              <a:solidFill>
                <a:srgbClr val="0000CC"/>
              </a:solidFill>
              <a:latin typeface="Times New Roman" panose="02020603050405020304" pitchFamily="18" charset="0"/>
              <a:cs typeface="Times New Roman" panose="02020603050405020304" pitchFamily="18" charset="0"/>
            </a:endParaRPr>
          </a:p>
        </p:txBody>
      </p:sp>
      <p:grpSp>
        <p:nvGrpSpPr>
          <p:cNvPr id="19" name="Group 18"/>
          <p:cNvGrpSpPr/>
          <p:nvPr/>
        </p:nvGrpSpPr>
        <p:grpSpPr>
          <a:xfrm>
            <a:off x="4617134" y="73373"/>
            <a:ext cx="5924700" cy="1440447"/>
            <a:chOff x="4617134" y="73373"/>
            <a:chExt cx="5924700" cy="1440447"/>
          </a:xfrm>
        </p:grpSpPr>
        <p:grpSp>
          <p:nvGrpSpPr>
            <p:cNvPr id="20" name="Group 19"/>
            <p:cNvGrpSpPr/>
            <p:nvPr/>
          </p:nvGrpSpPr>
          <p:grpSpPr>
            <a:xfrm>
              <a:off x="4617134" y="73373"/>
              <a:ext cx="4448699" cy="983247"/>
              <a:chOff x="4539228" y="134332"/>
              <a:chExt cx="4373636" cy="983247"/>
            </a:xfrm>
          </p:grpSpPr>
          <p:grpSp>
            <p:nvGrpSpPr>
              <p:cNvPr id="22" name="Group 21"/>
              <p:cNvGrpSpPr/>
              <p:nvPr/>
            </p:nvGrpSpPr>
            <p:grpSpPr>
              <a:xfrm>
                <a:off x="4539228" y="134332"/>
                <a:ext cx="4373636" cy="983247"/>
                <a:chOff x="4539228" y="134332"/>
                <a:chExt cx="4373636" cy="983247"/>
              </a:xfrm>
            </p:grpSpPr>
            <p:sp>
              <p:nvSpPr>
                <p:cNvPr id="24" name="TextBox 23"/>
                <p:cNvSpPr txBox="1"/>
                <p:nvPr/>
              </p:nvSpPr>
              <p:spPr>
                <a:xfrm>
                  <a:off x="4539228" y="134332"/>
                  <a:ext cx="181614" cy="584775"/>
                </a:xfrm>
                <a:prstGeom prst="rect">
                  <a:avLst/>
                </a:prstGeom>
                <a:noFill/>
              </p:spPr>
              <p:txBody>
                <a:bodyPr wrap="none" rtlCol="0">
                  <a:spAutoFit/>
                </a:bodyPr>
                <a:lstStyle/>
                <a:p>
                  <a:endParaRPr lang="en-US" sz="3200" dirty="0">
                    <a:solidFill>
                      <a:srgbClr val="0000CC"/>
                    </a:solidFill>
                    <a:latin typeface="Times New Roman" pitchFamily="18" charset="0"/>
                    <a:cs typeface="Times New Roman" pitchFamily="18" charset="0"/>
                  </a:endParaRPr>
                </a:p>
              </p:txBody>
            </p:sp>
            <p:sp>
              <p:nvSpPr>
                <p:cNvPr id="25" name="TextBox 24"/>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3" name="Straight Connector 22"/>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1"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355718254"/>
      </p:ext>
    </p:extLst>
  </p:cSld>
  <p:clrMapOvr>
    <a:masterClrMapping/>
  </p:clrMapOvr>
  <p:transition spd="slow">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874223"/>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19" name="Rectangle 18">
            <a:extLst>
              <a:ext uri="{FF2B5EF4-FFF2-40B4-BE49-F238E27FC236}">
                <a16:creationId xmlns:a16="http://schemas.microsoft.com/office/drawing/2014/main" id="{2F2F1A63-EB9A-EBF8-88BF-EFCC374399E9}"/>
              </a:ext>
            </a:extLst>
          </p:cNvPr>
          <p:cNvSpPr/>
          <p:nvPr/>
        </p:nvSpPr>
        <p:spPr>
          <a:xfrm>
            <a:off x="2407301" y="3720385"/>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a. Chiếc bút chì của bạn nhỏ được tả như thế nào?</a:t>
            </a:r>
          </a:p>
        </p:txBody>
      </p:sp>
      <p:sp>
        <p:nvSpPr>
          <p:cNvPr id="20" name="Rectangle 19">
            <a:extLst>
              <a:ext uri="{FF2B5EF4-FFF2-40B4-BE49-F238E27FC236}">
                <a16:creationId xmlns:a16="http://schemas.microsoft.com/office/drawing/2014/main" id="{DF28D7C8-7D5A-7576-D42E-5045B1F870DD}"/>
              </a:ext>
            </a:extLst>
          </p:cNvPr>
          <p:cNvSpPr/>
          <p:nvPr/>
        </p:nvSpPr>
        <p:spPr>
          <a:xfrm>
            <a:off x="2407300" y="5292949"/>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 Kể tiếp các từ chỉ màu sắc được nói đến trong bài:</a:t>
            </a:r>
          </a:p>
        </p:txBody>
      </p:sp>
      <p:sp>
        <p:nvSpPr>
          <p:cNvPr id="21" name="Rectangle 20">
            <a:extLst>
              <a:ext uri="{FF2B5EF4-FFF2-40B4-BE49-F238E27FC236}">
                <a16:creationId xmlns:a16="http://schemas.microsoft.com/office/drawing/2014/main" id="{82381CEE-602F-0B18-FFD7-D792F3C0D69F}"/>
              </a:ext>
            </a:extLst>
          </p:cNvPr>
          <p:cNvSpPr/>
          <p:nvPr/>
        </p:nvSpPr>
        <p:spPr>
          <a:xfrm>
            <a:off x="3227388" y="6052295"/>
            <a:ext cx="11462035" cy="677108"/>
          </a:xfrm>
          <a:prstGeom prst="rect">
            <a:avLst/>
          </a:prstGeom>
        </p:spPr>
        <p:txBody>
          <a:bodyPr wrap="square">
            <a:spAutoFit/>
          </a:bodyPr>
          <a:lstStyle/>
          <a:p>
            <a:pPr algn="just"/>
            <a:r>
              <a:rPr lang="en-US" sz="3800" b="1">
                <a:solidFill>
                  <a:srgbClr val="FF3399"/>
                </a:solidFill>
                <a:latin typeface="Times New Roman" pitchFamily="18" charset="0"/>
                <a:cs typeface="Times New Roman" pitchFamily="18" charset="0"/>
              </a:rPr>
              <a:t>-  </a:t>
            </a:r>
            <a:r>
              <a:rPr lang="vi-VN" sz="3800" b="1">
                <a:solidFill>
                  <a:srgbClr val="FF3399"/>
                </a:solidFill>
                <a:latin typeface="Times New Roman" pitchFamily="18" charset="0"/>
                <a:cs typeface="Times New Roman" pitchFamily="18" charset="0"/>
              </a:rPr>
              <a:t>xanh, xanh tươi, xanh mát, xanh ngắt. </a:t>
            </a:r>
            <a:endParaRPr lang="en-US" sz="3800" b="1">
              <a:solidFill>
                <a:srgbClr val="FF3399"/>
              </a:solidFill>
              <a:latin typeface="Times New Roman" pitchFamily="18" charset="0"/>
              <a:cs typeface="Times New Roman" pitchFamily="18" charset="0"/>
            </a:endParaRPr>
          </a:p>
        </p:txBody>
      </p:sp>
      <p:sp>
        <p:nvSpPr>
          <p:cNvPr id="22" name="Rectangle 21">
            <a:extLst>
              <a:ext uri="{FF2B5EF4-FFF2-40B4-BE49-F238E27FC236}">
                <a16:creationId xmlns:a16="http://schemas.microsoft.com/office/drawing/2014/main" id="{766C9B4E-22DB-7DF3-6EA0-505150E78591}"/>
              </a:ext>
            </a:extLst>
          </p:cNvPr>
          <p:cNvSpPr/>
          <p:nvPr/>
        </p:nvSpPr>
        <p:spPr>
          <a:xfrm>
            <a:off x="3151188" y="4533603"/>
            <a:ext cx="11462035" cy="677108"/>
          </a:xfrm>
          <a:prstGeom prst="rect">
            <a:avLst/>
          </a:prstGeom>
        </p:spPr>
        <p:txBody>
          <a:bodyPr wrap="square">
            <a:spAutoFit/>
          </a:bodyPr>
          <a:lstStyle/>
          <a:p>
            <a:pPr algn="just"/>
            <a:r>
              <a:rPr lang="en-US" sz="3800" b="1">
                <a:solidFill>
                  <a:srgbClr val="FF3399"/>
                </a:solidFill>
                <a:latin typeface="Times New Roman" pitchFamily="18" charset="0"/>
                <a:cs typeface="Times New Roman" pitchFamily="18" charset="0"/>
              </a:rPr>
              <a:t>a. Chiếc bút chì có 2 đầu, 2 màu khác nhau: xanh, đỏ.</a:t>
            </a:r>
          </a:p>
        </p:txBody>
      </p:sp>
      <p:sp>
        <p:nvSpPr>
          <p:cNvPr id="26" name="Rectangle 25">
            <a:extLst>
              <a:ext uri="{FF2B5EF4-FFF2-40B4-BE49-F238E27FC236}">
                <a16:creationId xmlns:a16="http://schemas.microsoft.com/office/drawing/2014/main" id="{D9437C0D-F8B2-D2DA-29A2-2A0C5AAF5419}"/>
              </a:ext>
            </a:extLst>
          </p:cNvPr>
          <p:cNvSpPr/>
          <p:nvPr/>
        </p:nvSpPr>
        <p:spPr>
          <a:xfrm>
            <a:off x="3227388" y="6811641"/>
            <a:ext cx="11462035" cy="677108"/>
          </a:xfrm>
          <a:prstGeom prst="rect">
            <a:avLst/>
          </a:prstGeom>
        </p:spPr>
        <p:txBody>
          <a:bodyPr wrap="square">
            <a:spAutoFit/>
          </a:bodyPr>
          <a:lstStyle/>
          <a:p>
            <a:pPr algn="just"/>
            <a:r>
              <a:rPr lang="en-US" sz="3800" b="1">
                <a:solidFill>
                  <a:srgbClr val="FF3399"/>
                </a:solidFill>
                <a:latin typeface="Times New Roman" pitchFamily="18" charset="0"/>
                <a:cs typeface="Times New Roman" pitchFamily="18" charset="0"/>
              </a:rPr>
              <a:t>-  </a:t>
            </a:r>
            <a:r>
              <a:rPr lang="vi-VN" sz="3800" b="1">
                <a:solidFill>
                  <a:srgbClr val="FF3399"/>
                </a:solidFill>
                <a:latin typeface="Times New Roman" pitchFamily="18" charset="0"/>
                <a:cs typeface="Times New Roman" pitchFamily="18" charset="0"/>
              </a:rPr>
              <a:t>Đỏ, đỏ thắm, đỏ tươi, đỏ chót.</a:t>
            </a:r>
            <a:endParaRPr lang="en-US" sz="3800" b="1">
              <a:solidFill>
                <a:srgbClr val="FF3399"/>
              </a:solidFill>
              <a:latin typeface="Times New Roman" pitchFamily="18" charset="0"/>
              <a:cs typeface="Times New Roman" pitchFamily="18" charset="0"/>
            </a:endParaRPr>
          </a:p>
        </p:txBody>
      </p:sp>
      <p:sp>
        <p:nvSpPr>
          <p:cNvPr id="27" name="TextBox 26">
            <a:extLst>
              <a:ext uri="{FF2B5EF4-FFF2-40B4-BE49-F238E27FC236}">
                <a16:creationId xmlns:a16="http://schemas.microsoft.com/office/drawing/2014/main" id="{33167C4D-B7DD-B13B-2678-376B7FB9E307}"/>
              </a:ext>
            </a:extLst>
          </p:cNvPr>
          <p:cNvSpPr txBox="1"/>
          <p:nvPr/>
        </p:nvSpPr>
        <p:spPr>
          <a:xfrm>
            <a:off x="2407460" y="2895600"/>
            <a:ext cx="6676159" cy="646331"/>
          </a:xfrm>
          <a:prstGeom prst="rect">
            <a:avLst/>
          </a:prstGeom>
          <a:noFill/>
        </p:spPr>
        <p:txBody>
          <a:bodyPr wrap="square">
            <a:spAutoFit/>
          </a:bodyPr>
          <a:lstStyle/>
          <a:p>
            <a:r>
              <a:rPr lang="en-US" sz="3600" b="1">
                <a:solidFill>
                  <a:srgbClr val="FF3399"/>
                </a:solidFill>
                <a:latin typeface="Times New Roman" panose="02020603050405020304" pitchFamily="18" charset="0"/>
                <a:cs typeface="Times New Roman" panose="02020603050405020304" pitchFamily="18" charset="0"/>
              </a:rPr>
              <a:t>Cùng nhau trả lời câu hỏi:</a:t>
            </a:r>
            <a:endParaRPr lang="en-US" sz="3600"/>
          </a:p>
        </p:txBody>
      </p:sp>
      <p:grpSp>
        <p:nvGrpSpPr>
          <p:cNvPr id="23" name="Group 22"/>
          <p:cNvGrpSpPr/>
          <p:nvPr/>
        </p:nvGrpSpPr>
        <p:grpSpPr>
          <a:xfrm>
            <a:off x="4617134" y="73373"/>
            <a:ext cx="5924700" cy="1440447"/>
            <a:chOff x="4617134" y="73373"/>
            <a:chExt cx="5924700" cy="1440447"/>
          </a:xfrm>
        </p:grpSpPr>
        <p:grpSp>
          <p:nvGrpSpPr>
            <p:cNvPr id="24" name="Group 23"/>
            <p:cNvGrpSpPr/>
            <p:nvPr/>
          </p:nvGrpSpPr>
          <p:grpSpPr>
            <a:xfrm>
              <a:off x="4617134" y="73373"/>
              <a:ext cx="4448699" cy="983247"/>
              <a:chOff x="4539228" y="134332"/>
              <a:chExt cx="4373636" cy="983247"/>
            </a:xfrm>
          </p:grpSpPr>
          <p:grpSp>
            <p:nvGrpSpPr>
              <p:cNvPr id="28" name="Group 27"/>
              <p:cNvGrpSpPr/>
              <p:nvPr/>
            </p:nvGrpSpPr>
            <p:grpSpPr>
              <a:xfrm>
                <a:off x="4539228" y="134332"/>
                <a:ext cx="4373636" cy="983247"/>
                <a:chOff x="4539228" y="134332"/>
                <a:chExt cx="4373636" cy="983247"/>
              </a:xfrm>
            </p:grpSpPr>
            <p:sp>
              <p:nvSpPr>
                <p:cNvPr id="30" name="TextBox 29"/>
                <p:cNvSpPr txBox="1"/>
                <p:nvPr/>
              </p:nvSpPr>
              <p:spPr>
                <a:xfrm>
                  <a:off x="4539228" y="134332"/>
                  <a:ext cx="181614" cy="584775"/>
                </a:xfrm>
                <a:prstGeom prst="rect">
                  <a:avLst/>
                </a:prstGeom>
                <a:noFill/>
              </p:spPr>
              <p:txBody>
                <a:bodyPr wrap="none" rtlCol="0">
                  <a:spAutoFit/>
                </a:bodyPr>
                <a:lstStyle/>
                <a:p>
                  <a:endParaRPr lang="en-US" sz="3200" dirty="0">
                    <a:solidFill>
                      <a:srgbClr val="0000CC"/>
                    </a:solidFill>
                    <a:latin typeface="Times New Roman" pitchFamily="18" charset="0"/>
                    <a:cs typeface="Times New Roman" pitchFamily="18" charset="0"/>
                  </a:endParaRPr>
                </a:p>
              </p:txBody>
            </p:sp>
            <p:sp>
              <p:nvSpPr>
                <p:cNvPr id="31" name="TextBox 30"/>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29" name="Straight Connector 28"/>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5"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189522053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down)">
                                      <p:cBhvr>
                                        <p:cTn id="14" dur="500"/>
                                        <p:tgtEl>
                                          <p:spTgt spid="2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1000"/>
                                        <p:tgtEl>
                                          <p:spTgt spid="20"/>
                                        </p:tgtEl>
                                      </p:cBhvr>
                                    </p:animEffect>
                                    <p:anim calcmode="lin" valueType="num">
                                      <p:cBhvr>
                                        <p:cTn id="20" dur="1000" fill="hold"/>
                                        <p:tgtEl>
                                          <p:spTgt spid="20"/>
                                        </p:tgtEl>
                                        <p:attrNameLst>
                                          <p:attrName>ppt_x</p:attrName>
                                        </p:attrNameLst>
                                      </p:cBhvr>
                                      <p:tavLst>
                                        <p:tav tm="0">
                                          <p:val>
                                            <p:strVal val="#ppt_x"/>
                                          </p:val>
                                        </p:tav>
                                        <p:tav tm="100000">
                                          <p:val>
                                            <p:strVal val="#ppt_x"/>
                                          </p:val>
                                        </p:tav>
                                      </p:tavLst>
                                    </p:anim>
                                    <p:anim calcmode="lin" valueType="num">
                                      <p:cBhvr>
                                        <p:cTn id="2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barn(inVertical)">
                                      <p:cBhvr>
                                        <p:cTn id="26" dur="500"/>
                                        <p:tgtEl>
                                          <p:spTgt spid="21"/>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barn(inVertical)">
                                      <p:cBhvr>
                                        <p:cTn id="31"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4757117" cy="1117345"/>
            <a:chOff x="4539228" y="210532"/>
            <a:chExt cx="4676850" cy="1117345"/>
          </a:xfrm>
        </p:grpSpPr>
        <p:grpSp>
          <p:nvGrpSpPr>
            <p:cNvPr id="15" name="Group 14"/>
            <p:cNvGrpSpPr/>
            <p:nvPr/>
          </p:nvGrpSpPr>
          <p:grpSpPr>
            <a:xfrm>
              <a:off x="4539228" y="210532"/>
              <a:ext cx="4676850" cy="1117345"/>
              <a:chOff x="4539228" y="210532"/>
              <a:chExt cx="4676850" cy="1117345"/>
            </a:xfrm>
          </p:grpSpPr>
          <p:sp>
            <p:nvSpPr>
              <p:cNvPr id="17" name="TextBox 16"/>
              <p:cNvSpPr txBox="1"/>
              <p:nvPr/>
            </p:nvSpPr>
            <p:spPr>
              <a:xfrm>
                <a:off x="4539228" y="210532"/>
                <a:ext cx="181614" cy="646331"/>
              </a:xfrm>
              <a:prstGeom prst="rect">
                <a:avLst/>
              </a:prstGeom>
              <a:noFill/>
            </p:spPr>
            <p:txBody>
              <a:bodyPr wrap="none" rtlCol="0">
                <a:spAutoFit/>
              </a:bodyPr>
              <a:lstStyle/>
              <a:p>
                <a:endParaRPr lang="en-US" sz="3600" dirty="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874223"/>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34" name="Rectangle 95">
            <a:extLst>
              <a:ext uri="{FF2B5EF4-FFF2-40B4-BE49-F238E27FC236}">
                <a16:creationId xmlns:a16="http://schemas.microsoft.com/office/drawing/2014/main" id="{52B773FE-8C6E-0944-B149-485D66B470F9}"/>
              </a:ext>
            </a:extLst>
          </p:cNvPr>
          <p:cNvSpPr>
            <a:spLocks noChangeArrowheads="1"/>
          </p:cNvSpPr>
          <p:nvPr/>
        </p:nvSpPr>
        <p:spPr bwMode="auto">
          <a:xfrm>
            <a:off x="4931580" y="1258669"/>
            <a:ext cx="628896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ÔN TẬP GIỮA HỌC KÌ I (T6)</a:t>
            </a:r>
          </a:p>
        </p:txBody>
      </p:sp>
      <p:sp>
        <p:nvSpPr>
          <p:cNvPr id="19" name="Rectangle 18">
            <a:extLst>
              <a:ext uri="{FF2B5EF4-FFF2-40B4-BE49-F238E27FC236}">
                <a16:creationId xmlns:a16="http://schemas.microsoft.com/office/drawing/2014/main" id="{2F2F1A63-EB9A-EBF8-88BF-EFCC374399E9}"/>
              </a:ext>
            </a:extLst>
          </p:cNvPr>
          <p:cNvSpPr/>
          <p:nvPr/>
        </p:nvSpPr>
        <p:spPr>
          <a:xfrm>
            <a:off x="1508920" y="3373969"/>
            <a:ext cx="13944600" cy="1261884"/>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    c</a:t>
            </a:r>
            <a:r>
              <a:rPr lang="en-US" sz="3800" b="1">
                <a:solidFill>
                  <a:srgbClr val="0000CC"/>
                </a:solidFill>
                <a:latin typeface="Times New Roman" pitchFamily="18" charset="0"/>
                <a:cs typeface="Times New Roman" pitchFamily="18" charset="0"/>
              </a:rPr>
              <a:t>. Theo em vì sao bạn nhỏ thấy bức tranh quê mình rất đẹp? Chọn câu trả lời hoặc nêu ý kiến của em.</a:t>
            </a:r>
          </a:p>
        </p:txBody>
      </p:sp>
      <p:sp>
        <p:nvSpPr>
          <p:cNvPr id="20" name="Rectangle 19">
            <a:extLst>
              <a:ext uri="{FF2B5EF4-FFF2-40B4-BE49-F238E27FC236}">
                <a16:creationId xmlns:a16="http://schemas.microsoft.com/office/drawing/2014/main" id="{DF28D7C8-7D5A-7576-D42E-5045B1F870DD}"/>
              </a:ext>
            </a:extLst>
          </p:cNvPr>
          <p:cNvSpPr/>
          <p:nvPr/>
        </p:nvSpPr>
        <p:spPr>
          <a:xfrm>
            <a:off x="2772284" y="4794118"/>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Vì quê hương mình đẹp.</a:t>
            </a:r>
          </a:p>
        </p:txBody>
      </p:sp>
      <p:sp>
        <p:nvSpPr>
          <p:cNvPr id="27" name="TextBox 26">
            <a:extLst>
              <a:ext uri="{FF2B5EF4-FFF2-40B4-BE49-F238E27FC236}">
                <a16:creationId xmlns:a16="http://schemas.microsoft.com/office/drawing/2014/main" id="{33167C4D-B7DD-B13B-2678-376B7FB9E307}"/>
              </a:ext>
            </a:extLst>
          </p:cNvPr>
          <p:cNvSpPr txBox="1"/>
          <p:nvPr/>
        </p:nvSpPr>
        <p:spPr>
          <a:xfrm>
            <a:off x="2702062" y="2731345"/>
            <a:ext cx="6676159" cy="646331"/>
          </a:xfrm>
          <a:prstGeom prst="rect">
            <a:avLst/>
          </a:prstGeom>
          <a:noFill/>
        </p:spPr>
        <p:txBody>
          <a:bodyPr wrap="square">
            <a:spAutoFit/>
          </a:bodyPr>
          <a:lstStyle/>
          <a:p>
            <a:r>
              <a:rPr lang="en-US" sz="3600" b="1">
                <a:solidFill>
                  <a:srgbClr val="FF3399"/>
                </a:solidFill>
                <a:latin typeface="Times New Roman" panose="02020603050405020304" pitchFamily="18" charset="0"/>
                <a:cs typeface="Times New Roman" panose="02020603050405020304" pitchFamily="18" charset="0"/>
              </a:rPr>
              <a:t>Cùng nhau trả lời câu hỏi:</a:t>
            </a:r>
            <a:endParaRPr lang="en-US" sz="3600"/>
          </a:p>
        </p:txBody>
      </p:sp>
      <p:sp>
        <p:nvSpPr>
          <p:cNvPr id="3" name="Rectangle 2">
            <a:extLst>
              <a:ext uri="{FF2B5EF4-FFF2-40B4-BE49-F238E27FC236}">
                <a16:creationId xmlns:a16="http://schemas.microsoft.com/office/drawing/2014/main" id="{81326030-C6F9-DA14-0D97-3CA8F1BD9415}"/>
              </a:ext>
            </a:extLst>
          </p:cNvPr>
          <p:cNvSpPr/>
          <p:nvPr/>
        </p:nvSpPr>
        <p:spPr>
          <a:xfrm>
            <a:off x="2964793" y="4876800"/>
            <a:ext cx="525326" cy="433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D305E51-8AC7-DD5D-AF30-A3B490A35A71}"/>
              </a:ext>
            </a:extLst>
          </p:cNvPr>
          <p:cNvSpPr/>
          <p:nvPr/>
        </p:nvSpPr>
        <p:spPr>
          <a:xfrm>
            <a:off x="2839381" y="5418892"/>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Vì bạn nhỏ vẽ giỏi.</a:t>
            </a:r>
          </a:p>
        </p:txBody>
      </p:sp>
      <p:sp>
        <p:nvSpPr>
          <p:cNvPr id="24" name="Rectangle 23">
            <a:extLst>
              <a:ext uri="{FF2B5EF4-FFF2-40B4-BE49-F238E27FC236}">
                <a16:creationId xmlns:a16="http://schemas.microsoft.com/office/drawing/2014/main" id="{1198645F-4758-2311-BF33-D76E1D7F98FE}"/>
              </a:ext>
            </a:extLst>
          </p:cNvPr>
          <p:cNvSpPr/>
          <p:nvPr/>
        </p:nvSpPr>
        <p:spPr>
          <a:xfrm>
            <a:off x="2987199" y="5586731"/>
            <a:ext cx="525326" cy="433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EB9C81A-3702-BD4D-240B-6AB94828D342}"/>
              </a:ext>
            </a:extLst>
          </p:cNvPr>
          <p:cNvSpPr/>
          <p:nvPr/>
        </p:nvSpPr>
        <p:spPr>
          <a:xfrm>
            <a:off x="2880519" y="6104692"/>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Vì bạn nhỏ yêu quê hương mình.</a:t>
            </a:r>
          </a:p>
        </p:txBody>
      </p:sp>
      <p:sp>
        <p:nvSpPr>
          <p:cNvPr id="28" name="Rectangle 27">
            <a:extLst>
              <a:ext uri="{FF2B5EF4-FFF2-40B4-BE49-F238E27FC236}">
                <a16:creationId xmlns:a16="http://schemas.microsoft.com/office/drawing/2014/main" id="{9542153B-AB4F-EA30-E4DF-B3A454E39D87}"/>
              </a:ext>
            </a:extLst>
          </p:cNvPr>
          <p:cNvSpPr/>
          <p:nvPr/>
        </p:nvSpPr>
        <p:spPr>
          <a:xfrm>
            <a:off x="2997857" y="6272531"/>
            <a:ext cx="525326" cy="4330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76641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fade">
                                      <p:cBhvr>
                                        <p:cTn id="14" dur="1000"/>
                                        <p:tgtEl>
                                          <p:spTgt spid="20"/>
                                        </p:tgtEl>
                                      </p:cBhvr>
                                    </p:animEffect>
                                    <p:anim calcmode="lin" valueType="num">
                                      <p:cBhvr>
                                        <p:cTn id="15" dur="1000" fill="hold"/>
                                        <p:tgtEl>
                                          <p:spTgt spid="20"/>
                                        </p:tgtEl>
                                        <p:attrNameLst>
                                          <p:attrName>ppt_x</p:attrName>
                                        </p:attrNameLst>
                                      </p:cBhvr>
                                      <p:tavLst>
                                        <p:tav tm="0">
                                          <p:val>
                                            <p:strVal val="#ppt_x"/>
                                          </p:val>
                                        </p:tav>
                                        <p:tav tm="100000">
                                          <p:val>
                                            <p:strVal val="#ppt_x"/>
                                          </p:val>
                                        </p:tav>
                                      </p:tavLst>
                                    </p:anim>
                                    <p:anim calcmode="lin" valueType="num">
                                      <p:cBhvr>
                                        <p:cTn id="16" dur="1000" fill="hold"/>
                                        <p:tgtEl>
                                          <p:spTgt spid="20"/>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1000"/>
                                        <p:tgtEl>
                                          <p:spTgt spid="24"/>
                                        </p:tgtEl>
                                      </p:cBhvr>
                                    </p:animEffect>
                                    <p:anim calcmode="lin" valueType="num">
                                      <p:cBhvr>
                                        <p:cTn id="25" dur="1000" fill="hold"/>
                                        <p:tgtEl>
                                          <p:spTgt spid="24"/>
                                        </p:tgtEl>
                                        <p:attrNameLst>
                                          <p:attrName>ppt_x</p:attrName>
                                        </p:attrNameLst>
                                      </p:cBhvr>
                                      <p:tavLst>
                                        <p:tav tm="0">
                                          <p:val>
                                            <p:strVal val="#ppt_x"/>
                                          </p:val>
                                        </p:tav>
                                        <p:tav tm="100000">
                                          <p:val>
                                            <p:strVal val="#ppt_x"/>
                                          </p:val>
                                        </p:tav>
                                      </p:tavLst>
                                    </p:anim>
                                    <p:anim calcmode="lin" valueType="num">
                                      <p:cBhvr>
                                        <p:cTn id="26" dur="1000" fill="hold"/>
                                        <p:tgtEl>
                                          <p:spTgt spid="24"/>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fade">
                                      <p:cBhvr>
                                        <p:cTn id="29" dur="1000"/>
                                        <p:tgtEl>
                                          <p:spTgt spid="23"/>
                                        </p:tgtEl>
                                      </p:cBhvr>
                                    </p:animEffect>
                                    <p:anim calcmode="lin" valueType="num">
                                      <p:cBhvr>
                                        <p:cTn id="30" dur="1000" fill="hold"/>
                                        <p:tgtEl>
                                          <p:spTgt spid="23"/>
                                        </p:tgtEl>
                                        <p:attrNameLst>
                                          <p:attrName>ppt_x</p:attrName>
                                        </p:attrNameLst>
                                      </p:cBhvr>
                                      <p:tavLst>
                                        <p:tav tm="0">
                                          <p:val>
                                            <p:strVal val="#ppt_x"/>
                                          </p:val>
                                        </p:tav>
                                        <p:tav tm="100000">
                                          <p:val>
                                            <p:strVal val="#ppt_x"/>
                                          </p:val>
                                        </p:tav>
                                      </p:tavLst>
                                    </p:anim>
                                    <p:anim calcmode="lin" valueType="num">
                                      <p:cBhvr>
                                        <p:cTn id="31" dur="1000" fill="hold"/>
                                        <p:tgtEl>
                                          <p:spTgt spid="23"/>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fade">
                                      <p:cBhvr>
                                        <p:cTn id="34" dur="1000"/>
                                        <p:tgtEl>
                                          <p:spTgt spid="28"/>
                                        </p:tgtEl>
                                      </p:cBhvr>
                                    </p:animEffect>
                                    <p:anim calcmode="lin" valueType="num">
                                      <p:cBhvr>
                                        <p:cTn id="35" dur="1000" fill="hold"/>
                                        <p:tgtEl>
                                          <p:spTgt spid="28"/>
                                        </p:tgtEl>
                                        <p:attrNameLst>
                                          <p:attrName>ppt_x</p:attrName>
                                        </p:attrNameLst>
                                      </p:cBhvr>
                                      <p:tavLst>
                                        <p:tav tm="0">
                                          <p:val>
                                            <p:strVal val="#ppt_x"/>
                                          </p:val>
                                        </p:tav>
                                        <p:tav tm="100000">
                                          <p:val>
                                            <p:strVal val="#ppt_x"/>
                                          </p:val>
                                        </p:tav>
                                      </p:tavLst>
                                    </p:anim>
                                    <p:anim calcmode="lin" valueType="num">
                                      <p:cBhvr>
                                        <p:cTn id="36" dur="1000" fill="hold"/>
                                        <p:tgtEl>
                                          <p:spTgt spid="28"/>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1000"/>
                                        <p:tgtEl>
                                          <p:spTgt spid="25"/>
                                        </p:tgtEl>
                                      </p:cBhvr>
                                    </p:animEffect>
                                    <p:anim calcmode="lin" valueType="num">
                                      <p:cBhvr>
                                        <p:cTn id="40" dur="1000" fill="hold"/>
                                        <p:tgtEl>
                                          <p:spTgt spid="25"/>
                                        </p:tgtEl>
                                        <p:attrNameLst>
                                          <p:attrName>ppt_x</p:attrName>
                                        </p:attrNameLst>
                                      </p:cBhvr>
                                      <p:tavLst>
                                        <p:tav tm="0">
                                          <p:val>
                                            <p:strVal val="#ppt_x"/>
                                          </p:val>
                                        </p:tav>
                                        <p:tav tm="100000">
                                          <p:val>
                                            <p:strVal val="#ppt_x"/>
                                          </p:val>
                                        </p:tav>
                                      </p:tavLst>
                                    </p:anim>
                                    <p:anim calcmode="lin" valueType="num">
                                      <p:cBhvr>
                                        <p:cTn id="41"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1" presetClass="emph" presetSubtype="0" fill="hold" grpId="1" nodeType="clickEffect">
                                  <p:stCondLst>
                                    <p:cond delay="0"/>
                                  </p:stCondLst>
                                  <p:childTnLst>
                                    <p:animClr clrSpc="hsl" dir="cw">
                                      <p:cBhvr override="childStyle">
                                        <p:cTn id="45" dur="500" fill="hold"/>
                                        <p:tgtEl>
                                          <p:spTgt spid="23"/>
                                        </p:tgtEl>
                                        <p:attrNameLst>
                                          <p:attrName>style.color</p:attrName>
                                        </p:attrNameLst>
                                      </p:cBhvr>
                                      <p:by>
                                        <p:hsl h="7200000" s="0" l="0"/>
                                      </p:by>
                                    </p:animClr>
                                    <p:animClr clrSpc="hsl" dir="cw">
                                      <p:cBhvr>
                                        <p:cTn id="46" dur="500" fill="hold"/>
                                        <p:tgtEl>
                                          <p:spTgt spid="23"/>
                                        </p:tgtEl>
                                        <p:attrNameLst>
                                          <p:attrName>fillcolor</p:attrName>
                                        </p:attrNameLst>
                                      </p:cBhvr>
                                      <p:by>
                                        <p:hsl h="7200000" s="0" l="0"/>
                                      </p:by>
                                    </p:animClr>
                                    <p:animClr clrSpc="hsl" dir="cw">
                                      <p:cBhvr>
                                        <p:cTn id="47" dur="500" fill="hold"/>
                                        <p:tgtEl>
                                          <p:spTgt spid="23"/>
                                        </p:tgtEl>
                                        <p:attrNameLst>
                                          <p:attrName>stroke.color</p:attrName>
                                        </p:attrNameLst>
                                      </p:cBhvr>
                                      <p:by>
                                        <p:hsl h="7200000" s="0" l="0"/>
                                      </p:by>
                                    </p:animClr>
                                    <p:set>
                                      <p:cBhvr>
                                        <p:cTn id="48" dur="500" fill="hold"/>
                                        <p:tgtEl>
                                          <p:spTgt spid="2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 grpId="0" animBg="1"/>
      <p:bldP spid="23" grpId="0"/>
      <p:bldP spid="23" grpId="1"/>
      <p:bldP spid="24" grpId="0" animBg="1"/>
      <p:bldP spid="25" grpId="0"/>
      <p:bldP spid="2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6002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20" y="1676400"/>
            <a:ext cx="8343900"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19" name="Rectangle 18">
            <a:extLst>
              <a:ext uri="{FF2B5EF4-FFF2-40B4-BE49-F238E27FC236}">
                <a16:creationId xmlns:a16="http://schemas.microsoft.com/office/drawing/2014/main" id="{2F2F1A63-EB9A-EBF8-88BF-EFCC374399E9}"/>
              </a:ext>
            </a:extLst>
          </p:cNvPr>
          <p:cNvSpPr/>
          <p:nvPr/>
        </p:nvSpPr>
        <p:spPr>
          <a:xfrm>
            <a:off x="1553084" y="2895600"/>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d. Xếp các từ ngữ dưới đây vào nhóm thích hợp:</a:t>
            </a:r>
          </a:p>
        </p:txBody>
      </p:sp>
      <p:sp>
        <p:nvSpPr>
          <p:cNvPr id="27" name="TextBox 26">
            <a:extLst>
              <a:ext uri="{FF2B5EF4-FFF2-40B4-BE49-F238E27FC236}">
                <a16:creationId xmlns:a16="http://schemas.microsoft.com/office/drawing/2014/main" id="{33167C4D-B7DD-B13B-2678-376B7FB9E307}"/>
              </a:ext>
            </a:extLst>
          </p:cNvPr>
          <p:cNvSpPr txBox="1"/>
          <p:nvPr/>
        </p:nvSpPr>
        <p:spPr>
          <a:xfrm>
            <a:off x="1585119" y="2286000"/>
            <a:ext cx="6676159" cy="646331"/>
          </a:xfrm>
          <a:prstGeom prst="rect">
            <a:avLst/>
          </a:prstGeom>
          <a:noFill/>
        </p:spPr>
        <p:txBody>
          <a:bodyPr wrap="square">
            <a:spAutoFit/>
          </a:bodyPr>
          <a:lstStyle/>
          <a:p>
            <a:r>
              <a:rPr lang="en-US" sz="3600" b="1">
                <a:solidFill>
                  <a:srgbClr val="FF3399"/>
                </a:solidFill>
                <a:latin typeface="Times New Roman" panose="02020603050405020304" pitchFamily="18" charset="0"/>
                <a:cs typeface="Times New Roman" panose="02020603050405020304" pitchFamily="18" charset="0"/>
              </a:rPr>
              <a:t>Cùng nhau trả lời câu hỏi:</a:t>
            </a:r>
            <a:endParaRPr lang="en-US" sz="3600"/>
          </a:p>
        </p:txBody>
      </p:sp>
      <p:sp>
        <p:nvSpPr>
          <p:cNvPr id="2" name="Rectangle 1">
            <a:extLst>
              <a:ext uri="{FF2B5EF4-FFF2-40B4-BE49-F238E27FC236}">
                <a16:creationId xmlns:a16="http://schemas.microsoft.com/office/drawing/2014/main" id="{CFE9E706-EBC4-8B5A-AB05-64854B08A908}"/>
              </a:ext>
            </a:extLst>
          </p:cNvPr>
          <p:cNvSpPr/>
          <p:nvPr/>
        </p:nvSpPr>
        <p:spPr>
          <a:xfrm>
            <a:off x="3151188" y="3733800"/>
            <a:ext cx="14659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tô</a:t>
            </a:r>
          </a:p>
        </p:txBody>
      </p:sp>
      <p:sp>
        <p:nvSpPr>
          <p:cNvPr id="23" name="Rectangle 22">
            <a:extLst>
              <a:ext uri="{FF2B5EF4-FFF2-40B4-BE49-F238E27FC236}">
                <a16:creationId xmlns:a16="http://schemas.microsoft.com/office/drawing/2014/main" id="{FC36242E-45C0-74DE-7CCB-B153897C1471}"/>
              </a:ext>
            </a:extLst>
          </p:cNvPr>
          <p:cNvSpPr/>
          <p:nvPr/>
        </p:nvSpPr>
        <p:spPr>
          <a:xfrm>
            <a:off x="5215183" y="3733800"/>
            <a:ext cx="23041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bút chì</a:t>
            </a:r>
          </a:p>
        </p:txBody>
      </p:sp>
      <p:sp>
        <p:nvSpPr>
          <p:cNvPr id="24" name="Rectangle 23">
            <a:extLst>
              <a:ext uri="{FF2B5EF4-FFF2-40B4-BE49-F238E27FC236}">
                <a16:creationId xmlns:a16="http://schemas.microsoft.com/office/drawing/2014/main" id="{F796CD58-118A-536A-CE66-323CECA520A9}"/>
              </a:ext>
            </a:extLst>
          </p:cNvPr>
          <p:cNvSpPr/>
          <p:nvPr/>
        </p:nvSpPr>
        <p:spPr>
          <a:xfrm>
            <a:off x="8117379" y="3739201"/>
            <a:ext cx="2687939"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cây gạo</a:t>
            </a:r>
          </a:p>
        </p:txBody>
      </p:sp>
      <p:sp>
        <p:nvSpPr>
          <p:cNvPr id="25" name="Rectangle 24">
            <a:extLst>
              <a:ext uri="{FF2B5EF4-FFF2-40B4-BE49-F238E27FC236}">
                <a16:creationId xmlns:a16="http://schemas.microsoft.com/office/drawing/2014/main" id="{F4861BF7-FC39-997C-1597-8A8DAD39D636}"/>
              </a:ext>
            </a:extLst>
          </p:cNvPr>
          <p:cNvSpPr/>
          <p:nvPr/>
        </p:nvSpPr>
        <p:spPr>
          <a:xfrm>
            <a:off x="2347119" y="4496367"/>
            <a:ext cx="23041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bức tranh</a:t>
            </a:r>
          </a:p>
        </p:txBody>
      </p:sp>
      <p:sp>
        <p:nvSpPr>
          <p:cNvPr id="28" name="Rectangle 27">
            <a:extLst>
              <a:ext uri="{FF2B5EF4-FFF2-40B4-BE49-F238E27FC236}">
                <a16:creationId xmlns:a16="http://schemas.microsoft.com/office/drawing/2014/main" id="{4301FFF8-6AD3-F775-A29A-670E34F0ED16}"/>
              </a:ext>
            </a:extLst>
          </p:cNvPr>
          <p:cNvSpPr/>
          <p:nvPr/>
        </p:nvSpPr>
        <p:spPr>
          <a:xfrm>
            <a:off x="5249314" y="4496367"/>
            <a:ext cx="2304146"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vẽ</a:t>
            </a:r>
          </a:p>
        </p:txBody>
      </p:sp>
      <p:sp>
        <p:nvSpPr>
          <p:cNvPr id="29" name="Rectangle 28">
            <a:extLst>
              <a:ext uri="{FF2B5EF4-FFF2-40B4-BE49-F238E27FC236}">
                <a16:creationId xmlns:a16="http://schemas.microsoft.com/office/drawing/2014/main" id="{E6CE1BEF-9D45-F122-6124-F81A3D5D1FB3}"/>
              </a:ext>
            </a:extLst>
          </p:cNvPr>
          <p:cNvSpPr/>
          <p:nvPr/>
        </p:nvSpPr>
        <p:spPr>
          <a:xfrm>
            <a:off x="8151510" y="4501768"/>
            <a:ext cx="2687939"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làng xóm</a:t>
            </a:r>
          </a:p>
        </p:txBody>
      </p:sp>
      <p:sp>
        <p:nvSpPr>
          <p:cNvPr id="30" name="Rectangle 29">
            <a:extLst>
              <a:ext uri="{FF2B5EF4-FFF2-40B4-BE49-F238E27FC236}">
                <a16:creationId xmlns:a16="http://schemas.microsoft.com/office/drawing/2014/main" id="{73B0F497-2F02-3CF2-7574-8F12D60B4A99}"/>
              </a:ext>
            </a:extLst>
          </p:cNvPr>
          <p:cNvSpPr/>
          <p:nvPr/>
        </p:nvSpPr>
        <p:spPr>
          <a:xfrm>
            <a:off x="11182191" y="4454218"/>
            <a:ext cx="2687939" cy="527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3399"/>
                </a:solidFill>
                <a:latin typeface="Times New Roman" panose="02020603050405020304" pitchFamily="18" charset="0"/>
                <a:cs typeface="Times New Roman" panose="02020603050405020304" pitchFamily="18" charset="0"/>
              </a:rPr>
              <a:t>gọt</a:t>
            </a:r>
          </a:p>
        </p:txBody>
      </p:sp>
      <p:graphicFrame>
        <p:nvGraphicFramePr>
          <p:cNvPr id="3" name="Table 3">
            <a:extLst>
              <a:ext uri="{FF2B5EF4-FFF2-40B4-BE49-F238E27FC236}">
                <a16:creationId xmlns:a16="http://schemas.microsoft.com/office/drawing/2014/main" id="{152028A7-9AB5-16F7-5C95-6BF26A085739}"/>
              </a:ext>
            </a:extLst>
          </p:cNvPr>
          <p:cNvGraphicFramePr>
            <a:graphicFrameLocks noGrp="1"/>
          </p:cNvGraphicFramePr>
          <p:nvPr>
            <p:extLst>
              <p:ext uri="{D42A27DB-BD31-4B8C-83A1-F6EECF244321}">
                <p14:modId xmlns:p14="http://schemas.microsoft.com/office/powerpoint/2010/main" val="1081512608"/>
              </p:ext>
            </p:extLst>
          </p:nvPr>
        </p:nvGraphicFramePr>
        <p:xfrm>
          <a:off x="1464585" y="5410200"/>
          <a:ext cx="13988934" cy="3352800"/>
        </p:xfrm>
        <a:graphic>
          <a:graphicData uri="http://schemas.openxmlformats.org/drawingml/2006/table">
            <a:tbl>
              <a:tblPr firstRow="1" bandRow="1">
                <a:tableStyleId>{5C22544A-7EE6-4342-B048-85BDC9FD1C3A}</a:tableStyleId>
              </a:tblPr>
              <a:tblGrid>
                <a:gridCol w="6994467">
                  <a:extLst>
                    <a:ext uri="{9D8B030D-6E8A-4147-A177-3AD203B41FA5}">
                      <a16:colId xmlns:a16="http://schemas.microsoft.com/office/drawing/2014/main" val="1913317923"/>
                    </a:ext>
                  </a:extLst>
                </a:gridCol>
                <a:gridCol w="6994467">
                  <a:extLst>
                    <a:ext uri="{9D8B030D-6E8A-4147-A177-3AD203B41FA5}">
                      <a16:colId xmlns:a16="http://schemas.microsoft.com/office/drawing/2014/main" val="3940301081"/>
                    </a:ext>
                  </a:extLst>
                </a:gridCol>
              </a:tblGrid>
              <a:tr h="609600">
                <a:tc>
                  <a:txBody>
                    <a:bodyPr/>
                    <a:lstStyle/>
                    <a:p>
                      <a:pPr algn="ctr"/>
                      <a:r>
                        <a:rPr lang="en-US">
                          <a:solidFill>
                            <a:srgbClr val="FF3399"/>
                          </a:solidFill>
                        </a:rPr>
                        <a:t>Từ ngữ chỉ sự vật</a:t>
                      </a:r>
                    </a:p>
                  </a:txBody>
                  <a:tcPr>
                    <a:lnL w="127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solidFill>
                            <a:srgbClr val="FF3399"/>
                          </a:solidFill>
                        </a:rPr>
                        <a:t>Từ ngữ chỉ hoạt động</a:t>
                      </a:r>
                    </a:p>
                  </a:txBody>
                  <a:tcPr>
                    <a:lnL w="12700" cap="flat" cmpd="sng" algn="ctr">
                      <a:solidFill>
                        <a:schemeClr val="tx1"/>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824059"/>
                  </a:ext>
                </a:extLst>
              </a:tr>
              <a:tr h="2743200">
                <a:tc>
                  <a:txBody>
                    <a:bodyPr/>
                    <a:lstStyle/>
                    <a:p>
                      <a:pPr algn="ctr"/>
                      <a:endParaRPr lang="en-US">
                        <a:solidFill>
                          <a:srgbClr val="FF3399"/>
                        </a:solidFill>
                      </a:endParaRPr>
                    </a:p>
                    <a:p>
                      <a:pPr algn="ctr"/>
                      <a:endParaRPr lang="en-US">
                        <a:solidFill>
                          <a:srgbClr val="FF3399"/>
                        </a:solidFill>
                      </a:endParaRPr>
                    </a:p>
                    <a:p>
                      <a:pPr algn="ctr"/>
                      <a:endParaRPr lang="en-US">
                        <a:solidFill>
                          <a:srgbClr val="FF3399"/>
                        </a:solidFill>
                      </a:endParaRPr>
                    </a:p>
                  </a:txBody>
                  <a:tcPr>
                    <a:lnL w="1270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F0000"/>
                      </a:solidFill>
                      <a:prstDash val="solid"/>
                      <a:round/>
                      <a:headEnd type="none" w="med" len="med"/>
                      <a:tailEnd type="none" w="med" len="med"/>
                    </a:lnB>
                    <a:noFill/>
                  </a:tcPr>
                </a:tc>
                <a:tc>
                  <a:txBody>
                    <a:bodyPr/>
                    <a:lstStyle/>
                    <a:p>
                      <a:pPr algn="ctr"/>
                      <a:endParaRPr lang="en-US">
                        <a:solidFill>
                          <a:srgbClr val="FF3399"/>
                        </a:solidFill>
                      </a:endParaRPr>
                    </a:p>
                  </a:txBody>
                  <a:tcPr>
                    <a:lnL w="12700" cap="flat" cmpd="sng" algn="ctr">
                      <a:solidFill>
                        <a:schemeClr val="tx1"/>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F0000"/>
                      </a:solidFill>
                      <a:prstDash val="solid"/>
                      <a:round/>
                      <a:headEnd type="none" w="med" len="med"/>
                      <a:tailEnd type="none" w="med" len="med"/>
                    </a:lnB>
                    <a:noFill/>
                  </a:tcPr>
                </a:tc>
                <a:extLst>
                  <a:ext uri="{0D108BD9-81ED-4DB2-BD59-A6C34878D82A}">
                    <a16:rowId xmlns:a16="http://schemas.microsoft.com/office/drawing/2014/main" val="2070033336"/>
                  </a:ext>
                </a:extLst>
              </a:tr>
            </a:tbl>
          </a:graphicData>
        </a:graphic>
      </p:graphicFrame>
      <p:grpSp>
        <p:nvGrpSpPr>
          <p:cNvPr id="39" name="Group 38"/>
          <p:cNvGrpSpPr/>
          <p:nvPr/>
        </p:nvGrpSpPr>
        <p:grpSpPr>
          <a:xfrm>
            <a:off x="4617134" y="73373"/>
            <a:ext cx="5924700" cy="1440447"/>
            <a:chOff x="4617134" y="73373"/>
            <a:chExt cx="5924700" cy="1440447"/>
          </a:xfrm>
        </p:grpSpPr>
        <p:grpSp>
          <p:nvGrpSpPr>
            <p:cNvPr id="40" name="Group 39"/>
            <p:cNvGrpSpPr/>
            <p:nvPr/>
          </p:nvGrpSpPr>
          <p:grpSpPr>
            <a:xfrm>
              <a:off x="4617134" y="73373"/>
              <a:ext cx="4448699" cy="983247"/>
              <a:chOff x="4539228" y="134332"/>
              <a:chExt cx="4373636" cy="983247"/>
            </a:xfrm>
          </p:grpSpPr>
          <p:grpSp>
            <p:nvGrpSpPr>
              <p:cNvPr id="42" name="Group 41"/>
              <p:cNvGrpSpPr/>
              <p:nvPr/>
            </p:nvGrpSpPr>
            <p:grpSpPr>
              <a:xfrm>
                <a:off x="4539228" y="134332"/>
                <a:ext cx="4373636" cy="983247"/>
                <a:chOff x="4539228" y="134332"/>
                <a:chExt cx="4373636" cy="983247"/>
              </a:xfrm>
            </p:grpSpPr>
            <p:sp>
              <p:nvSpPr>
                <p:cNvPr id="44" name="TextBox 43"/>
                <p:cNvSpPr txBox="1"/>
                <p:nvPr/>
              </p:nvSpPr>
              <p:spPr>
                <a:xfrm>
                  <a:off x="4539228" y="134332"/>
                  <a:ext cx="181614" cy="584775"/>
                </a:xfrm>
                <a:prstGeom prst="rect">
                  <a:avLst/>
                </a:prstGeom>
                <a:noFill/>
              </p:spPr>
              <p:txBody>
                <a:bodyPr wrap="none" rtlCol="0">
                  <a:spAutoFit/>
                </a:bodyPr>
                <a:lstStyle/>
                <a:p>
                  <a:endParaRPr lang="en-US" sz="3200" dirty="0">
                    <a:solidFill>
                      <a:srgbClr val="0000CC"/>
                    </a:solidFill>
                    <a:latin typeface="Times New Roman" pitchFamily="18" charset="0"/>
                    <a:cs typeface="Times New Roman" pitchFamily="18" charset="0"/>
                  </a:endParaRPr>
                </a:p>
              </p:txBody>
            </p:sp>
            <p:sp>
              <p:nvSpPr>
                <p:cNvPr id="45" name="TextBox 44"/>
                <p:cNvSpPr txBox="1"/>
                <p:nvPr/>
              </p:nvSpPr>
              <p:spPr>
                <a:xfrm>
                  <a:off x="6651116"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43" name="Straight Connector 42"/>
              <p:cNvCxnSpPr/>
              <p:nvPr/>
            </p:nvCxnSpPr>
            <p:spPr>
              <a:xfrm>
                <a:off x="6773873" y="1051559"/>
                <a:ext cx="1977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1" name="Rectangle 95"/>
            <p:cNvSpPr>
              <a:spLocks noChangeArrowheads="1"/>
            </p:cNvSpPr>
            <p:nvPr/>
          </p:nvSpPr>
          <p:spPr bwMode="auto">
            <a:xfrm>
              <a:off x="5610291" y="990600"/>
              <a:ext cx="493154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ÔN TẬP GIỮA HỌC KÌ I (T6)</a:t>
              </a:r>
            </a:p>
          </p:txBody>
        </p:sp>
      </p:grpSp>
    </p:spTree>
    <p:extLst>
      <p:ext uri="{BB962C8B-B14F-4D97-AF65-F5344CB8AC3E}">
        <p14:creationId xmlns:p14="http://schemas.microsoft.com/office/powerpoint/2010/main" val="208857643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4.32264E-6 -2.77778E-6 L 0.40662 0.28785 " pathEditMode="relative" rAng="0" ptsTypes="AA">
                                      <p:cBhvr>
                                        <p:cTn id="6" dur="2000" fill="hold"/>
                                        <p:tgtEl>
                                          <p:spTgt spid="2"/>
                                        </p:tgtEl>
                                        <p:attrNameLst>
                                          <p:attrName>ppt_x</p:attrName>
                                          <p:attrName>ppt_y</p:attrName>
                                        </p:attrNameLst>
                                      </p:cBhvr>
                                      <p:rCtr x="20326" y="14392"/>
                                    </p:animMotion>
                                  </p:childTnLst>
                                </p:cTn>
                              </p:par>
                            </p:childTnLst>
                          </p:cTn>
                        </p:par>
                      </p:childTnLst>
                    </p:cTn>
                  </p:par>
                  <p:par>
                    <p:cTn id="7" fill="hold">
                      <p:stCondLst>
                        <p:cond delay="indefinite"/>
                      </p:stCondLst>
                      <p:childTnLst>
                        <p:par>
                          <p:cTn id="8" fill="hold">
                            <p:stCondLst>
                              <p:cond delay="0"/>
                            </p:stCondLst>
                            <p:childTnLst>
                              <p:par>
                                <p:cTn id="9" presetID="49" presetClass="path" presetSubtype="0" accel="50000" decel="50000" fill="hold" grpId="0" nodeType="clickEffect">
                                  <p:stCondLst>
                                    <p:cond delay="0"/>
                                  </p:stCondLst>
                                  <p:childTnLst>
                                    <p:animMotion origin="layout" path="M -2.57486E-6 -2.77778E-6 L -0.18609 0.28785 " pathEditMode="relative" rAng="0" ptsTypes="AA">
                                      <p:cBhvr>
                                        <p:cTn id="10" dur="2000" fill="hold"/>
                                        <p:tgtEl>
                                          <p:spTgt spid="23"/>
                                        </p:tgtEl>
                                        <p:attrNameLst>
                                          <p:attrName>ppt_x</p:attrName>
                                          <p:attrName>ppt_y</p:attrName>
                                        </p:attrNameLst>
                                      </p:cBhvr>
                                      <p:rCtr x="-9305" y="14392"/>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4.25241E-6 -3.61111E-6 L -0.19819 0.28733 " pathEditMode="relative" rAng="0" ptsTypes="AA">
                                      <p:cBhvr>
                                        <p:cTn id="14" dur="2000" fill="hold"/>
                                        <p:tgtEl>
                                          <p:spTgt spid="24"/>
                                        </p:tgtEl>
                                        <p:attrNameLst>
                                          <p:attrName>ppt_x</p:attrName>
                                          <p:attrName>ppt_y</p:attrName>
                                        </p:attrNameLst>
                                      </p:cBhvr>
                                      <p:rCtr x="-9909" y="14358"/>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1.47469E-6 3.88889E-6 L -0.00517 0.32951 " pathEditMode="relative" rAng="0" ptsTypes="AA">
                                      <p:cBhvr>
                                        <p:cTn id="18" dur="2000" fill="hold"/>
                                        <p:tgtEl>
                                          <p:spTgt spid="25"/>
                                        </p:tgtEl>
                                        <p:attrNameLst>
                                          <p:attrName>ppt_x</p:attrName>
                                          <p:attrName>ppt_y</p:attrName>
                                        </p:attrNameLst>
                                      </p:cBhvr>
                                      <p:rCtr x="-263" y="16476"/>
                                    </p:animMotion>
                                  </p:childTnLst>
                                </p:cTn>
                              </p:par>
                            </p:childTnLst>
                          </p:cTn>
                        </p:par>
                      </p:childTnLst>
                    </p:cTn>
                  </p:par>
                  <p:par>
                    <p:cTn id="19" fill="hold">
                      <p:stCondLst>
                        <p:cond delay="indefinite"/>
                      </p:stCondLst>
                      <p:childTnLst>
                        <p:par>
                          <p:cTn id="20" fill="hold">
                            <p:stCondLst>
                              <p:cond delay="0"/>
                            </p:stCondLst>
                            <p:childTnLst>
                              <p:par>
                                <p:cTn id="21" presetID="49" presetClass="path" presetSubtype="0" accel="50000" decel="50000" fill="hold" grpId="0" nodeType="clickEffect">
                                  <p:stCondLst>
                                    <p:cond delay="0"/>
                                  </p:stCondLst>
                                  <p:childTnLst>
                                    <p:animMotion origin="layout" path="M -7.55876E-7 3.88889E-6 L 0.42046 0.20451 " pathEditMode="relative" rAng="0" ptsTypes="AA">
                                      <p:cBhvr>
                                        <p:cTn id="22" dur="2000" fill="hold"/>
                                        <p:tgtEl>
                                          <p:spTgt spid="28"/>
                                        </p:tgtEl>
                                        <p:attrNameLst>
                                          <p:attrName>ppt_x</p:attrName>
                                          <p:attrName>ppt_y</p:attrName>
                                        </p:attrNameLst>
                                      </p:cBhvr>
                                      <p:rCtr x="21018" y="10226"/>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0.08427 0.00382 L -0.20033 0.32431 " pathEditMode="relative" rAng="0" ptsTypes="AA">
                                      <p:cBhvr>
                                        <p:cTn id="26" dur="2000" fill="hold"/>
                                        <p:tgtEl>
                                          <p:spTgt spid="29"/>
                                        </p:tgtEl>
                                        <p:attrNameLst>
                                          <p:attrName>ppt_x</p:attrName>
                                          <p:attrName>ppt_y</p:attrName>
                                        </p:attrNameLst>
                                      </p:cBhvr>
                                      <p:rCtr x="-14230" y="16024"/>
                                    </p:animMotion>
                                  </p:childTnLst>
                                </p:cTn>
                              </p:par>
                            </p:childTnLst>
                          </p:cTn>
                        </p:par>
                      </p:childTnLst>
                    </p:cTn>
                  </p:par>
                  <p:par>
                    <p:cTn id="27" fill="hold">
                      <p:stCondLst>
                        <p:cond delay="indefinite"/>
                      </p:stCondLst>
                      <p:childTnLst>
                        <p:par>
                          <p:cTn id="28" fill="hold">
                            <p:stCondLst>
                              <p:cond delay="0"/>
                            </p:stCondLst>
                            <p:childTnLst>
                              <p:par>
                                <p:cTn id="29" presetID="49" presetClass="path" presetSubtype="0" accel="50000" decel="50000" fill="hold" grpId="0" nodeType="clickEffect">
                                  <p:stCondLst>
                                    <p:cond delay="0"/>
                                  </p:stCondLst>
                                  <p:childTnLst>
                                    <p:animMotion origin="layout" path="M -8.69014E-7 -2.22222E-6 L -0.0354 0.31736 " pathEditMode="relative" rAng="0" ptsTypes="AA">
                                      <p:cBhvr>
                                        <p:cTn id="30" dur="2000" fill="hold"/>
                                        <p:tgtEl>
                                          <p:spTgt spid="30"/>
                                        </p:tgtEl>
                                        <p:attrNameLst>
                                          <p:attrName>ppt_x</p:attrName>
                                          <p:attrName>ppt_y</p:attrName>
                                        </p:attrNameLst>
                                      </p:cBhvr>
                                      <p:rCtr x="-1775" y="1586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3" grpId="0" animBg="1"/>
      <p:bldP spid="24" grpId="0" animBg="1"/>
      <p:bldP spid="25" grpId="0" animBg="1"/>
      <p:bldP spid="28" grpId="0" animBg="1"/>
      <p:bldP spid="29" grpId="0" animBg="1"/>
      <p:bldP spid="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4757117" cy="1117345"/>
            <a:chOff x="4539228" y="210532"/>
            <a:chExt cx="4676850" cy="1117345"/>
          </a:xfrm>
        </p:grpSpPr>
        <p:grpSp>
          <p:nvGrpSpPr>
            <p:cNvPr id="15" name="Group 14"/>
            <p:cNvGrpSpPr/>
            <p:nvPr/>
          </p:nvGrpSpPr>
          <p:grpSpPr>
            <a:xfrm>
              <a:off x="4539228" y="210532"/>
              <a:ext cx="4676850" cy="1117345"/>
              <a:chOff x="4539228" y="210532"/>
              <a:chExt cx="4676850" cy="1117345"/>
            </a:xfrm>
          </p:grpSpPr>
          <p:sp>
            <p:nvSpPr>
              <p:cNvPr id="17" name="TextBox 16"/>
              <p:cNvSpPr txBox="1"/>
              <p:nvPr/>
            </p:nvSpPr>
            <p:spPr>
              <a:xfrm>
                <a:off x="4539228" y="210532"/>
                <a:ext cx="181614" cy="646331"/>
              </a:xfrm>
              <a:prstGeom prst="rect">
                <a:avLst/>
              </a:prstGeom>
              <a:noFill/>
            </p:spPr>
            <p:txBody>
              <a:bodyPr wrap="none" rtlCol="0">
                <a:spAutoFit/>
              </a:bodyPr>
              <a:lstStyle/>
              <a:p>
                <a:endParaRPr lang="en-US" sz="3600" dirty="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A. Đọc.</a:t>
              </a:r>
            </a:p>
          </p:txBody>
        </p:sp>
        <p:cxnSp>
          <p:nvCxnSpPr>
            <p:cNvPr id="11" name="Straight Connector 10"/>
            <p:cNvCxnSpPr>
              <a:cxnSpLocks/>
            </p:cNvCxnSpPr>
            <p:nvPr/>
          </p:nvCxnSpPr>
          <p:spPr>
            <a:xfrm>
              <a:off x="1673234" y="2519755"/>
              <a:ext cx="112554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604419" y="1874223"/>
            <a:ext cx="11462035"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2: Đọc hiểu:     VẼ QUÊ HƯƠNG</a:t>
            </a:r>
          </a:p>
        </p:txBody>
      </p:sp>
      <p:sp>
        <p:nvSpPr>
          <p:cNvPr id="34" name="Rectangle 95">
            <a:extLst>
              <a:ext uri="{FF2B5EF4-FFF2-40B4-BE49-F238E27FC236}">
                <a16:creationId xmlns:a16="http://schemas.microsoft.com/office/drawing/2014/main" id="{52B773FE-8C6E-0944-B149-485D66B470F9}"/>
              </a:ext>
            </a:extLst>
          </p:cNvPr>
          <p:cNvSpPr>
            <a:spLocks noChangeArrowheads="1"/>
          </p:cNvSpPr>
          <p:nvPr/>
        </p:nvSpPr>
        <p:spPr bwMode="auto">
          <a:xfrm>
            <a:off x="4931580" y="1258669"/>
            <a:ext cx="628896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ÔN TẬP GIỮA HỌC KÌ I (T6)</a:t>
            </a:r>
          </a:p>
        </p:txBody>
      </p:sp>
      <p:sp>
        <p:nvSpPr>
          <p:cNvPr id="19" name="Rectangle 18">
            <a:extLst>
              <a:ext uri="{FF2B5EF4-FFF2-40B4-BE49-F238E27FC236}">
                <a16:creationId xmlns:a16="http://schemas.microsoft.com/office/drawing/2014/main" id="{2F2F1A63-EB9A-EBF8-88BF-EFCC374399E9}"/>
              </a:ext>
            </a:extLst>
          </p:cNvPr>
          <p:cNvSpPr/>
          <p:nvPr/>
        </p:nvSpPr>
        <p:spPr>
          <a:xfrm>
            <a:off x="2407301" y="3720385"/>
            <a:ext cx="11462035" cy="707886"/>
          </a:xfrm>
          <a:prstGeom prst="rect">
            <a:avLst/>
          </a:prstGeom>
        </p:spPr>
        <p:txBody>
          <a:bodyPr wrap="square">
            <a:spAutoFit/>
          </a:bodyPr>
          <a:lstStyle/>
          <a:p>
            <a:pPr algn="just"/>
            <a:r>
              <a:rPr lang="en-US" sz="4000" b="1">
                <a:solidFill>
                  <a:srgbClr val="0000CC"/>
                </a:solidFill>
                <a:latin typeface="Times New Roman" pitchFamily="18" charset="0"/>
                <a:cs typeface="Times New Roman" pitchFamily="18" charset="0"/>
              </a:rPr>
              <a:t>e. Điền dấu câu thích hợp vào ô trống:</a:t>
            </a:r>
          </a:p>
        </p:txBody>
      </p:sp>
      <p:sp>
        <p:nvSpPr>
          <p:cNvPr id="27" name="TextBox 26">
            <a:extLst>
              <a:ext uri="{FF2B5EF4-FFF2-40B4-BE49-F238E27FC236}">
                <a16:creationId xmlns:a16="http://schemas.microsoft.com/office/drawing/2014/main" id="{33167C4D-B7DD-B13B-2678-376B7FB9E307}"/>
              </a:ext>
            </a:extLst>
          </p:cNvPr>
          <p:cNvSpPr txBox="1"/>
          <p:nvPr/>
        </p:nvSpPr>
        <p:spPr>
          <a:xfrm>
            <a:off x="2702062" y="2731345"/>
            <a:ext cx="6676159" cy="707886"/>
          </a:xfrm>
          <a:prstGeom prst="rect">
            <a:avLst/>
          </a:prstGeom>
          <a:noFill/>
        </p:spPr>
        <p:txBody>
          <a:bodyPr wrap="square">
            <a:spAutoFit/>
          </a:bodyPr>
          <a:lstStyle/>
          <a:p>
            <a:r>
              <a:rPr lang="en-US" sz="4000" b="1">
                <a:solidFill>
                  <a:srgbClr val="FF3399"/>
                </a:solidFill>
                <a:latin typeface="Times New Roman" panose="02020603050405020304" pitchFamily="18" charset="0"/>
                <a:cs typeface="Times New Roman" panose="02020603050405020304" pitchFamily="18" charset="0"/>
              </a:rPr>
              <a:t>Cùng nhau trả lời câu hỏi:</a:t>
            </a:r>
            <a:endParaRPr lang="en-US" sz="4000"/>
          </a:p>
        </p:txBody>
      </p:sp>
      <p:sp>
        <p:nvSpPr>
          <p:cNvPr id="23" name="Rectangle 22">
            <a:extLst>
              <a:ext uri="{FF2B5EF4-FFF2-40B4-BE49-F238E27FC236}">
                <a16:creationId xmlns:a16="http://schemas.microsoft.com/office/drawing/2014/main" id="{FC5F236D-90CE-65EF-74D8-9AADEDC5B4A3}"/>
              </a:ext>
            </a:extLst>
          </p:cNvPr>
          <p:cNvSpPr/>
          <p:nvPr/>
        </p:nvSpPr>
        <p:spPr>
          <a:xfrm>
            <a:off x="1508920" y="4589065"/>
            <a:ext cx="13792200" cy="1323439"/>
          </a:xfrm>
          <a:prstGeom prst="rect">
            <a:avLst/>
          </a:prstGeom>
        </p:spPr>
        <p:txBody>
          <a:bodyPr wrap="square">
            <a:spAutoFit/>
          </a:bodyPr>
          <a:lstStyle/>
          <a:p>
            <a:pPr algn="just"/>
            <a:r>
              <a:rPr lang="vi-VN" sz="4000" b="1">
                <a:solidFill>
                  <a:srgbClr val="FF3399"/>
                </a:solidFill>
                <a:latin typeface="Times New Roman" pitchFamily="18" charset="0"/>
                <a:cs typeface="Times New Roman" pitchFamily="18" charset="0"/>
              </a:rPr>
              <a:t>Bức tranh của bạn nhỏ có nhiều cảnh vật: </a:t>
            </a:r>
            <a:r>
              <a:rPr lang="en-US" sz="4000" b="1" smtClean="0">
                <a:solidFill>
                  <a:srgbClr val="FF3399"/>
                </a:solidFill>
                <a:latin typeface="Times New Roman" pitchFamily="18" charset="0"/>
                <a:cs typeface="Times New Roman" pitchFamily="18" charset="0"/>
              </a:rPr>
              <a:t>   </a:t>
            </a:r>
            <a:r>
              <a:rPr lang="vi-VN" sz="4000" b="1" smtClean="0">
                <a:solidFill>
                  <a:srgbClr val="FF3399"/>
                </a:solidFill>
                <a:latin typeface="Times New Roman" pitchFamily="18" charset="0"/>
                <a:cs typeface="Times New Roman" pitchFamily="18" charset="0"/>
              </a:rPr>
              <a:t>làng </a:t>
            </a:r>
            <a:r>
              <a:rPr lang="vi-VN" sz="4000" b="1">
                <a:solidFill>
                  <a:srgbClr val="FF3399"/>
                </a:solidFill>
                <a:latin typeface="Times New Roman" pitchFamily="18" charset="0"/>
                <a:cs typeface="Times New Roman" pitchFamily="18" charset="0"/>
              </a:rPr>
              <a:t>xóm, </a:t>
            </a:r>
            <a:r>
              <a:rPr lang="en-US" sz="4000" b="1" smtClean="0">
                <a:solidFill>
                  <a:srgbClr val="FF3399"/>
                </a:solidFill>
                <a:latin typeface="Times New Roman" pitchFamily="18" charset="0"/>
                <a:cs typeface="Times New Roman" pitchFamily="18" charset="0"/>
              </a:rPr>
              <a:t>  </a:t>
            </a:r>
            <a:r>
              <a:rPr lang="vi-VN" sz="4000" b="1" smtClean="0">
                <a:solidFill>
                  <a:srgbClr val="FF3399"/>
                </a:solidFill>
                <a:latin typeface="Times New Roman" pitchFamily="18" charset="0"/>
                <a:cs typeface="Times New Roman" pitchFamily="18" charset="0"/>
              </a:rPr>
              <a:t>sông </a:t>
            </a:r>
            <a:r>
              <a:rPr lang="vi-VN" sz="4000" b="1">
                <a:solidFill>
                  <a:srgbClr val="FF3399"/>
                </a:solidFill>
                <a:latin typeface="Times New Roman" pitchFamily="18" charset="0"/>
                <a:cs typeface="Times New Roman" pitchFamily="18" charset="0"/>
              </a:rPr>
              <a:t>máng, </a:t>
            </a:r>
            <a:r>
              <a:rPr lang="en-US" sz="4000" b="1" smtClean="0">
                <a:solidFill>
                  <a:srgbClr val="FF3399"/>
                </a:solidFill>
                <a:latin typeface="Times New Roman" pitchFamily="18" charset="0"/>
                <a:cs typeface="Times New Roman" pitchFamily="18" charset="0"/>
              </a:rPr>
              <a:t>    </a:t>
            </a:r>
            <a:r>
              <a:rPr lang="vi-VN" sz="4000" b="1" smtClean="0">
                <a:solidFill>
                  <a:srgbClr val="FF3399"/>
                </a:solidFill>
                <a:latin typeface="Times New Roman" pitchFamily="18" charset="0"/>
                <a:cs typeface="Times New Roman" pitchFamily="18" charset="0"/>
              </a:rPr>
              <a:t>trường </a:t>
            </a:r>
            <a:r>
              <a:rPr lang="vi-VN" sz="4000" b="1">
                <a:solidFill>
                  <a:srgbClr val="FF3399"/>
                </a:solidFill>
                <a:latin typeface="Times New Roman" pitchFamily="18" charset="0"/>
                <a:cs typeface="Times New Roman" pitchFamily="18" charset="0"/>
              </a:rPr>
              <a:t>học,...</a:t>
            </a:r>
            <a:endParaRPr lang="en-US" sz="4000" b="1">
              <a:solidFill>
                <a:srgbClr val="FF3399"/>
              </a:solidFill>
              <a:latin typeface="Times New Roman" pitchFamily="18" charset="0"/>
              <a:cs typeface="Times New Roman" pitchFamily="18" charset="0"/>
            </a:endParaRPr>
          </a:p>
        </p:txBody>
      </p:sp>
      <p:sp>
        <p:nvSpPr>
          <p:cNvPr id="2" name="Rectangle 1">
            <a:extLst>
              <a:ext uri="{FF2B5EF4-FFF2-40B4-BE49-F238E27FC236}">
                <a16:creationId xmlns:a16="http://schemas.microsoft.com/office/drawing/2014/main" id="{D8EB4003-9CBC-CB69-F706-27D49F20637E}"/>
              </a:ext>
            </a:extLst>
          </p:cNvPr>
          <p:cNvSpPr/>
          <p:nvPr/>
        </p:nvSpPr>
        <p:spPr>
          <a:xfrm>
            <a:off x="10824306" y="4732624"/>
            <a:ext cx="457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4" name="Rectangle 23">
            <a:extLst>
              <a:ext uri="{FF2B5EF4-FFF2-40B4-BE49-F238E27FC236}">
                <a16:creationId xmlns:a16="http://schemas.microsoft.com/office/drawing/2014/main" id="{271561F8-C1DC-E118-BB45-4DFC72CE556E}"/>
              </a:ext>
            </a:extLst>
          </p:cNvPr>
          <p:cNvSpPr/>
          <p:nvPr/>
        </p:nvSpPr>
        <p:spPr>
          <a:xfrm>
            <a:off x="13641672" y="4732624"/>
            <a:ext cx="457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5" name="Rectangle 24">
            <a:extLst>
              <a:ext uri="{FF2B5EF4-FFF2-40B4-BE49-F238E27FC236}">
                <a16:creationId xmlns:a16="http://schemas.microsoft.com/office/drawing/2014/main" id="{39D4C4BA-1457-23DF-0613-2235F2F4C601}"/>
              </a:ext>
            </a:extLst>
          </p:cNvPr>
          <p:cNvSpPr/>
          <p:nvPr/>
        </p:nvSpPr>
        <p:spPr>
          <a:xfrm>
            <a:off x="2819559" y="5342224"/>
            <a:ext cx="457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Tree>
    <p:extLst>
      <p:ext uri="{BB962C8B-B14F-4D97-AF65-F5344CB8AC3E}">
        <p14:creationId xmlns:p14="http://schemas.microsoft.com/office/powerpoint/2010/main" val="165355268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4"/>
                                        </p:tgtEl>
                                      </p:cBhvr>
                                    </p:animEffect>
                                    <p:set>
                                      <p:cBhvr>
                                        <p:cTn id="12" dur="1" fill="hold">
                                          <p:stCondLst>
                                            <p:cond delay="499"/>
                                          </p:stCondLst>
                                        </p:cTn>
                                        <p:tgtEl>
                                          <p:spTgt spid="2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25"/>
                                        </p:tgtEl>
                                      </p:cBhvr>
                                    </p:animEffect>
                                    <p:set>
                                      <p:cBhvr>
                                        <p:cTn id="17"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4" grpId="0" animBg="1"/>
      <p:bldP spid="2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9697</TotalTime>
  <Words>524</Words>
  <Application>Microsoft Office PowerPoint</Application>
  <PresentationFormat>Custom</PresentationFormat>
  <Paragraphs>83</Paragraphs>
  <Slides>10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1068</cp:revision>
  <dcterms:created xsi:type="dcterms:W3CDTF">2008-09-09T22:52:10Z</dcterms:created>
  <dcterms:modified xsi:type="dcterms:W3CDTF">2025-11-07T11:13:43Z</dcterms:modified>
</cp:coreProperties>
</file>