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39" r:id="rId3"/>
    <p:sldId id="453" r:id="rId4"/>
    <p:sldId id="427" r:id="rId5"/>
    <p:sldId id="428" r:id="rId6"/>
    <p:sldId id="426" r:id="rId7"/>
    <p:sldId id="443" r:id="rId8"/>
    <p:sldId id="447" r:id="rId9"/>
    <p:sldId id="449" r:id="rId10"/>
    <p:sldId id="451" r:id="rId11"/>
    <p:sldId id="433" r:id="rId12"/>
    <p:sldId id="440" r:id="rId13"/>
    <p:sldId id="452"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CC"/>
    <a:srgbClr val="3333FF"/>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3" Type="http://schemas.openxmlformats.org/officeDocument/2006/relationships/image" Target="../media/image10.jpg"/><Relationship Id="rId7" Type="http://schemas.openxmlformats.org/officeDocument/2006/relationships/hyperlink" Target="bai%20tap/bai%20tap%204.ppt"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hyperlink" Target="Cau%20hoi/Cau%204.pptx" TargetMode="External"/><Relationship Id="rId5" Type="http://schemas.openxmlformats.org/officeDocument/2006/relationships/hyperlink" Target="bai%20tap/bai%20tap%202.ppt" TargetMode="External"/><Relationship Id="rId10" Type="http://schemas.openxmlformats.org/officeDocument/2006/relationships/hyperlink" Target="Cau%20hoi/Cau%203.pptx" TargetMode="External"/><Relationship Id="rId4" Type="http://schemas.openxmlformats.org/officeDocument/2006/relationships/hyperlink" Target="bai%20tap/bai%20tap%201.ppt" TargetMode="External"/><Relationship Id="rId9" Type="http://schemas.openxmlformats.org/officeDocument/2006/relationships/hyperlink" Target="Cau%20hoi/Cau%2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Tu%20ngu/Truong.pptx" TargetMode="External"/><Relationship Id="rId2" Type="http://schemas.openxmlformats.org/officeDocument/2006/relationships/hyperlink" Target="Tu%20ngu/Co.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HƯNG ĐẠO</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927832"/>
            <a:ext cx="1661573" cy="21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4343401"/>
            <a:ext cx="132588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NHỮNG BẬC ĐÁ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CHẠM</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MÂY (</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Đàm</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Thúy</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en-US" altLang="en-US" sz="2400" b="1" i="1" dirty="0" smtClean="0">
                <a:solidFill>
                  <a:srgbClr val="FF0066"/>
                </a:solidFill>
                <a:latin typeface="Times New Roman" pitchFamily="18" charset="0"/>
              </a:rPr>
              <a:t>3A1</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57919" y="5927831"/>
            <a:ext cx="2856833" cy="255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6" name="Rectangle 5"/>
          <p:cNvSpPr/>
          <p:nvPr/>
        </p:nvSpPr>
        <p:spPr>
          <a:xfrm>
            <a:off x="8357962" y="2635831"/>
            <a:ext cx="3581400" cy="707886"/>
          </a:xfrm>
          <a:prstGeom prst="rect">
            <a:avLst/>
          </a:prstGeom>
        </p:spPr>
        <p:txBody>
          <a:bodyPr wrap="square">
            <a:spAutoFit/>
          </a:body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3" name="Group 32"/>
          <p:cNvGrpSpPr/>
          <p:nvPr/>
        </p:nvGrpSpPr>
        <p:grpSpPr>
          <a:xfrm>
            <a:off x="5984900" y="3608105"/>
            <a:ext cx="9465420" cy="4199300"/>
            <a:chOff x="5924821" y="3696144"/>
            <a:chExt cx="9525001" cy="5011793"/>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181425" y="1439540"/>
              <a:ext cx="5011793"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710101" y="4627502"/>
              <a:ext cx="7899464" cy="3342668"/>
            </a:xfrm>
            <a:prstGeom prst="rect">
              <a:avLst/>
            </a:prstGeom>
          </p:spPr>
          <p:txBody>
            <a:bodyPr wrap="square">
              <a:spAutoFit/>
            </a:bodyPr>
            <a:lstStyle/>
            <a:p>
              <a:pPr algn="just"/>
              <a:r>
                <a:rPr lang="en-US" sz="4400" b="1" smtClean="0">
                  <a:solidFill>
                    <a:srgbClr val="FF0000"/>
                  </a:solidFill>
                  <a:latin typeface="Times New Roman" pitchFamily="18" charset="0"/>
                  <a:cs typeface="Times New Roman" pitchFamily="18" charset="0"/>
                </a:rPr>
                <a:t>    Bài văn ca ngợi cố Đương, một người rất </a:t>
              </a:r>
              <a:r>
                <a:rPr lang="en-US" sz="4400" b="1" dirty="0" err="1" smtClean="0">
                  <a:solidFill>
                    <a:srgbClr val="FF0000"/>
                  </a:solidFill>
                  <a:latin typeface="Times New Roman" pitchFamily="18" charset="0"/>
                  <a:cs typeface="Times New Roman" pitchFamily="18" charset="0"/>
                </a:rPr>
                <a:t>đáng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trân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trọng</a:t>
              </a:r>
              <a:r>
                <a:rPr lang="en-US" sz="4400" b="1" dirty="0"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vì</a:t>
              </a:r>
              <a:r>
                <a:rPr lang="en-US" sz="4400" b="1" smtClean="0">
                  <a:solidFill>
                    <a:srgbClr val="FF0000"/>
                  </a:solidFill>
                  <a:latin typeface="Times New Roman" pitchFamily="18" charset="0"/>
                  <a:cs typeface="Times New Roman" pitchFamily="18" charset="0"/>
                </a:rPr>
                <a:t> cố là người biết </a:t>
              </a:r>
              <a:r>
                <a:rPr lang="en-US" sz="4400" b="1" dirty="0" err="1" smtClean="0">
                  <a:solidFill>
                    <a:srgbClr val="FF0000"/>
                  </a:solidFill>
                  <a:latin typeface="Times New Roman" pitchFamily="18" charset="0"/>
                  <a:cs typeface="Times New Roman" pitchFamily="18" charset="0"/>
                </a:rPr>
                <a:t>sống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vì</a:t>
              </a:r>
              <a:r>
                <a:rPr lang="en-US" sz="4400" b="1" dirty="0"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cộng</a:t>
              </a:r>
              <a:r>
                <a:rPr lang="en-US" sz="4400" b="1" smtClean="0">
                  <a:solidFill>
                    <a:srgbClr val="FF0000"/>
                  </a:solidFill>
                  <a:latin typeface="Times New Roman" pitchFamily="18" charset="0"/>
                  <a:cs typeface="Times New Roman" pitchFamily="18" charset="0"/>
                </a:rPr>
                <a:t> đồng.</a:t>
              </a:r>
              <a:endParaRPr lang="en-US" sz="4400" b="1" dirty="0">
                <a:solidFill>
                  <a:srgbClr val="FF0000"/>
                </a:solidFill>
                <a:latin typeface="Times New Roman" pitchFamily="18" charset="0"/>
                <a:cs typeface="Times New Roman" pitchFamily="18" charset="0"/>
              </a:endParaRPr>
            </a:p>
          </p:txBody>
        </p:sp>
      </p:grpSp>
      <p:sp>
        <p:nvSpPr>
          <p:cNvPr id="36" name="Rectangle 35"/>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7" name="Rectangle 36"/>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8" name="Rectangle 37"/>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9" name="Rectangle 38"/>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43" name="Rectangle 42"/>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26318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19" y="1266918"/>
            <a:ext cx="8229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744244"/>
            <a:ext cx="129036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Bài</a:t>
            </a:r>
            <a:r>
              <a:rPr lang="en-US" sz="3600" b="1" i="1" dirty="0" smtClean="0">
                <a:solidFill>
                  <a:srgbClr val="0000CC"/>
                </a:solidFill>
                <a:latin typeface="Times New Roman" pitchFamily="18" charset="0"/>
                <a:cs typeface="Times New Roman" pitchFamily="18" charset="0"/>
              </a:rPr>
              <a:t> 1. </a:t>
            </a:r>
            <a:r>
              <a:rPr lang="en-US" sz="3600" b="1" i="1" dirty="0" err="1" smtClean="0">
                <a:solidFill>
                  <a:srgbClr val="0000CC"/>
                </a:solidFill>
                <a:latin typeface="Times New Roman" pitchFamily="18" charset="0"/>
                <a:cs typeface="Times New Roman" pitchFamily="18" charset="0"/>
              </a:rPr>
              <a:t>Quan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 minh </a:t>
            </a:r>
            <a:r>
              <a:rPr lang="en-US" sz="3600" b="1" i="1" dirty="0" err="1" smtClean="0">
                <a:solidFill>
                  <a:srgbClr val="0000CC"/>
                </a:solidFill>
                <a:latin typeface="Times New Roman" pitchFamily="18" charset="0"/>
                <a:cs typeface="Times New Roman" pitchFamily="18" charset="0"/>
              </a:rPr>
              <a:t>hoạ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nói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về</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sự</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việc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trong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Nói và nghe: Kể chuyện Những bậc đá chạm mây trang 116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260" y="3458457"/>
            <a:ext cx="13030200"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Untitled Projec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49333" y="1919692"/>
            <a:ext cx="11596971" cy="6516932"/>
          </a:xfrm>
          <a:prstGeom prst="rect">
            <a:avLst/>
          </a:prstGeom>
        </p:spPr>
      </p:pic>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588260" y="3458457"/>
            <a:ext cx="5408629" cy="545694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406914" y="2744244"/>
            <a:ext cx="12903605" cy="646331"/>
          </a:xfrm>
          <a:prstGeom prst="rect">
            <a:avLst/>
          </a:prstGeom>
        </p:spPr>
        <p:txBody>
          <a:bodyPr wrap="square">
            <a:spAutoFit/>
          </a:bodyPr>
          <a:lstStyle/>
          <a:p>
            <a:pPr algn="just"/>
            <a:r>
              <a:rPr lang="en-US" sz="3600" b="1" i="1" smtClean="0">
                <a:solidFill>
                  <a:srgbClr val="0000CC"/>
                </a:solidFill>
                <a:latin typeface="Times New Roman" pitchFamily="18" charset="0"/>
                <a:cs typeface="Times New Roman" pitchFamily="18" charset="0"/>
              </a:rPr>
              <a:t>Kể lại từng đoạn câu chuyện theo tranh.</a:t>
            </a:r>
            <a:endParaRPr lang="en-US" sz="3600" b="1" dirty="0">
              <a:solidFill>
                <a:srgbClr val="0000CC"/>
              </a:solidFill>
              <a:latin typeface="Times New Roman" pitchFamily="18" charset="0"/>
              <a:cs typeface="Times New Roman" pitchFamily="18" charset="0"/>
            </a:endParaRPr>
          </a:p>
        </p:txBody>
      </p:sp>
      <p:pic>
        <p:nvPicPr>
          <p:cNvPr id="23"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49506"/>
          <a:stretch/>
        </p:blipFill>
        <p:spPr bwMode="auto">
          <a:xfrm>
            <a:off x="8391192" y="3458457"/>
            <a:ext cx="5462127"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27354"/>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17134" y="76200"/>
            <a:ext cx="4757117" cy="1117345"/>
            <a:chOff x="4539228" y="210532"/>
            <a:chExt cx="4676850" cy="1117345"/>
          </a:xfrm>
        </p:grpSpPr>
        <p:grpSp>
          <p:nvGrpSpPr>
            <p:cNvPr id="7" name="Group 6"/>
            <p:cNvGrpSpPr/>
            <p:nvPr/>
          </p:nvGrpSpPr>
          <p:grpSpPr>
            <a:xfrm>
              <a:off x="4539228" y="210532"/>
              <a:ext cx="4676850" cy="1117345"/>
              <a:chOff x="4539228" y="210532"/>
              <a:chExt cx="4676850" cy="1117345"/>
            </a:xfrm>
          </p:grpSpPr>
          <p:sp>
            <p:nvSpPr>
              <p:cNvPr id="9" name="TextBox 8"/>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0" name="TextBox 9"/>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8" name="Straight Connector 7"/>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098982" y="1182688"/>
            <a:ext cx="73624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a:t>
            </a:r>
            <a:r>
              <a:rPr lang="en-GB" sz="3600" b="1" smtClean="0">
                <a:solidFill>
                  <a:srgbClr val="0000CC"/>
                </a:solidFill>
                <a:latin typeface="Times New Roman" pitchFamily="18" charset="0"/>
                <a:cs typeface="Times New Roman" pitchFamily="18" charset="0"/>
              </a:rPr>
              <a:t>VÒNG QUAY KÌ DIỆU</a:t>
            </a:r>
            <a:endParaRPr lang="en-GB" sz="3600" b="1">
              <a:solidFill>
                <a:srgbClr val="0000CC"/>
              </a:solidFill>
              <a:latin typeface="Times New Roman" pitchFamily="18" charset="0"/>
              <a:cs typeface="Times New Roman" pitchFamily="18" charset="0"/>
            </a:endParaRPr>
          </a:p>
        </p:txBody>
      </p:sp>
      <p:sp>
        <p:nvSpPr>
          <p:cNvPr id="13" name="Text Box 38" descr="Water droplets"/>
          <p:cNvSpPr txBox="1">
            <a:spLocks noChangeArrowheads="1"/>
          </p:cNvSpPr>
          <p:nvPr/>
        </p:nvSpPr>
        <p:spPr bwMode="auto">
          <a:xfrm>
            <a:off x="11064875"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14" name="Group 13"/>
          <p:cNvGrpSpPr>
            <a:grpSpLocks/>
          </p:cNvGrpSpPr>
          <p:nvPr/>
        </p:nvGrpSpPr>
        <p:grpSpPr bwMode="auto">
          <a:xfrm>
            <a:off x="10915650" y="2763838"/>
            <a:ext cx="4019550" cy="4019550"/>
            <a:chOff x="2000250" y="2819400"/>
            <a:chExt cx="4019550" cy="4019550"/>
          </a:xfrm>
          <a:blipFill>
            <a:blip r:embed="rId3"/>
            <a:stretch>
              <a:fillRect/>
            </a:stretch>
          </a:blipFill>
        </p:grpSpPr>
        <p:sp>
          <p:nvSpPr>
            <p:cNvPr id="15"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6" name="Oval 15"/>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7" name="Straight Connector 16"/>
            <p:cNvCxnSpPr>
              <a:stCxn id="16" idx="2"/>
              <a:endCxn id="1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a:stCxn id="16" idx="0"/>
              <a:endCxn id="1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9"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20"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21"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22"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23" name="Straight Arrow Connector 22"/>
          <p:cNvCxnSpPr/>
          <p:nvPr/>
        </p:nvCxnSpPr>
        <p:spPr>
          <a:xfrm flipV="1">
            <a:off x="12925425"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24" name="Rounded Rectangle 23">
            <a:hlinkClick r:id="rId8" action="ppaction://hlinkpres?slideindex=1&amp;slidetitle="/>
          </p:cNvPr>
          <p:cNvSpPr/>
          <p:nvPr/>
        </p:nvSpPr>
        <p:spPr>
          <a:xfrm>
            <a:off x="1160786" y="2342480"/>
            <a:ext cx="3886200" cy="2935743"/>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1</a:t>
            </a:r>
            <a:endParaRPr lang="en-US" sz="6600" b="1">
              <a:solidFill>
                <a:srgbClr val="FF0000"/>
              </a:solidFill>
              <a:effectLst>
                <a:outerShdw blurRad="38100" dist="38100" dir="2700000" algn="tl">
                  <a:srgbClr val="000000">
                    <a:alpha val="43137"/>
                  </a:srgbClr>
                </a:outerShdw>
              </a:effectLst>
            </a:endParaRPr>
          </a:p>
        </p:txBody>
      </p:sp>
      <p:sp>
        <p:nvSpPr>
          <p:cNvPr id="25" name="Rounded Rectangle 24">
            <a:hlinkClick r:id="rId9" action="ppaction://hlinkpres?slideindex=1&amp;slidetitle="/>
          </p:cNvPr>
          <p:cNvSpPr/>
          <p:nvPr/>
        </p:nvSpPr>
        <p:spPr>
          <a:xfrm>
            <a:off x="5552452" y="2342480"/>
            <a:ext cx="3886200" cy="293552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2</a:t>
            </a:r>
            <a:endParaRPr lang="en-US" sz="6600" b="1">
              <a:solidFill>
                <a:srgbClr val="FF0000"/>
              </a:solidFill>
              <a:effectLst>
                <a:outerShdw blurRad="38100" dist="38100" dir="2700000" algn="tl">
                  <a:srgbClr val="000000">
                    <a:alpha val="43137"/>
                  </a:srgbClr>
                </a:outerShdw>
              </a:effectLst>
            </a:endParaRPr>
          </a:p>
        </p:txBody>
      </p:sp>
      <p:sp>
        <p:nvSpPr>
          <p:cNvPr id="26" name="Rounded Rectangle 25">
            <a:hlinkClick r:id="rId10" action="ppaction://hlinkpres?slideindex=1&amp;slidetitle="/>
          </p:cNvPr>
          <p:cNvSpPr/>
          <p:nvPr/>
        </p:nvSpPr>
        <p:spPr>
          <a:xfrm>
            <a:off x="1161570" y="5690552"/>
            <a:ext cx="3886200"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3</a:t>
            </a:r>
            <a:endParaRPr lang="en-US" sz="6600" b="1">
              <a:solidFill>
                <a:srgbClr val="FF0000"/>
              </a:solidFill>
              <a:effectLst>
                <a:outerShdw blurRad="38100" dist="38100" dir="2700000" algn="tl">
                  <a:srgbClr val="000000">
                    <a:alpha val="43137"/>
                  </a:srgbClr>
                </a:outerShdw>
              </a:effectLst>
            </a:endParaRPr>
          </a:p>
        </p:txBody>
      </p:sp>
      <p:sp>
        <p:nvSpPr>
          <p:cNvPr id="27" name="Rounded Rectangle 26">
            <a:hlinkClick r:id="rId11" action="ppaction://hlinkpres?slideindex=1&amp;slidetitle="/>
          </p:cNvPr>
          <p:cNvSpPr/>
          <p:nvPr/>
        </p:nvSpPr>
        <p:spPr>
          <a:xfrm>
            <a:off x="5552452" y="5764226"/>
            <a:ext cx="3898354"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4</a:t>
            </a:r>
            <a:endParaRPr lang="en-US" sz="6600" b="1">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284397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4"/>
                                        </p:tgtEl>
                                        <p:attrNameLst>
                                          <p:attrName>r</p:attrName>
                                        </p:attrNameLst>
                                      </p:cBhvr>
                                    </p:animRo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Đọc: Những bậc đá chạm mây trang 114, 115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56575" t="9564" r="1"/>
          <a:stretch/>
        </p:blipFill>
        <p:spPr bwMode="auto">
          <a:xfrm>
            <a:off x="137319" y="1143000"/>
            <a:ext cx="7924800" cy="7467600"/>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descr="Đọc: Những bậc đá chạm mây trang 114, 11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88" r="43750"/>
          <a:stretch/>
        </p:blipFill>
        <p:spPr bwMode="auto">
          <a:xfrm>
            <a:off x="8062118" y="1143000"/>
            <a:ext cx="8001001"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1519" y="304800"/>
            <a:ext cx="8991600" cy="584775"/>
          </a:xfrm>
          <a:prstGeom prst="rect">
            <a:avLst/>
          </a:prstGeom>
        </p:spPr>
        <p:txBody>
          <a:bodyPr wrap="square">
            <a:spAutoFit/>
          </a:body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Tree>
    <p:extLst>
      <p:ext uri="{BB962C8B-B14F-4D97-AF65-F5344CB8AC3E}">
        <p14:creationId xmlns:p14="http://schemas.microsoft.com/office/powerpoint/2010/main" val="23248420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413919" y="1266918"/>
            <a:ext cx="9601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243143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đường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vòng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rất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xa</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không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làm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đến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làm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cùng</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432719" y="3108663"/>
            <a:ext cx="4901072"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c</a:t>
            </a:r>
            <a:r>
              <a:rPr lang="en-US" sz="4000" b="1" i="1" dirty="0" err="1" smtClean="0">
                <a:solidFill>
                  <a:srgbClr val="FF0000"/>
                </a:solidFill>
                <a:latin typeface="Times New Roman" pitchFamily="18" charset="0"/>
                <a:cs typeface="Times New Roman" pitchFamily="18" charset="0"/>
              </a:rPr>
              <a:t>uốn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phăng</a:t>
            </a:r>
            <a:r>
              <a:rPr lang="en-US" sz="4000" b="1" i="1" dirty="0" smtClean="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323439"/>
          </a:xfrm>
          <a:prstGeom prst="rect">
            <a:avLst/>
          </a:prstGeom>
        </p:spPr>
        <p:txBody>
          <a:bodyPr wrap="square">
            <a:spAutoFit/>
          </a:bodyPr>
          <a:lstStyle/>
          <a:p>
            <a:pPr algn="just"/>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Người</a:t>
            </a:r>
            <a:r>
              <a:rPr lang="en-US" sz="4000" b="1" dirty="0" smtClean="0">
                <a:solidFill>
                  <a:srgbClr val="0000CC"/>
                </a:solidFill>
                <a:latin typeface="Times New Roman" pitchFamily="18" charset="0"/>
                <a:cs typeface="Times New Roman" pitchFamily="18" charset="0"/>
              </a:rPr>
              <a:t> ta </a:t>
            </a:r>
            <a:r>
              <a:rPr lang="en-US" sz="4000" b="1" dirty="0" err="1" smtClean="0">
                <a:solidFill>
                  <a:srgbClr val="0000CC"/>
                </a:solidFill>
                <a:latin typeface="Times New Roman" pitchFamily="18" charset="0"/>
                <a:cs typeface="Times New Roman" pitchFamily="18" charset="0"/>
              </a:rPr>
              <a:t>gọi</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ông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là</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cố</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Đương</a:t>
            </a:r>
            <a:r>
              <a:rPr lang="en-US" sz="4000" b="1" dirty="0">
                <a:solidFill>
                  <a:srgbClr val="FF0000"/>
                </a:solidFill>
                <a:latin typeface="Times New Roman" pitchFamily="18" charset="0"/>
                <a:cs typeface="Times New Roman" pitchFamily="18" charset="0"/>
              </a:rPr>
              <a:t>/</a:t>
            </a:r>
            <a:r>
              <a:rPr lang="en-US" sz="4000" b="1" dirty="0" err="1" smtClean="0">
                <a:solidFill>
                  <a:srgbClr val="0000CC"/>
                </a:solidFill>
                <a:latin typeface="Times New Roman" pitchFamily="18" charset="0"/>
                <a:cs typeface="Times New Roman" pitchFamily="18" charset="0"/>
              </a:rPr>
              <a:t>vì</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hễ</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gặp</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việc</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gì</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khó</a:t>
            </a:r>
            <a:r>
              <a:rPr lang="en-US" sz="4000" b="1" dirty="0" smtClean="0">
                <a:solidFill>
                  <a:srgbClr val="0000CC"/>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ông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đều</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đảm</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đương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gánh</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vác</a:t>
            </a:r>
            <a:r>
              <a:rPr lang="en-US" sz="4000" b="1" dirty="0" smtClean="0">
                <a:solidFill>
                  <a:srgbClr val="0000CC"/>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a:t>
            </a:r>
          </a:p>
        </p:txBody>
      </p:sp>
      <p:sp>
        <p:nvSpPr>
          <p:cNvPr id="21" name="Rectangle 20"/>
          <p:cNvSpPr/>
          <p:nvPr/>
        </p:nvSpPr>
        <p:spPr>
          <a:xfrm>
            <a:off x="4328318" y="3077886"/>
            <a:ext cx="2273073"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740089" y="3076582"/>
            <a:ext cx="2741748"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th</a:t>
            </a:r>
            <a:r>
              <a:rPr lang="en-US" sz="4000" b="1" i="1" dirty="0" err="1" smtClean="0">
                <a:solidFill>
                  <a:srgbClr val="FF0000"/>
                </a:solidFill>
                <a:latin typeface="Times New Roman" pitchFamily="18" charset="0"/>
                <a:cs typeface="Times New Roman" pitchFamily="18" charset="0"/>
              </a:rPr>
              <a:t>uyền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bè</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528719" y="3089414"/>
            <a:ext cx="27963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a:t>
            </a:r>
            <a:r>
              <a:rPr lang="en-US" sz="4000" b="1" i="1" dirty="0" err="1" smtClean="0">
                <a:solidFill>
                  <a:srgbClr val="FF0000"/>
                </a:solidFill>
                <a:latin typeface="Times New Roman" pitchFamily="18" charset="0"/>
                <a:cs typeface="Times New Roman" pitchFamily="18" charset="0"/>
              </a:rPr>
              <a:t>h</a:t>
            </a:r>
            <a:r>
              <a:rPr lang="en-US" sz="4000" b="1" i="1" dirty="0" err="1" smtClean="0">
                <a:solidFill>
                  <a:srgbClr val="0000FF"/>
                </a:solidFill>
                <a:latin typeface="Times New Roman" pitchFamily="18" charset="0"/>
                <a:cs typeface="Times New Roman" pitchFamily="18" charset="0"/>
              </a:rPr>
              <a:t>ài</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l</a:t>
            </a:r>
            <a:r>
              <a:rPr lang="en-US" sz="4000" b="1" i="1" dirty="0" err="1" smtClean="0">
                <a:solidFill>
                  <a:srgbClr val="0000FF"/>
                </a:solidFill>
                <a:latin typeface="Times New Roman" pitchFamily="18" charset="0"/>
                <a:cs typeface="Times New Roman" pitchFamily="18" charset="0"/>
              </a:rPr>
              <a:t>ưới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738519" y="3102114"/>
            <a:ext cx="3657600" cy="707886"/>
          </a:xfrm>
          <a:prstGeom prst="rect">
            <a:avLst/>
          </a:prstGeom>
        </p:spPr>
        <p:txBody>
          <a:bodyPr wrap="square">
            <a:spAutoFit/>
          </a:bodyPr>
          <a:lstStyle/>
          <a:p>
            <a:pPr algn="just"/>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k</a:t>
            </a:r>
            <a:r>
              <a:rPr lang="en-US" sz="4000" b="1" i="1" dirty="0" err="1" smtClean="0">
                <a:solidFill>
                  <a:srgbClr val="0000CC"/>
                </a:solidFill>
                <a:latin typeface="Times New Roman" pitchFamily="18" charset="0"/>
                <a:cs typeface="Times New Roman" pitchFamily="18" charset="0"/>
              </a:rPr>
              <a:t>hó</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kh</a:t>
            </a:r>
            <a:r>
              <a:rPr lang="en-US" sz="4000" b="1" i="1" dirty="0" err="1" smtClean="0">
                <a:solidFill>
                  <a:srgbClr val="FF0000"/>
                </a:solidFill>
                <a:latin typeface="Times New Roman" pitchFamily="18" charset="0"/>
                <a:cs typeface="Times New Roman" pitchFamily="18" charset="0"/>
              </a:rPr>
              <a:t>ăn</a:t>
            </a:r>
            <a:r>
              <a:rPr lang="en-US" sz="4000" b="1" i="1" dirty="0" smtClean="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490119" y="1266918"/>
            <a:ext cx="906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5" name="Rectangle 24"/>
          <p:cNvSpPr/>
          <p:nvPr/>
        </p:nvSpPr>
        <p:spPr>
          <a:xfrm>
            <a:off x="11630592" y="3102114"/>
            <a:ext cx="1676400"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Rectangle 18">
            <a:hlinkClick r:id="rId2" action="ppaction://hlinkpres?slideindex=1&amp;slidetitle="/>
          </p:cNvPr>
          <p:cNvSpPr/>
          <p:nvPr/>
        </p:nvSpPr>
        <p:spPr>
          <a:xfrm>
            <a:off x="1813719" y="5999747"/>
            <a:ext cx="9336881" cy="1323439"/>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Từ ngữ:</a:t>
            </a:r>
          </a:p>
          <a:p>
            <a:pPr algn="just"/>
            <a:r>
              <a:rPr lang="en-US" sz="4000" b="1" smtClean="0">
                <a:solidFill>
                  <a:srgbClr val="0000CC"/>
                </a:solidFill>
                <a:latin typeface="Times New Roman" pitchFamily="18" charset="0"/>
                <a:cs typeface="Times New Roman" pitchFamily="18" charset="0"/>
              </a:rPr>
              <a:t>- Cố</a:t>
            </a:r>
          </a:p>
        </p:txBody>
      </p:sp>
      <p:sp>
        <p:nvSpPr>
          <p:cNvPr id="26" name="Rectangle 25">
            <a:hlinkClick r:id="rId3" action="ppaction://hlinkpres?slideindex=1&amp;slidetitle="/>
          </p:cNvPr>
          <p:cNvSpPr/>
          <p:nvPr/>
        </p:nvSpPr>
        <p:spPr>
          <a:xfrm>
            <a:off x="1813719" y="7521714"/>
            <a:ext cx="4001953" cy="707886"/>
          </a:xfrm>
          <a:prstGeom prst="rect">
            <a:avLst/>
          </a:prstGeom>
        </p:spPr>
        <p:txBody>
          <a:bodyPr wrap="square">
            <a:spAutoFit/>
          </a:bodyPr>
          <a:lstStyle/>
          <a:p>
            <a:pPr algn="just"/>
            <a:r>
              <a:rPr lang="en-US" sz="4000" b="1" smtClean="0">
                <a:solidFill>
                  <a:srgbClr val="0000FF"/>
                </a:solidFill>
                <a:latin typeface="Times New Roman" pitchFamily="18" charset="0"/>
                <a:cs typeface="Times New Roman" pitchFamily="18" charset="0"/>
              </a:rPr>
              <a:t>- Truông</a:t>
            </a:r>
            <a:endParaRPr lang="en-US" sz="40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365114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3633808"/>
            <a:ext cx="10233818" cy="4201150"/>
          </a:xfrm>
          <a:prstGeom prst="rect">
            <a:avLst/>
          </a:prstGeom>
        </p:spPr>
        <p:txBody>
          <a:bodyPr wrap="square">
            <a:spAutoFit/>
          </a:bodyPr>
          <a:lstStyle/>
          <a:p>
            <a:pPr algn="just">
              <a:spcBef>
                <a:spcPts val="600"/>
              </a:spcBef>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vi-VN" sz="3600" b="1" dirty="0">
                <a:solidFill>
                  <a:srgbClr val="FF0000"/>
                </a:solidFill>
                <a:latin typeface="Times New Roman" panose="02020603050405020304" pitchFamily="18" charset="0"/>
                <a:cs typeface="Times New Roman" panose="02020603050405020304" pitchFamily="18" charset="0"/>
              </a:rPr>
              <a:t>Chuyện gì xảy ra khiến người dân dưới chân núi Hồng Lĩnh xưa phải bỏ nghề đánh cá, lên núi kiếm củi?</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a. Vì lên núi kiếm củi đỡ vất vả hơn đánh cá.</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b. Vì vùng biển gắn bó thường xuyên có bão lớn.</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c. Vì </a:t>
            </a:r>
            <a:r>
              <a:rPr lang="vi-VN" sz="3600" b="1">
                <a:solidFill>
                  <a:srgbClr val="0000FF"/>
                </a:solidFill>
                <a:latin typeface="Times New Roman" panose="02020603050405020304" pitchFamily="18" charset="0"/>
                <a:cs typeface="Times New Roman" panose="02020603050405020304" pitchFamily="18" charset="0"/>
              </a:rPr>
              <a:t>thuyền </a:t>
            </a:r>
            <a:r>
              <a:rPr lang="vi-VN" sz="3600" b="1" smtClean="0">
                <a:solidFill>
                  <a:srgbClr val="0000FF"/>
                </a:solidFill>
                <a:latin typeface="Times New Roman" panose="02020603050405020304" pitchFamily="18" charset="0"/>
                <a:cs typeface="Times New Roman" panose="02020603050405020304" pitchFamily="18" charset="0"/>
              </a:rPr>
              <a:t>b</a:t>
            </a:r>
            <a:r>
              <a:rPr lang="en-US" sz="3600" b="1">
                <a:solidFill>
                  <a:srgbClr val="0000FF"/>
                </a:solidFill>
                <a:latin typeface="Times New Roman" panose="02020603050405020304" pitchFamily="18" charset="0"/>
                <a:cs typeface="Times New Roman" panose="02020603050405020304" pitchFamily="18" charset="0"/>
              </a:rPr>
              <a:t>è</a:t>
            </a:r>
            <a:r>
              <a:rPr lang="vi-VN" sz="3600" b="1"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chài lưới của họ bị bão cuốn </a:t>
            </a:r>
            <a:r>
              <a:rPr lang="vi-VN" sz="3600" b="1">
                <a:solidFill>
                  <a:srgbClr val="0000FF"/>
                </a:solidFill>
                <a:latin typeface="Times New Roman" panose="02020603050405020304" pitchFamily="18" charset="0"/>
                <a:cs typeface="Times New Roman" panose="02020603050405020304" pitchFamily="18" charset="0"/>
              </a:rPr>
              <a:t>mất</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 name="Rectangle 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4" name="Rectangle 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5" name="Rectangle 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3" name="Rectangle 32"/>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animEffect transition="in" filter="fade">
                                      <p:cBhvr>
                                        <p:cTn id="15" dur="500"/>
                                        <p:tgtEl>
                                          <p:spTgt spid="4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xEl>
                                              <p:pRg st="3" end="3"/>
                                            </p:txEl>
                                          </p:spTgt>
                                        </p:tgtEl>
                                        <p:attrNameLst>
                                          <p:attrName>style.visibility</p:attrName>
                                        </p:attrNameLst>
                                      </p:cBhvr>
                                      <p:to>
                                        <p:strVal val="visible"/>
                                      </p:to>
                                    </p:set>
                                    <p:animEffect transition="in" filter="fade">
                                      <p:cBhvr>
                                        <p:cTn id="18" dur="500"/>
                                        <p:tgtEl>
                                          <p:spTgt spid="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nodeType="clickEffect">
                                  <p:stCondLst>
                                    <p:cond delay="0"/>
                                  </p:stCondLst>
                                  <p:childTnLst>
                                    <p:animClr clrSpc="hsl" dir="cw">
                                      <p:cBhvr override="childStyle">
                                        <p:cTn id="22" dur="500" fill="hold"/>
                                        <p:tgtEl>
                                          <p:spTgt spid="42">
                                            <p:txEl>
                                              <p:pRg st="3" end="3"/>
                                            </p:txEl>
                                          </p:spTgt>
                                        </p:tgtEl>
                                        <p:attrNameLst>
                                          <p:attrName>style.color</p:attrName>
                                        </p:attrNameLst>
                                      </p:cBhvr>
                                      <p:by>
                                        <p:hsl h="7200000" s="0" l="0"/>
                                      </p:by>
                                    </p:animClr>
                                    <p:animClr clrSpc="hsl" dir="cw">
                                      <p:cBhvr>
                                        <p:cTn id="23" dur="500" fill="hold"/>
                                        <p:tgtEl>
                                          <p:spTgt spid="42">
                                            <p:txEl>
                                              <p:pRg st="3" end="3"/>
                                            </p:txEl>
                                          </p:spTgt>
                                        </p:tgtEl>
                                        <p:attrNameLst>
                                          <p:attrName>fillcolor</p:attrName>
                                        </p:attrNameLst>
                                      </p:cBhvr>
                                      <p:by>
                                        <p:hsl h="7200000" s="0" l="0"/>
                                      </p:by>
                                    </p:animClr>
                                    <p:animClr clrSpc="hsl" dir="cw">
                                      <p:cBhvr>
                                        <p:cTn id="24" dur="500" fill="hold"/>
                                        <p:tgtEl>
                                          <p:spTgt spid="42">
                                            <p:txEl>
                                              <p:pRg st="3" end="3"/>
                                            </p:txEl>
                                          </p:spTgt>
                                        </p:tgtEl>
                                        <p:attrNameLst>
                                          <p:attrName>stroke.color</p:attrName>
                                        </p:attrNameLst>
                                      </p:cBhvr>
                                      <p:by>
                                        <p:hsl h="7200000" s="0" l="0"/>
                                      </p:by>
                                    </p:animClr>
                                    <p:set>
                                      <p:cBhvr>
                                        <p:cTn id="25" dur="500" fill="hold"/>
                                        <p:tgtEl>
                                          <p:spTgt spid="42">
                                            <p:txEl>
                                              <p:pRg st="3" end="3"/>
                                            </p:txEl>
                                          </p:spTgt>
                                        </p:tgtEl>
                                        <p:attrNameLst>
                                          <p:attrName>fill.type</p:attrName>
                                        </p:attrNameLst>
                                      </p:cBhvr>
                                      <p:to>
                                        <p:strVal val="solid"/>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42">
                                            <p:txEl>
                                              <p:pRg st="1" end="1"/>
                                            </p:txEl>
                                          </p:spTgt>
                                        </p:tgtEl>
                                      </p:cBhvr>
                                    </p:animEffect>
                                    <p:set>
                                      <p:cBhvr>
                                        <p:cTn id="29" dur="1" fill="hold">
                                          <p:stCondLst>
                                            <p:cond delay="499"/>
                                          </p:stCondLst>
                                        </p:cTn>
                                        <p:tgtEl>
                                          <p:spTgt spid="42">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2">
                                            <p:txEl>
                                              <p:pRg st="2" end="2"/>
                                            </p:txEl>
                                          </p:spTgt>
                                        </p:tgtEl>
                                      </p:cBhvr>
                                    </p:animEffect>
                                    <p:set>
                                      <p:cBhvr>
                                        <p:cTn id="32" dur="1" fill="hold">
                                          <p:stCondLst>
                                            <p:cond delay="499"/>
                                          </p:stCondLst>
                                        </p:cTn>
                                        <p:tgtEl>
                                          <p:spTgt spid="4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Vì sao cố Đương có ý định ghép đá thành bậc thang lên </a:t>
            </a:r>
            <a:r>
              <a:rPr lang="vi-VN" sz="3600" b="1">
                <a:solidFill>
                  <a:srgbClr val="FF0000"/>
                </a:solidFill>
                <a:latin typeface="Times New Roman" panose="02020603050405020304" pitchFamily="18" charset="0"/>
                <a:cs typeface="Times New Roman" panose="02020603050405020304" pitchFamily="18" charset="0"/>
              </a:rPr>
              <a:t>núi</a:t>
            </a:r>
            <a:r>
              <a:rPr lang="vi-VN" sz="3600" b="1" smtClean="0">
                <a:solidFill>
                  <a:srgbClr val="FF0000"/>
                </a:solidFill>
                <a:latin typeface="Times New Roman" panose="02020603050405020304" pitchFamily="18" charset="0"/>
                <a:cs typeface="Times New Roman" panose="02020603050405020304" pitchFamily="18" charset="0"/>
              </a:rPr>
              <a:t>?</a:t>
            </a:r>
            <a:endParaRPr lang="en-US" sz="3600" dirty="0" smtClean="0"/>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
        <p:nvSpPr>
          <p:cNvPr id="37" name="Rectangle 36"/>
          <p:cNvSpPr/>
          <p:nvPr/>
        </p:nvSpPr>
        <p:spPr>
          <a:xfrm>
            <a:off x="5699919" y="3962400"/>
            <a:ext cx="10233818" cy="2308324"/>
          </a:xfrm>
          <a:prstGeom prst="rect">
            <a:avLst/>
          </a:prstGeom>
        </p:spPr>
        <p:txBody>
          <a:bodyPr wrap="square">
            <a:spAutoFit/>
          </a:bodyPr>
          <a:lstStyle/>
          <a:p>
            <a:pPr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nl-NL" sz="3600" b="1" smtClean="0">
                <a:solidFill>
                  <a:srgbClr val="0000FF"/>
                </a:solidFill>
                <a:latin typeface="Times New Roman" panose="02020603050405020304" pitchFamily="18" charset="0"/>
                <a:cs typeface="Times New Roman" panose="02020603050405020304" pitchFamily="18" charset="0"/>
              </a:rPr>
              <a:t>Cố </a:t>
            </a:r>
            <a:r>
              <a:rPr lang="nl-NL" sz="3600" b="1" dirty="0">
                <a:solidFill>
                  <a:srgbClr val="0000FF"/>
                </a:solidFill>
                <a:latin typeface="Times New Roman" panose="02020603050405020304" pitchFamily="18" charset="0"/>
                <a:cs typeface="Times New Roman" panose="02020603050405020304" pitchFamily="18" charset="0"/>
              </a:rPr>
              <a:t>Đương </a:t>
            </a:r>
            <a:r>
              <a:rPr lang="nl-NL" sz="3600" b="1">
                <a:solidFill>
                  <a:srgbClr val="0000FF"/>
                </a:solidFill>
                <a:latin typeface="Times New Roman" panose="02020603050405020304" pitchFamily="18" charset="0"/>
                <a:cs typeface="Times New Roman" panose="02020603050405020304" pitchFamily="18" charset="0"/>
              </a:rPr>
              <a:t>là </a:t>
            </a:r>
            <a:r>
              <a:rPr lang="nl-NL" sz="3600" b="1" smtClean="0">
                <a:solidFill>
                  <a:srgbClr val="0000FF"/>
                </a:solidFill>
                <a:latin typeface="Times New Roman" panose="02020603050405020304" pitchFamily="18" charset="0"/>
                <a:cs typeface="Times New Roman" panose="02020603050405020304" pitchFamily="18" charset="0"/>
              </a:rPr>
              <a:t>một </a:t>
            </a:r>
            <a:r>
              <a:rPr lang="nl-NL" sz="3600" b="1" dirty="0">
                <a:solidFill>
                  <a:srgbClr val="0000FF"/>
                </a:solidFill>
                <a:latin typeface="Times New Roman" panose="02020603050405020304" pitchFamily="18" charset="0"/>
                <a:cs typeface="Times New Roman" panose="02020603050405020304" pitchFamily="18" charset="0"/>
              </a:rPr>
              <a:t>người luôn sẵn lòng đương đầu với khó khăn, bất kể là việc của ai. Thương dân làng phải đi đường vòng rất xa để lên núi ông đã một mình tìm cách làm </a:t>
            </a:r>
            <a:r>
              <a:rPr lang="nl-NL" sz="3600" b="1">
                <a:solidFill>
                  <a:srgbClr val="0000FF"/>
                </a:solidFill>
                <a:latin typeface="Times New Roman" panose="02020603050405020304" pitchFamily="18" charset="0"/>
                <a:cs typeface="Times New Roman" panose="02020603050405020304" pitchFamily="18" charset="0"/>
              </a:rPr>
              <a:t>đường</a:t>
            </a:r>
            <a:r>
              <a:rPr lang="nl-NL"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itchFamily="18" charset="0"/>
              <a:cs typeface="Times New Roman" pitchFamily="18" charset="0"/>
            </a:endParaRPr>
          </a:p>
        </p:txBody>
      </p:sp>
      <p:sp>
        <p:nvSpPr>
          <p:cNvPr id="38" name="Rectangle 37"/>
          <p:cNvSpPr/>
          <p:nvPr/>
        </p:nvSpPr>
        <p:spPr>
          <a:xfrm>
            <a:off x="5600701" y="6277183"/>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a:t>
            </a:r>
            <a:r>
              <a:rPr lang="en-US" sz="3600" b="1" dirty="0" err="1" smtClean="0">
                <a:solidFill>
                  <a:srgbClr val="FF0000"/>
                </a:solidFill>
                <a:latin typeface="Times New Roman" panose="02020603050405020304" pitchFamily="18" charset="0"/>
                <a:cs typeface="Times New Roman" panose="02020603050405020304" pitchFamily="18" charset="0"/>
              </a:rPr>
              <a:t>Công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việc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đường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diễn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như</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thế</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err="1" smtClean="0">
                <a:solidFill>
                  <a:srgbClr val="FF0000"/>
                </a:solidFill>
                <a:latin typeface="Times New Roman" panose="02020603050405020304" pitchFamily="18" charset="0"/>
                <a:cs typeface="Times New Roman" panose="02020603050405020304" pitchFamily="18" charset="0"/>
              </a:rPr>
              <a:t>nào</a:t>
            </a:r>
            <a:r>
              <a:rPr lang="vi-VN" sz="3600" b="1" smtClean="0">
                <a:solidFill>
                  <a:srgbClr val="FF0000"/>
                </a:solidFill>
                <a:latin typeface="Times New Roman" panose="02020603050405020304" pitchFamily="18" charset="0"/>
                <a:cs typeface="Times New Roman" panose="02020603050405020304" pitchFamily="18" charset="0"/>
              </a:rPr>
              <a:t>?</a:t>
            </a:r>
            <a:endParaRPr lang="en-US" sz="3600" dirty="0" smtClean="0"/>
          </a:p>
        </p:txBody>
      </p:sp>
      <p:sp>
        <p:nvSpPr>
          <p:cNvPr id="39" name="Rectangle 38"/>
          <p:cNvSpPr/>
          <p:nvPr/>
        </p:nvSpPr>
        <p:spPr>
          <a:xfrm>
            <a:off x="5631340" y="7486471"/>
            <a:ext cx="10233818" cy="1200329"/>
          </a:xfrm>
          <a:prstGeom prst="rect">
            <a:avLst/>
          </a:prstGeom>
        </p:spPr>
        <p:txBody>
          <a:bodyPr wrap="square">
            <a:spAutoFit/>
          </a:bodyPr>
          <a:lstStyle/>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nl-NL" sz="3600" b="1" smtClean="0">
                <a:solidFill>
                  <a:srgbClr val="0000FF"/>
                </a:solidFill>
                <a:latin typeface="Times New Roman" panose="02020603050405020304" pitchFamily="18" charset="0"/>
                <a:cs typeface="Times New Roman" panose="02020603050405020304" pitchFamily="18" charset="0"/>
              </a:rPr>
              <a:t>Từ </a:t>
            </a:r>
            <a:r>
              <a:rPr lang="nl-NL" sz="3600" b="1" dirty="0">
                <a:solidFill>
                  <a:srgbClr val="0000FF"/>
                </a:solidFill>
                <a:latin typeface="Times New Roman" panose="02020603050405020304" pitchFamily="18" charset="0"/>
                <a:cs typeface="Times New Roman" panose="02020603050405020304" pitchFamily="18" charset="0"/>
              </a:rPr>
              <a:t>lúc ông làm một mình, tới lúc trong xóm có nhiều người đến làm </a:t>
            </a:r>
            <a:r>
              <a:rPr lang="nl-NL" sz="3600" b="1">
                <a:solidFill>
                  <a:srgbClr val="0000FF"/>
                </a:solidFill>
                <a:latin typeface="Times New Roman" panose="02020603050405020304" pitchFamily="18" charset="0"/>
                <a:cs typeface="Times New Roman" panose="02020603050405020304" pitchFamily="18" charset="0"/>
              </a:rPr>
              <a:t>cùng</a:t>
            </a:r>
            <a:r>
              <a:rPr lang="nl-NL" sz="3600" b="1"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88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2831004"/>
            <a:ext cx="10233818" cy="5078313"/>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4: </a:t>
            </a:r>
            <a:r>
              <a:rPr lang="en-US" sz="3600" b="1" dirty="0" err="1" smtClean="0">
                <a:solidFill>
                  <a:srgbClr val="FF0000"/>
                </a:solidFill>
                <a:latin typeface="Times New Roman" panose="02020603050405020304" pitchFamily="18" charset="0"/>
                <a:cs typeface="Times New Roman" panose="02020603050405020304" pitchFamily="18" charset="0"/>
              </a:rPr>
              <a:t>Hình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ảnh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những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bậc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đá</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chạm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mây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nói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lên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điều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gì</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việc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Đương</a:t>
            </a:r>
            <a:r>
              <a:rPr lang="vi-VN" sz="3600" b="1" dirty="0" smtClean="0">
                <a:solidFill>
                  <a:srgbClr val="FF0000"/>
                </a:solidFill>
                <a:latin typeface="Times New Roman" panose="02020603050405020304" pitchFamily="18" charset="0"/>
                <a:cs typeface="Times New Roman" panose="02020603050405020304" pitchFamily="18" charset="0"/>
              </a:rPr>
              <a:t>?</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just"/>
            <a:endParaRPr lang="en-US" sz="3600" b="1" smtClean="0">
              <a:solidFill>
                <a:srgbClr val="0000FF"/>
              </a:solidFill>
              <a:latin typeface="Times New Roman" panose="02020603050405020304" pitchFamily="18" charset="0"/>
              <a:cs typeface="Times New Roman" panose="02020603050405020304" pitchFamily="18" charset="0"/>
            </a:endParaRPr>
          </a:p>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Hình ảnh “những bậc đá chạm mây” nhằm tôn vinh việc làm của cố Đương. Cố Đương đã làm một việc khiến cho người dân không còn vất vả. Điều này khiến cho người dân vui mừng, sung sướng mà ngỡ “lên tiên”, mơ ước về thứ xa vời là bậc thang đá được thành hiện </a:t>
            </a:r>
            <a:r>
              <a:rPr lang="vi-VN" sz="3600" b="1">
                <a:solidFill>
                  <a:srgbClr val="0000FF"/>
                </a:solidFill>
                <a:latin typeface="Times New Roman" panose="02020603050405020304" pitchFamily="18" charset="0"/>
                <a:cs typeface="Times New Roman" panose="02020603050405020304" pitchFamily="18" charset="0"/>
              </a:rPr>
              <a:t>thực</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102447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fade">
                                      <p:cBhvr>
                                        <p:cTn id="7"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4757117" cy="1117345"/>
            <a:chOff x="4539228" y="210532"/>
            <a:chExt cx="4676850" cy="1117345"/>
          </a:xfrm>
        </p:grpSpPr>
        <p:grpSp>
          <p:nvGrpSpPr>
            <p:cNvPr id="15" name="Group 14"/>
            <p:cNvGrpSpPr/>
            <p:nvPr/>
          </p:nvGrpSpPr>
          <p:grpSpPr>
            <a:xfrm>
              <a:off x="4539228" y="210532"/>
              <a:ext cx="4676850" cy="1117345"/>
              <a:chOff x="4539228" y="210532"/>
              <a:chExt cx="4676850" cy="1117345"/>
            </a:xfrm>
          </p:grpSpPr>
          <p:sp>
            <p:nvSpPr>
              <p:cNvPr id="17" name="TextBox 16"/>
              <p:cNvSpPr txBox="1"/>
              <p:nvPr/>
            </p:nvSpPr>
            <p:spPr>
              <a:xfrm>
                <a:off x="4539228" y="210532"/>
                <a:ext cx="181614" cy="646331"/>
              </a:xfrm>
              <a:prstGeom prst="rect">
                <a:avLst/>
              </a:prstGeom>
              <a:noFill/>
            </p:spPr>
            <p:txBody>
              <a:bodyPr wrap="none" rtlCol="0">
                <a:spAutoFit/>
              </a:bodyPr>
              <a:lstStyle/>
              <a:p>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5940088"/>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5: </a:t>
            </a:r>
            <a:r>
              <a:rPr lang="en-US" sz="3600" b="1" dirty="0" err="1" smtClean="0">
                <a:solidFill>
                  <a:srgbClr val="FF0000"/>
                </a:solidFill>
                <a:latin typeface="Times New Roman" pitchFamily="18" charset="0"/>
                <a:cs typeface="Times New Roman" pitchFamily="18" charset="0"/>
              </a:rPr>
              <a:t>Đóng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xóm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thiệu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Đương</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smtClean="0"/>
          </a:p>
          <a:p>
            <a:pPr algn="just"/>
            <a:endParaRPr lang="en-US" smtClean="0">
              <a:solidFill>
                <a:srgbClr val="0000FF"/>
              </a:solidFill>
              <a:latin typeface="Times New Roman" panose="02020603050405020304" pitchFamily="18" charset="0"/>
              <a:cs typeface="Times New Roman" panose="02020603050405020304" pitchFamily="18" charset="0"/>
            </a:endParaRPr>
          </a:p>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Tôi </a:t>
            </a:r>
            <a:r>
              <a:rPr lang="vi-VN" sz="3600" b="1" dirty="0">
                <a:solidFill>
                  <a:srgbClr val="0000FF"/>
                </a:solidFill>
                <a:latin typeface="Times New Roman" panose="02020603050405020304" pitchFamily="18" charset="0"/>
                <a:cs typeface="Times New Roman" panose="02020603050405020304" pitchFamily="18" charset="0"/>
              </a:rPr>
              <a:t>là người dân cùng làng với cô Đương. Ông là vị lão có tiếng ở vùng bởi tính cần cù, không ngại khó. Sau một lần bão cuốn mất ngư cụ, làng tôi tưởng chừng không sống nổi với nghề kiếm củi vì đường lên núi quá </a:t>
            </a:r>
            <a:r>
              <a:rPr lang="vi-VN" sz="3600" b="1" dirty="0" smtClean="0">
                <a:solidFill>
                  <a:srgbClr val="0000FF"/>
                </a:solidFill>
                <a:latin typeface="Times New Roman" panose="02020603050405020304" pitchFamily="18" charset="0"/>
                <a:cs typeface="Times New Roman" panose="02020603050405020304" pitchFamily="18" charset="0"/>
              </a:rPr>
              <a:t>xa…</a:t>
            </a:r>
            <a:r>
              <a:rPr lang="en-US" sz="3600" b="1" dirty="0" smtClean="0">
                <a:solidFill>
                  <a:srgbClr val="0000FF"/>
                </a:solidFill>
                <a:latin typeface="Times New Roman" panose="02020603050405020304" pitchFamily="18" charset="0"/>
                <a:cs typeface="Times New Roman" panose="02020603050405020304" pitchFamily="18" charset="0"/>
              </a:rPr>
              <a:t>.</a:t>
            </a:r>
            <a:r>
              <a:rPr lang="vi-VN" sz="3600" b="1" dirty="0" smtClean="0">
                <a:solidFill>
                  <a:srgbClr val="0000FF"/>
                </a:solidFill>
                <a:latin typeface="Times New Roman" panose="02020603050405020304" pitchFamily="18" charset="0"/>
                <a:cs typeface="Times New Roman" panose="02020603050405020304" pitchFamily="18" charset="0"/>
              </a:rPr>
              <a:t> Cho </a:t>
            </a:r>
            <a:r>
              <a:rPr lang="vi-VN" sz="3600" b="1" dirty="0">
                <a:solidFill>
                  <a:srgbClr val="0000FF"/>
                </a:solidFill>
                <a:latin typeface="Times New Roman" panose="02020603050405020304" pitchFamily="18" charset="0"/>
                <a:cs typeface="Times New Roman" panose="02020603050405020304" pitchFamily="18" charset="0"/>
              </a:rPr>
              <a:t>tới năm năm sau, làng tôi đã có con đường ước mơ mang tên Truông Ghép, là cách để cảm ơn với cố Đương, hay cố Ghép của làng tôi.</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79961128"/>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9648</TotalTime>
  <Words>965</Words>
  <Application>Microsoft Office PowerPoint</Application>
  <PresentationFormat>Custom</PresentationFormat>
  <Paragraphs>117</Paragraphs>
  <Slides>14</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1082</cp:revision>
  <dcterms:created xsi:type="dcterms:W3CDTF">2008-09-09T22:52:10Z</dcterms:created>
  <dcterms:modified xsi:type="dcterms:W3CDTF">2025-12-10T03:22:53Z</dcterms:modified>
</cp:coreProperties>
</file>