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ags/tag1.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0.xml" ContentType="application/vnd.openxmlformats-officedocument.themeOverride+xml"/>
  <Override PartName="/ppt/notesSlides/notesSlide15.xml" ContentType="application/vnd.openxmlformats-officedocument.presentationml.notesSlide+xml"/>
  <Override PartName="/ppt/theme/themeOverride11.xml" ContentType="application/vnd.openxmlformats-officedocument.themeOverride+xml"/>
  <Override PartName="/ppt/notesSlides/notesSlide16.xml" ContentType="application/vnd.openxmlformats-officedocument.presentationml.notesSlide+xml"/>
  <Override PartName="/ppt/theme/themeOverride12.xml" ContentType="application/vnd.openxmlformats-officedocument.themeOverride+xml"/>
  <Override PartName="/ppt/notesSlides/notesSlide17.xml" ContentType="application/vnd.openxmlformats-officedocument.presentationml.notesSlide+xml"/>
  <Override PartName="/ppt/theme/themeOverride13.xml" ContentType="application/vnd.openxmlformats-officedocument.themeOverride+xml"/>
  <Override PartName="/ppt/notesSlides/notesSlide18.xml" ContentType="application/vnd.openxmlformats-officedocument.presentationml.notesSlide+xml"/>
  <Override PartName="/ppt/theme/themeOverride1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5.xml" ContentType="application/vnd.openxmlformats-officedocument.themeOverr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4"/>
  </p:notesMasterIdLst>
  <p:sldIdLst>
    <p:sldId id="257" r:id="rId3"/>
    <p:sldId id="258" r:id="rId4"/>
    <p:sldId id="259" r:id="rId5"/>
    <p:sldId id="277" r:id="rId6"/>
    <p:sldId id="11624" r:id="rId7"/>
    <p:sldId id="11697" r:id="rId8"/>
    <p:sldId id="366" r:id="rId9"/>
    <p:sldId id="11658" r:id="rId10"/>
    <p:sldId id="11688" r:id="rId11"/>
    <p:sldId id="11698" r:id="rId12"/>
    <p:sldId id="11699" r:id="rId13"/>
    <p:sldId id="732" r:id="rId14"/>
    <p:sldId id="318" r:id="rId15"/>
    <p:sldId id="286" r:id="rId16"/>
    <p:sldId id="11700" r:id="rId17"/>
    <p:sldId id="11701" r:id="rId18"/>
    <p:sldId id="11702" r:id="rId19"/>
    <p:sldId id="11703" r:id="rId20"/>
    <p:sldId id="11704" r:id="rId21"/>
    <p:sldId id="281"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36A0-770D-4787-A568-65387D3BCD7E}"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DC7C0-DC09-406E-8AC9-2DBBFEBBA743}" type="slidenum">
              <a:rPr lang="en-US" smtClean="0"/>
              <a:t>‹#›</a:t>
            </a:fld>
            <a:endParaRPr lang="en-US"/>
          </a:p>
        </p:txBody>
      </p:sp>
    </p:spTree>
    <p:extLst>
      <p:ext uri="{BB962C8B-B14F-4D97-AF65-F5344CB8AC3E}">
        <p14:creationId xmlns:p14="http://schemas.microsoft.com/office/powerpoint/2010/main" val="369852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28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957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822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541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09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99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562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8618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75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498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072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7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973A0-69F4-404C-83AF-F6161DA109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00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11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76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5079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0580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57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CEC77-8D02-4094-9406-11FD9CD8BAA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DF5336-FD11-48A4-BD44-88157F49B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654B47-4F7D-4554-9F16-B6AB98A3374A}"/>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5E750D96-BB70-44D4-A95B-AE00CE196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39D51C-2CC1-4A63-87E8-7685BF11F018}"/>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59938359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A9F7A5-B116-4E26-8222-469E1F42E1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B11DD64-FBE4-49DE-9228-F76DE3E6E2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07EA6-E2DC-4451-8929-93A53E1A0CF8}"/>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94736548-CA9B-4949-A563-56D1E802B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AA6439-A42A-4862-8E53-46CF44A24AE5}"/>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82058345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C05E32-A527-4EF7-8EE5-73AC451CE2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0C61748-60FD-4FD9-B76F-FF0852C668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763B4D-B77A-4154-BFAF-2E3CCC394D86}"/>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86CE9021-1921-4278-B023-726ABE0A87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421848-43DB-439E-9813-01B50D84B97F}"/>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6361346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68145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3240848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12351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939844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2915796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601320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380507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71515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CA2C5D-7606-4EA8-9574-FBA53B7B2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B58B103-9BBB-4D9E-B77F-29321CC682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C0EE6A-28A9-4C70-A7D5-76BA627B244A}"/>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458054DB-9F1A-40F4-A35C-11738FDE79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D883EE-1F4C-41A3-B40A-54AF784D3DAE}"/>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75067884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653652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4967071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570436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177713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779381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288593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5174A7-B722-4274-8D87-6795C2205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D0ACEF-DF96-41A6-8AD5-2390751D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DCD3AF-A2D6-4BEC-B28B-AAB3F98382A3}"/>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78B1195D-8AE4-4FE6-A098-3B02877924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CC0C2F-95EA-402B-B498-F46E0F1E26F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68531719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36E430-20EE-4920-AA67-85AD4C69BE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4A486B-123C-4A1F-AA0F-025A830FC8B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9BF16DA-8084-47E9-AADA-F1F8AEBFFB5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963371A-CFDA-4F9A-914E-FBDD4BB5AAE0}"/>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A27CFF54-DE42-4742-A613-ACEDAB254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2B926-6BD7-4120-930D-FE2CD54A76BB}"/>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93999486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0AA8B4-5600-4AAC-9698-8B7733A5ACE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E80192-305D-4B8D-852F-0EC953741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2E6C4D7-CE9C-4D83-A639-8DC4E5B5CA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47283EE-E871-4BA1-8FA1-858E1CABC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FF60DEB-1EA4-4977-83D4-2258A3D0455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1C4C313-546B-4ED7-9FE2-BB3BBBE2623C}"/>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8" name="页脚占位符 7">
            <a:extLst>
              <a:ext uri="{FF2B5EF4-FFF2-40B4-BE49-F238E27FC236}">
                <a16:creationId xmlns:a16="http://schemas.microsoft.com/office/drawing/2014/main" id="{132B05F6-06B1-4911-B834-B9C3D0433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7973488-B51F-44F8-B530-F8B85E70F7E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80913000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46A89-17CA-4E5F-A83F-81A31B3710E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1F9596-0490-4953-BBD4-47CCF8C75F82}"/>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4" name="页脚占位符 3">
            <a:extLst>
              <a:ext uri="{FF2B5EF4-FFF2-40B4-BE49-F238E27FC236}">
                <a16:creationId xmlns:a16="http://schemas.microsoft.com/office/drawing/2014/main" id="{E2061D74-CC8D-4BF0-8751-60EB3B9CB9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6E0C7C-1804-4CD0-AECB-E16A49513EE7}"/>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6904131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D34BA0-04C7-4D61-8E46-B9686807E0B6}"/>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3" name="页脚占位符 2">
            <a:extLst>
              <a:ext uri="{FF2B5EF4-FFF2-40B4-BE49-F238E27FC236}">
                <a16:creationId xmlns:a16="http://schemas.microsoft.com/office/drawing/2014/main" id="{47C6A10E-DA34-41B1-AF68-7A1A6C780C5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63E92D-0CF2-417C-BB7F-A3C919F3957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74094247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C48A01-A521-4D73-87A9-CD7BF5B77E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54D10DB-5D39-4744-BE3A-0DF9A8FF7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77B2C0-E64F-4951-82B1-94493B73B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370671-4E8F-435D-9386-9CA3BD98AB65}"/>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9505F256-4489-45F5-8148-0DB39D2A16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90E969-4413-4D88-BE86-6C1C7F6DD53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401939402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CEDC1-70D2-46A6-97A4-46D5826F15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E9E44B-8161-40E2-9619-1F9148EBF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C582FF-1BA8-4A58-A469-7634C3EE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4764B6-6A82-4698-9731-64F37A7AB51C}"/>
              </a:ext>
            </a:extLst>
          </p:cNvPr>
          <p:cNvSpPr>
            <a:spLocks noGrp="1"/>
          </p:cNvSpPr>
          <p:nvPr>
            <p:ph type="dt" sz="half" idx="10"/>
          </p:nvPr>
        </p:nvSpPr>
        <p:spPr/>
        <p:txBody>
          <a:bodyPr/>
          <a:lstStyle/>
          <a:p>
            <a:fld id="{172D372F-F3DD-46B9-811E-93395687684C}"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7046F807-7A09-441C-B511-AB4E817A9E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8AD0DF-43C7-406A-B64A-3C44703B9954}"/>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282178342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6A24DB-9804-4D6A-8888-1BCC5F83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073F013-88D8-45CE-8447-0B5C33091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B81C1-BED0-432B-997F-9924A727D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372F-F3DD-46B9-811E-93395687684C}"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BF539F7C-D169-4164-8A8A-901A65AD9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7E3B435-0E2B-4E44-BAE3-5BA129585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41F3-E5CE-4235-8990-876DE33DE31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862DFC8B-F280-42F3-9314-833F68BD5BC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81150" y="238125"/>
            <a:ext cx="1076027" cy="1076027"/>
          </a:xfrm>
          <a:prstGeom prst="rect">
            <a:avLst/>
          </a:prstGeom>
        </p:spPr>
      </p:pic>
    </p:spTree>
    <p:extLst>
      <p:ext uri="{BB962C8B-B14F-4D97-AF65-F5344CB8AC3E}">
        <p14:creationId xmlns:p14="http://schemas.microsoft.com/office/powerpoint/2010/main" val="2540396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4861690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0.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5.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6.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7.xml"/><Relationship Id="rId7"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hemeOverride" Target="../theme/themeOverride12.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8.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9.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1.xml"/><Relationship Id="rId1" Type="http://schemas.openxmlformats.org/officeDocument/2006/relationships/themeOverride" Target="../theme/themeOverride4.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mp3"/><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hemeOverride" Target="../theme/themeOverride5.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12.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4">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5">
            <a:extLst>
              <a:ext uri="{28A0092B-C50C-407E-A947-70E740481C1C}">
                <a14:useLocalDpi xmlns:a14="http://schemas.microsoft.com/office/drawing/2010/main" val="0"/>
              </a:ext>
            </a:extLst>
          </a:blip>
          <a:srcRect l="10279" t="18348" r="8629"/>
          <a:stretch/>
        </p:blipFill>
        <p:spPr>
          <a:xfrm>
            <a:off x="0" y="838524"/>
            <a:ext cx="12458753" cy="6019476"/>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6">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6">
            <a:extLst>
              <a:ext uri="{28A0092B-C50C-407E-A947-70E740481C1C}">
                <a14:useLocalDpi xmlns:a14="http://schemas.microsoft.com/office/drawing/2010/main" val="0"/>
              </a:ext>
            </a:extLst>
          </a:blip>
          <a:srcRect l="25645" t="41289" r="48226" b="-4"/>
          <a:stretch/>
        </p:blipFill>
        <p:spPr>
          <a:xfrm flipH="1">
            <a:off x="10218480" y="2656554"/>
            <a:ext cx="1973520"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8">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9">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14" name="Picture 13">
            <a:extLst>
              <a:ext uri="{FF2B5EF4-FFF2-40B4-BE49-F238E27FC236}">
                <a16:creationId xmlns:a16="http://schemas.microsoft.com/office/drawing/2014/main" id="{2F5B4F99-5C60-47EA-AFC2-9C4FC1484144}"/>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4206251" y="727685"/>
            <a:ext cx="5065051" cy="937848"/>
          </a:xfrm>
          <a:prstGeom prst="rect">
            <a:avLst/>
          </a:prstGeom>
        </p:spPr>
      </p:pic>
      <p:sp>
        <p:nvSpPr>
          <p:cNvPr id="16" name="TextBox 15">
            <a:extLst>
              <a:ext uri="{FF2B5EF4-FFF2-40B4-BE49-F238E27FC236}">
                <a16:creationId xmlns:a16="http://schemas.microsoft.com/office/drawing/2014/main" id="{F58B65CC-1772-4BDA-9782-C0773F85B088}"/>
              </a:ext>
            </a:extLst>
          </p:cNvPr>
          <p:cNvSpPr txBox="1"/>
          <p:nvPr/>
        </p:nvSpPr>
        <p:spPr>
          <a:xfrm>
            <a:off x="3409950" y="161925"/>
            <a:ext cx="6096000" cy="461665"/>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Thứ</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tháng</a:t>
            </a: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năm</a:t>
            </a:r>
            <a:r>
              <a:rPr lang="en-US" sz="2400" dirty="0">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FF78D9A-FD39-4E66-AC90-421DC30B073E}"/>
              </a:ext>
            </a:extLst>
          </p:cNvPr>
          <p:cNvPicPr>
            <a:picLocks noChangeAspect="1"/>
          </p:cNvPicPr>
          <p:nvPr/>
        </p:nvPicPr>
        <p:blipFill>
          <a:blip r:embed="rId12"/>
          <a:stretch>
            <a:fillRect/>
          </a:stretch>
        </p:blipFill>
        <p:spPr>
          <a:xfrm>
            <a:off x="3457337" y="2568983"/>
            <a:ext cx="5486876" cy="2310584"/>
          </a:xfrm>
          <a:prstGeom prst="rect">
            <a:avLst/>
          </a:prstGeom>
        </p:spPr>
      </p:pic>
      <p:pic>
        <p:nvPicPr>
          <p:cNvPr id="5" name="Picture 4">
            <a:extLst>
              <a:ext uri="{FF2B5EF4-FFF2-40B4-BE49-F238E27FC236}">
                <a16:creationId xmlns:a16="http://schemas.microsoft.com/office/drawing/2014/main" id="{751F9EBD-F90F-48EC-B526-F0B9DDBC9D2D}"/>
              </a:ext>
            </a:extLst>
          </p:cNvPr>
          <p:cNvPicPr>
            <a:picLocks noChangeAspect="1"/>
          </p:cNvPicPr>
          <p:nvPr/>
        </p:nvPicPr>
        <p:blipFill>
          <a:blip r:embed="rId13"/>
          <a:stretch>
            <a:fillRect/>
          </a:stretch>
        </p:blipFill>
        <p:spPr>
          <a:xfrm>
            <a:off x="5227618" y="2040218"/>
            <a:ext cx="1908213" cy="853514"/>
          </a:xfrm>
          <a:prstGeom prst="rect">
            <a:avLst/>
          </a:prstGeom>
        </p:spPr>
      </p:pic>
    </p:spTree>
    <p:extLst>
      <p:ext uri="{BB962C8B-B14F-4D97-AF65-F5344CB8AC3E}">
        <p14:creationId xmlns:p14="http://schemas.microsoft.com/office/powerpoint/2010/main" val="178701624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1676401" y="2461181"/>
            <a:ext cx="9589224" cy="2554545"/>
          </a:xfrm>
          <a:prstGeom prst="rect">
            <a:avLst/>
          </a:prstGeom>
          <a:noFill/>
        </p:spPr>
        <p:txBody>
          <a:bodyPr wrap="square" rtlCol="0">
            <a:spAutoFit/>
          </a:bodyPr>
          <a:lstStyle/>
          <a:p>
            <a:pPr lvl="0" algn="just"/>
            <a:r>
              <a:rPr lang="vi-VN" sz="3200" b="1" dirty="0">
                <a:solidFill>
                  <a:srgbClr val="FF2D4E"/>
                </a:solidFill>
                <a:latin typeface="Calibri" panose="020F0502020204030204" pitchFamily="34" charset="0"/>
                <a:cs typeface="Calibri" panose="020F0502020204030204" pitchFamily="34" charset="0"/>
              </a:rPr>
              <a:t>Nếu mỗi chúng ta</a:t>
            </a:r>
            <a:r>
              <a:rPr lang="en-US" sz="3200" b="1" dirty="0">
                <a:solidFill>
                  <a:srgbClr val="FF2D4E"/>
                </a:solidFill>
                <a:latin typeface="Calibri" panose="020F0502020204030204" pitchFamily="34" charset="0"/>
                <a:cs typeface="Calibri" panose="020F0502020204030204" pitchFamily="34" charset="0"/>
              </a:rPr>
              <a:t> </a:t>
            </a:r>
            <a:r>
              <a:rPr lang="vi-VN" sz="3200" b="1" dirty="0">
                <a:solidFill>
                  <a:srgbClr val="FF2D4E"/>
                </a:solidFill>
                <a:latin typeface="Calibri" panose="020F0502020204030204" pitchFamily="34" charset="0"/>
                <a:cs typeface="Calibri" panose="020F0502020204030204" pitchFamily="34" charset="0"/>
              </a:rPr>
              <a:t>không chăm sóc cho ngôi nhà của mình thì ngôi nhà em ở cũng có thể trở thành “Ngôi nhà lọ lem.” Còn nếu chúng ta thực hiện lau dọn nhà cửa hằng ngày thì mỗi chúng ta cũng có “phép thuật” giống cô tiên, mang lại niềm vui cho ngôi nhà</a:t>
            </a:r>
            <a:r>
              <a:rPr lang="en-US" sz="3200" b="1" dirty="0">
                <a:solidFill>
                  <a:srgbClr val="FF2D4E"/>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234108" y="-293899"/>
            <a:ext cx="3488981" cy="2979950"/>
          </a:xfrm>
          <a:prstGeom prst="rect">
            <a:avLst/>
          </a:prstGeom>
        </p:spPr>
      </p:pic>
    </p:spTree>
    <p:extLst>
      <p:ext uri="{BB962C8B-B14F-4D97-AF65-F5344CB8AC3E}">
        <p14:creationId xmlns:p14="http://schemas.microsoft.com/office/powerpoint/2010/main" val="397878258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7" name="Picture 6">
            <a:extLst>
              <a:ext uri="{FF2B5EF4-FFF2-40B4-BE49-F238E27FC236}">
                <a16:creationId xmlns:a16="http://schemas.microsoft.com/office/drawing/2014/main" id="{EC0BB8E5-41CE-4DAB-99ED-CA8E280C3EC4}"/>
              </a:ext>
            </a:extLst>
          </p:cNvPr>
          <p:cNvPicPr>
            <a:picLocks noChangeAspect="1"/>
          </p:cNvPicPr>
          <p:nvPr/>
        </p:nvPicPr>
        <p:blipFill>
          <a:blip r:embed="rId8"/>
          <a:stretch>
            <a:fillRect/>
          </a:stretch>
        </p:blipFill>
        <p:spPr>
          <a:xfrm>
            <a:off x="3414327" y="2845948"/>
            <a:ext cx="4487045" cy="2804403"/>
          </a:xfrm>
          <a:prstGeom prst="rect">
            <a:avLst/>
          </a:prstGeom>
        </p:spPr>
      </p:pic>
    </p:spTree>
    <p:extLst>
      <p:ext uri="{BB962C8B-B14F-4D97-AF65-F5344CB8AC3E}">
        <p14:creationId xmlns:p14="http://schemas.microsoft.com/office/powerpoint/2010/main" val="98579981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4">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5">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Chia sẻ về một số dụng cụ dọn vệ sinh và cách sử dụng </a:t>
            </a:r>
            <a:endParaRPr lang="en-US" sz="3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A057CCC-62F4-47ED-B44F-6D19A5C5E2E4}"/>
              </a:ext>
            </a:extLst>
          </p:cNvPr>
          <p:cNvSpPr txBox="1"/>
          <p:nvPr/>
        </p:nvSpPr>
        <p:spPr>
          <a:xfrm>
            <a:off x="457201" y="1228725"/>
            <a:ext cx="11734799" cy="954107"/>
          </a:xfrm>
          <a:prstGeom prst="rect">
            <a:avLst/>
          </a:prstGeom>
          <a:noFill/>
        </p:spPr>
        <p:txBody>
          <a:bodyPr wrap="square" rtlCol="0">
            <a:spAutoFit/>
          </a:bodyPr>
          <a:lstStyle/>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Kể tên, vẽ lại các dụng cụ vệ sinh trong nhà.</a:t>
            </a:r>
          </a:p>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Nêu cách sử dụng của mỗi loại dụng cụ.</a:t>
            </a:r>
            <a:endParaRPr lang="en-US"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2A929993-AA25-4888-AD14-C4768000B54F}"/>
              </a:ext>
            </a:extLst>
          </p:cNvPr>
          <p:cNvPicPr>
            <a:picLocks noChangeAspect="1"/>
          </p:cNvPicPr>
          <p:nvPr/>
        </p:nvPicPr>
        <p:blipFill>
          <a:blip r:embed="rId6"/>
          <a:stretch>
            <a:fillRect/>
          </a:stretch>
        </p:blipFill>
        <p:spPr>
          <a:xfrm>
            <a:off x="2405062" y="2328862"/>
            <a:ext cx="7102814" cy="3614738"/>
          </a:xfrm>
          <a:prstGeom prst="rect">
            <a:avLst/>
          </a:prstGeom>
        </p:spPr>
      </p:pic>
    </p:spTree>
    <p:extLst>
      <p:ext uri="{BB962C8B-B14F-4D97-AF65-F5344CB8AC3E}">
        <p14:creationId xmlns:p14="http://schemas.microsoft.com/office/powerpoint/2010/main" val="84911112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C205E796-C24E-4EF3-9746-B7318D7ED727}"/>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57" name="图片 56">
            <a:extLst>
              <a:ext uri="{FF2B5EF4-FFF2-40B4-BE49-F238E27FC236}">
                <a16:creationId xmlns:a16="http://schemas.microsoft.com/office/drawing/2014/main" id="{592D59B5-B4F9-4E3B-A657-4A20775A4606}"/>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60" name="Picture 59">
            <a:extLst>
              <a:ext uri="{FF2B5EF4-FFF2-40B4-BE49-F238E27FC236}">
                <a16:creationId xmlns:a16="http://schemas.microsoft.com/office/drawing/2014/main" id="{CCD2C53E-034A-4B01-AF53-1A6B8192AAC4}"/>
              </a:ext>
            </a:extLst>
          </p:cNvPr>
          <p:cNvPicPr>
            <a:picLocks noChangeAspect="1"/>
          </p:cNvPicPr>
          <p:nvPr/>
        </p:nvPicPr>
        <p:blipFill>
          <a:blip r:embed="rId5"/>
          <a:stretch>
            <a:fillRect/>
          </a:stretch>
        </p:blipFill>
        <p:spPr>
          <a:xfrm>
            <a:off x="1100136" y="785811"/>
            <a:ext cx="10245895" cy="5214303"/>
          </a:xfrm>
          <a:prstGeom prst="rect">
            <a:avLst/>
          </a:prstGeom>
          <a:ln>
            <a:noFill/>
          </a:ln>
          <a:effectLst>
            <a:softEdge rad="112500"/>
          </a:effectLst>
        </p:spPr>
      </p:pic>
      <p:cxnSp>
        <p:nvCxnSpPr>
          <p:cNvPr id="62" name="Straight Arrow Connector 61">
            <a:extLst>
              <a:ext uri="{FF2B5EF4-FFF2-40B4-BE49-F238E27FC236}">
                <a16:creationId xmlns:a16="http://schemas.microsoft.com/office/drawing/2014/main" id="{CA959B58-3CCC-4A3B-A3DC-42B6759BD0C4}"/>
              </a:ext>
            </a:extLst>
          </p:cNvPr>
          <p:cNvCxnSpPr/>
          <p:nvPr/>
        </p:nvCxnSpPr>
        <p:spPr>
          <a:xfrm flipH="1">
            <a:off x="2209800" y="2447925"/>
            <a:ext cx="352425" cy="1962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A20AD78-45A2-49E9-A1B0-FB0AFD594116}"/>
              </a:ext>
            </a:extLst>
          </p:cNvPr>
          <p:cNvCxnSpPr>
            <a:cxnSpLocks/>
          </p:cNvCxnSpPr>
          <p:nvPr/>
        </p:nvCxnSpPr>
        <p:spPr>
          <a:xfrm>
            <a:off x="2628900" y="2438400"/>
            <a:ext cx="64389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EB1971-0656-4BAE-89FD-08757D3D4704}"/>
              </a:ext>
            </a:extLst>
          </p:cNvPr>
          <p:cNvCxnSpPr>
            <a:cxnSpLocks/>
          </p:cNvCxnSpPr>
          <p:nvPr/>
        </p:nvCxnSpPr>
        <p:spPr>
          <a:xfrm flipH="1">
            <a:off x="3752850" y="2667000"/>
            <a:ext cx="1162050" cy="2505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2B0259B-14CB-41E5-A30E-48BF52AD7882}"/>
              </a:ext>
            </a:extLst>
          </p:cNvPr>
          <p:cNvCxnSpPr>
            <a:cxnSpLocks/>
          </p:cNvCxnSpPr>
          <p:nvPr/>
        </p:nvCxnSpPr>
        <p:spPr>
          <a:xfrm>
            <a:off x="7343775" y="2333625"/>
            <a:ext cx="133350" cy="10096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2A5D56E-C9D4-4F5B-BEB4-6C3C2F509B00}"/>
              </a:ext>
            </a:extLst>
          </p:cNvPr>
          <p:cNvCxnSpPr>
            <a:cxnSpLocks/>
          </p:cNvCxnSpPr>
          <p:nvPr/>
        </p:nvCxnSpPr>
        <p:spPr>
          <a:xfrm flipH="1">
            <a:off x="6429375" y="2505075"/>
            <a:ext cx="2990850" cy="2066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CDF6A6D-E017-48F9-9713-B00294347943}"/>
              </a:ext>
            </a:extLst>
          </p:cNvPr>
          <p:cNvCxnSpPr>
            <a:cxnSpLocks/>
          </p:cNvCxnSpPr>
          <p:nvPr/>
        </p:nvCxnSpPr>
        <p:spPr>
          <a:xfrm flipH="1">
            <a:off x="4095750" y="2638425"/>
            <a:ext cx="72390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9221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up)">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up)">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up)">
                                      <p:cBhvr>
                                        <p:cTn id="3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1590676" y="3251756"/>
            <a:ext cx="9589224"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Các dụng cụ vệ sinh giúp chúng ta rất nhiều trong việc dọn dẹp nhà cửa. Đó là những “trợ lí việc nhà” của chúng ta</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8628922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5" name="Picture 4">
            <a:extLst>
              <a:ext uri="{FF2B5EF4-FFF2-40B4-BE49-F238E27FC236}">
                <a16:creationId xmlns:a16="http://schemas.microsoft.com/office/drawing/2014/main" id="{D3134CBA-3171-4C64-A300-10789DFBF555}"/>
              </a:ext>
            </a:extLst>
          </p:cNvPr>
          <p:cNvPicPr>
            <a:picLocks noChangeAspect="1"/>
          </p:cNvPicPr>
          <p:nvPr/>
        </p:nvPicPr>
        <p:blipFill>
          <a:blip r:embed="rId8"/>
          <a:stretch>
            <a:fillRect/>
          </a:stretch>
        </p:blipFill>
        <p:spPr>
          <a:xfrm>
            <a:off x="2752047" y="3779071"/>
            <a:ext cx="6840305" cy="1566808"/>
          </a:xfrm>
          <a:prstGeom prst="rect">
            <a:avLst/>
          </a:prstGeom>
        </p:spPr>
      </p:pic>
    </p:spTree>
    <p:extLst>
      <p:ext uri="{BB962C8B-B14F-4D97-AF65-F5344CB8AC3E}">
        <p14:creationId xmlns:p14="http://schemas.microsoft.com/office/powerpoint/2010/main" val="313461416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4">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5">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Bí kíp sử dụng các dụng cụ lau dọn vệ sinh nhà cửa. </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EFECB02-BE63-4883-AEA0-F777A10FB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090" y="1401445"/>
            <a:ext cx="4648200" cy="4648200"/>
          </a:xfrm>
          <a:prstGeom prst="rect">
            <a:avLst/>
          </a:prstGeom>
        </p:spPr>
      </p:pic>
      <p:sp>
        <p:nvSpPr>
          <p:cNvPr id="9" name="Rounded Rectangular Callout 16">
            <a:extLst>
              <a:ext uri="{FF2B5EF4-FFF2-40B4-BE49-F238E27FC236}">
                <a16:creationId xmlns:a16="http://schemas.microsoft.com/office/drawing/2014/main" id="{4C1C32A7-F1CE-4DD8-B704-938814AE3758}"/>
              </a:ext>
            </a:extLst>
          </p:cNvPr>
          <p:cNvSpPr/>
          <p:nvPr/>
        </p:nvSpPr>
        <p:spPr>
          <a:xfrm>
            <a:off x="2286001" y="1175818"/>
            <a:ext cx="3476624" cy="1053032"/>
          </a:xfrm>
          <a:prstGeom prst="wedgeRoundRectCallout">
            <a:avLst>
              <a:gd name="adj1" fmla="val -64307"/>
              <a:gd name="adj2" fmla="val 55535"/>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Cái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chổi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 </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7" name="Picture 6" descr="A picture containing text, envelope&#10;&#10;Description automatically generated">
            <a:extLst>
              <a:ext uri="{FF2B5EF4-FFF2-40B4-BE49-F238E27FC236}">
                <a16:creationId xmlns:a16="http://schemas.microsoft.com/office/drawing/2014/main" id="{E2D9FBF1-7F4C-4AA8-9DF1-E8F1CCF7A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8750" y="2867025"/>
            <a:ext cx="5829300" cy="3886200"/>
          </a:xfrm>
          <a:prstGeom prst="rect">
            <a:avLst/>
          </a:prstGeom>
        </p:spPr>
      </p:pic>
      <p:sp>
        <p:nvSpPr>
          <p:cNvPr id="12" name="Rounded Rectangular Callout 16">
            <a:extLst>
              <a:ext uri="{FF2B5EF4-FFF2-40B4-BE49-F238E27FC236}">
                <a16:creationId xmlns:a16="http://schemas.microsoft.com/office/drawing/2014/main" id="{65415AEB-F569-4E2C-AA75-FAE2F1A70053}"/>
              </a:ext>
            </a:extLst>
          </p:cNvPr>
          <p:cNvSpPr/>
          <p:nvPr/>
        </p:nvSpPr>
        <p:spPr>
          <a:xfrm>
            <a:off x="5191126" y="2375968"/>
            <a:ext cx="3562349" cy="1053032"/>
          </a:xfrm>
          <a:prstGeom prst="wedgeRoundRectCallout">
            <a:avLst>
              <a:gd name="adj1" fmla="val -44521"/>
              <a:gd name="adj2" fmla="val 85384"/>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Khăn</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lau</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10" name="Picture 9" descr="A picture containing text, gear, vector graphics&#10;&#10;Description automatically generated">
            <a:extLst>
              <a:ext uri="{FF2B5EF4-FFF2-40B4-BE49-F238E27FC236}">
                <a16:creationId xmlns:a16="http://schemas.microsoft.com/office/drawing/2014/main" id="{FBB66FFA-ACE8-46D9-A032-A0873FA5C1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6249" y="4407297"/>
            <a:ext cx="2831703" cy="2831703"/>
          </a:xfrm>
          <a:prstGeom prst="rect">
            <a:avLst/>
          </a:prstGeom>
        </p:spPr>
      </p:pic>
      <p:sp>
        <p:nvSpPr>
          <p:cNvPr id="15" name="Rounded Rectangular Callout 16">
            <a:extLst>
              <a:ext uri="{FF2B5EF4-FFF2-40B4-BE49-F238E27FC236}">
                <a16:creationId xmlns:a16="http://schemas.microsoft.com/office/drawing/2014/main" id="{85293D51-0B4C-4B30-AE7A-9764C8231D32}"/>
              </a:ext>
            </a:extLst>
          </p:cNvPr>
          <p:cNvSpPr/>
          <p:nvPr/>
        </p:nvSpPr>
        <p:spPr>
          <a:xfrm>
            <a:off x="8516712" y="3572036"/>
            <a:ext cx="3562349" cy="1053032"/>
          </a:xfrm>
          <a:prstGeom prst="wedgeRoundRectCallout">
            <a:avLst>
              <a:gd name="adj1" fmla="val -15911"/>
              <a:gd name="adj2" fmla="val 72721"/>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a:solidFill>
                  <a:srgbClr val="005279"/>
                </a:solidFill>
                <a:latin typeface="Arial" panose="020B0604020202020204" pitchFamily="34" charset="0"/>
                <a:cs typeface="Arial" panose="020B0604020202020204" pitchFamily="34" charset="0"/>
              </a:rPr>
              <a:t>Bàn chải để làm gì?</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89518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9"/>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0"/>
                                  </p:iterate>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15" presetClass="emph" presetSubtype="0" grpId="1" nodeType="withEffect">
                                  <p:stCondLst>
                                    <p:cond delay="0"/>
                                  </p:stCondLst>
                                  <p:iterate type="lt">
                                    <p:tmAbs val="25"/>
                                  </p:iterate>
                                  <p:childTnLst>
                                    <p:set>
                                      <p:cBhvr override="childStyle">
                                        <p:cTn id="31" dur="indefinite"/>
                                        <p:tgtEl>
                                          <p:spTgt spid="12"/>
                                        </p:tgtEl>
                                        <p:attrNameLst>
                                          <p:attrName>style.fontWeight</p:attrName>
                                        </p:attrNameLst>
                                      </p:cBhvr>
                                      <p:to>
                                        <p:strVal val="bol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0"/>
                                  </p:iterate>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5" presetClass="emph" presetSubtype="0" grpId="1" nodeType="withEffect">
                                  <p:stCondLst>
                                    <p:cond delay="0"/>
                                  </p:stCondLst>
                                  <p:iterate type="lt">
                                    <p:tmAbs val="25"/>
                                  </p:iterate>
                                  <p:childTnLst>
                                    <p:set>
                                      <p:cBhvr override="childStyle">
                                        <p:cTn id="43"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9" grpId="1" animBg="1"/>
      <p:bldP spid="12" grpId="0" animBg="1"/>
      <p:bldP spid="12"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Dọn dẹp nhà cửa là công việc không đơn giản nhưng vẫn rất vui. Hãy biến công việc này thành ngày hội bằng bài hát, điệu nhảy khi làm việc nhé!</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3406759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6" name="Picture 5">
            <a:extLst>
              <a:ext uri="{FF2B5EF4-FFF2-40B4-BE49-F238E27FC236}">
                <a16:creationId xmlns:a16="http://schemas.microsoft.com/office/drawing/2014/main" id="{C1CEFAB8-CA71-4449-A15D-F8F40DFDA197}"/>
              </a:ext>
            </a:extLst>
          </p:cNvPr>
          <p:cNvPicPr>
            <a:picLocks noChangeAspect="1"/>
          </p:cNvPicPr>
          <p:nvPr/>
        </p:nvPicPr>
        <p:blipFill>
          <a:blip r:embed="rId8"/>
          <a:stretch>
            <a:fillRect/>
          </a:stretch>
        </p:blipFill>
        <p:spPr>
          <a:xfrm>
            <a:off x="3086216" y="3582861"/>
            <a:ext cx="6114818" cy="1444877"/>
          </a:xfrm>
          <a:prstGeom prst="rect">
            <a:avLst/>
          </a:prstGeom>
        </p:spPr>
      </p:pic>
    </p:spTree>
    <p:extLst>
      <p:ext uri="{BB962C8B-B14F-4D97-AF65-F5344CB8AC3E}">
        <p14:creationId xmlns:p14="http://schemas.microsoft.com/office/powerpoint/2010/main" val="423738077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4">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5">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7">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24" name="Picture 23">
            <a:extLst>
              <a:ext uri="{FF2B5EF4-FFF2-40B4-BE49-F238E27FC236}">
                <a16:creationId xmlns:a16="http://schemas.microsoft.com/office/drawing/2014/main" id="{2B44CD39-F0B1-4CC4-B576-158807C06CEF}"/>
              </a:ext>
            </a:extLst>
          </p:cNvPr>
          <p:cNvPicPr>
            <a:picLocks noChangeAspect="1"/>
          </p:cNvPicPr>
          <p:nvPr/>
        </p:nvPicPr>
        <p:blipFill>
          <a:blip r:embed="rId8"/>
          <a:stretch>
            <a:fillRect/>
          </a:stretch>
        </p:blipFill>
        <p:spPr>
          <a:xfrm>
            <a:off x="2714314" y="3559996"/>
            <a:ext cx="7163421" cy="1566808"/>
          </a:xfrm>
          <a:prstGeom prst="rect">
            <a:avLst/>
          </a:prstGeom>
        </p:spPr>
      </p:pic>
    </p:spTree>
    <p:extLst>
      <p:ext uri="{BB962C8B-B14F-4D97-AF65-F5344CB8AC3E}">
        <p14:creationId xmlns:p14="http://schemas.microsoft.com/office/powerpoint/2010/main" val="96050849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60618138-03BF-45CC-8465-622B94ADBABE}"/>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25" name="图片 24">
            <a:extLst>
              <a:ext uri="{FF2B5EF4-FFF2-40B4-BE49-F238E27FC236}">
                <a16:creationId xmlns:a16="http://schemas.microsoft.com/office/drawing/2014/main" id="{CC89C87E-E620-4A0A-B587-575D6F14D6E5}"/>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28" name="Picture 27">
            <a:extLst>
              <a:ext uri="{FF2B5EF4-FFF2-40B4-BE49-F238E27FC236}">
                <a16:creationId xmlns:a16="http://schemas.microsoft.com/office/drawing/2014/main" id="{F55A9B84-D77F-4BD4-A94E-E566F9ACBBEB}"/>
              </a:ext>
            </a:extLst>
          </p:cNvPr>
          <p:cNvPicPr>
            <a:picLocks noChangeAspect="1"/>
          </p:cNvPicPr>
          <p:nvPr/>
        </p:nvPicPr>
        <p:blipFill>
          <a:blip r:embed="rId5"/>
          <a:stretch>
            <a:fillRect/>
          </a:stretch>
        </p:blipFill>
        <p:spPr>
          <a:xfrm>
            <a:off x="1681050" y="985520"/>
            <a:ext cx="9316746" cy="2167255"/>
          </a:xfrm>
          <a:prstGeom prst="rect">
            <a:avLst/>
          </a:prstGeom>
        </p:spPr>
      </p:pic>
      <p:sp>
        <p:nvSpPr>
          <p:cNvPr id="29" name="TextBox 28">
            <a:extLst>
              <a:ext uri="{FF2B5EF4-FFF2-40B4-BE49-F238E27FC236}">
                <a16:creationId xmlns:a16="http://schemas.microsoft.com/office/drawing/2014/main" id="{C8AD0130-755E-42BD-A3C7-1C9290A5C9DF}"/>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3200" b="1" dirty="0">
                <a:ea typeface="Times New Roman" panose="02020603050405020304" pitchFamily="18" charset="0"/>
                <a:cs typeface="Arial" panose="020B0604020202020204" pitchFamily="34" charset="0"/>
              </a:rPr>
              <a:t>Chọn một việc để thực hiện ở nhà theo cách đã được chia sẻ ở trên lớp</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1" name="Group 30">
            <a:extLst>
              <a:ext uri="{FF2B5EF4-FFF2-40B4-BE49-F238E27FC236}">
                <a16:creationId xmlns:a16="http://schemas.microsoft.com/office/drawing/2014/main" id="{EBA02EBA-444B-4796-BE92-B926BC88B010}"/>
              </a:ext>
            </a:extLst>
          </p:cNvPr>
          <p:cNvGrpSpPr/>
          <p:nvPr/>
        </p:nvGrpSpPr>
        <p:grpSpPr>
          <a:xfrm>
            <a:off x="4659653" y="3354822"/>
            <a:ext cx="3916499" cy="2746185"/>
            <a:chOff x="1197026" y="4232126"/>
            <a:chExt cx="3751815" cy="2630711"/>
          </a:xfrm>
        </p:grpSpPr>
        <p:pic>
          <p:nvPicPr>
            <p:cNvPr id="32" name="Picture 31">
              <a:extLst>
                <a:ext uri="{FF2B5EF4-FFF2-40B4-BE49-F238E27FC236}">
                  <a16:creationId xmlns:a16="http://schemas.microsoft.com/office/drawing/2014/main" id="{F9927D0C-F9F9-4D81-A547-E53B7F78EE73}"/>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33" name="Picture 32">
              <a:extLst>
                <a:ext uri="{FF2B5EF4-FFF2-40B4-BE49-F238E27FC236}">
                  <a16:creationId xmlns:a16="http://schemas.microsoft.com/office/drawing/2014/main" id="{4FF45B4C-96CA-482D-821C-69635A67EFA4}"/>
                </a:ext>
              </a:extLst>
            </p:cNvPr>
            <p:cNvPicPr>
              <a:picLocks noChangeAspect="1"/>
            </p:cNvPicPr>
            <p:nvPr/>
          </p:nvPicPr>
          <p:blipFill>
            <a:blip r:embed="rId7"/>
            <a:stretch>
              <a:fillRect/>
            </a:stretch>
          </p:blipFill>
          <p:spPr>
            <a:xfrm>
              <a:off x="1197026" y="4232126"/>
              <a:ext cx="1811038" cy="2616200"/>
            </a:xfrm>
            <a:prstGeom prst="rect">
              <a:avLst/>
            </a:prstGeom>
          </p:spPr>
        </p:pic>
      </p:grpSp>
      <p:pic>
        <p:nvPicPr>
          <p:cNvPr id="34" name="Picture 33">
            <a:extLst>
              <a:ext uri="{FF2B5EF4-FFF2-40B4-BE49-F238E27FC236}">
                <a16:creationId xmlns:a16="http://schemas.microsoft.com/office/drawing/2014/main" id="{3CCF935B-C913-41EB-9850-523540CFB539}"/>
              </a:ext>
            </a:extLst>
          </p:cNvPr>
          <p:cNvPicPr>
            <a:picLocks noChangeAspect="1"/>
          </p:cNvPicPr>
          <p:nvPr/>
        </p:nvPicPr>
        <p:blipFill>
          <a:blip r:embed="rId8"/>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04304431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4">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5">
            <a:extLst>
              <a:ext uri="{28A0092B-C50C-407E-A947-70E740481C1C}">
                <a14:useLocalDpi xmlns:a14="http://schemas.microsoft.com/office/drawing/2010/main" val="0"/>
              </a:ext>
            </a:extLst>
          </a:blip>
          <a:srcRect l="10279" t="18348" r="8629"/>
          <a:stretch/>
        </p:blipFill>
        <p:spPr>
          <a:xfrm>
            <a:off x="0" y="1429319"/>
            <a:ext cx="11077575" cy="5352157"/>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6">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6">
            <a:extLst>
              <a:ext uri="{28A0092B-C50C-407E-A947-70E740481C1C}">
                <a14:useLocalDpi xmlns:a14="http://schemas.microsoft.com/office/drawing/2010/main" val="0"/>
              </a:ext>
            </a:extLst>
          </a:blip>
          <a:srcRect l="25645" t="41289" r="48226" b="-4"/>
          <a:stretch/>
        </p:blipFill>
        <p:spPr>
          <a:xfrm flipH="1">
            <a:off x="10237529" y="2713704"/>
            <a:ext cx="2040195"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8">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9">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2" name="Picture 1">
            <a:extLst>
              <a:ext uri="{FF2B5EF4-FFF2-40B4-BE49-F238E27FC236}">
                <a16:creationId xmlns:a16="http://schemas.microsoft.com/office/drawing/2014/main" id="{71603E85-EC64-4E42-A46E-49AFE4508DF7}"/>
              </a:ext>
            </a:extLst>
          </p:cNvPr>
          <p:cNvPicPr>
            <a:picLocks noChangeAspect="1"/>
          </p:cNvPicPr>
          <p:nvPr/>
        </p:nvPicPr>
        <p:blipFill>
          <a:blip r:embed="rId10"/>
          <a:stretch>
            <a:fillRect/>
          </a:stretch>
        </p:blipFill>
        <p:spPr>
          <a:xfrm>
            <a:off x="1419225" y="1585908"/>
            <a:ext cx="7631068" cy="3719894"/>
          </a:xfrm>
          <a:prstGeom prst="rect">
            <a:avLst/>
          </a:prstGeom>
        </p:spPr>
      </p:pic>
    </p:spTree>
    <p:extLst>
      <p:ext uri="{BB962C8B-B14F-4D97-AF65-F5344CB8AC3E}">
        <p14:creationId xmlns:p14="http://schemas.microsoft.com/office/powerpoint/2010/main" val="308343823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BB61D652-7B07-43BB-8CE6-FE1BB274D0A5}"/>
              </a:ext>
            </a:extLst>
          </p:cNvPr>
          <p:cNvPicPr>
            <a:picLocks noChangeAspect="1"/>
          </p:cNvPicPr>
          <p:nvPr/>
        </p:nvPicPr>
        <p:blipFill>
          <a:blip r:embed="rId8"/>
          <a:stretch>
            <a:fillRect/>
          </a:stretch>
        </p:blipFill>
        <p:spPr>
          <a:xfrm>
            <a:off x="2870523" y="700615"/>
            <a:ext cx="7193903" cy="1018120"/>
          </a:xfrm>
          <a:prstGeom prst="rect">
            <a:avLst/>
          </a:prstGeom>
        </p:spPr>
      </p:pic>
      <p:pic>
        <p:nvPicPr>
          <p:cNvPr id="14" name="Picture 13">
            <a:extLst>
              <a:ext uri="{FF2B5EF4-FFF2-40B4-BE49-F238E27FC236}">
                <a16:creationId xmlns:a16="http://schemas.microsoft.com/office/drawing/2014/main" id="{73A7514A-67C3-4A33-81DC-28D02FD5336D}"/>
              </a:ext>
            </a:extLst>
          </p:cNvPr>
          <p:cNvPicPr>
            <a:picLocks noChangeAspect="1"/>
          </p:cNvPicPr>
          <p:nvPr/>
        </p:nvPicPr>
        <p:blipFill>
          <a:blip r:embed="rId9"/>
          <a:stretch>
            <a:fillRect/>
          </a:stretch>
        </p:blipFill>
        <p:spPr>
          <a:xfrm>
            <a:off x="3995737" y="1909762"/>
            <a:ext cx="5118083" cy="3357563"/>
          </a:xfrm>
          <a:prstGeom prst="rect">
            <a:avLst/>
          </a:prstGeom>
        </p:spPr>
      </p:pic>
    </p:spTree>
    <p:extLst>
      <p:ext uri="{BB962C8B-B14F-4D97-AF65-F5344CB8AC3E}">
        <p14:creationId xmlns:p14="http://schemas.microsoft.com/office/powerpoint/2010/main" val="318408331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0" name="PA_库_矩形 9">
            <a:extLst>
              <a:ext uri="{FF2B5EF4-FFF2-40B4-BE49-F238E27FC236}">
                <a16:creationId xmlns:a16="http://schemas.microsoft.com/office/drawing/2014/main" id="{35D38CE5-37C7-48E8-9A22-8893F6E24088}"/>
              </a:ext>
            </a:extLst>
          </p:cNvPr>
          <p:cNvSpPr/>
          <p:nvPr>
            <p:custDataLst>
              <p:tags r:id="rId2"/>
            </p:custDataLst>
          </p:nvPr>
        </p:nvSpPr>
        <p:spPr>
          <a:xfrm>
            <a:off x="0" y="1652568"/>
            <a:ext cx="4895145" cy="3795826"/>
          </a:xfrm>
          <a:prstGeom prst="rect">
            <a:avLst/>
          </a:prstGeom>
          <a:blipFill>
            <a:blip r:embed="rId5"/>
            <a:stretch>
              <a:fillRect l="-7059" t="-16661" r="-56191" b="-4183"/>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Light" panose="020B0300000000000000" pitchFamily="34" charset="-122"/>
              <a:ea typeface="思源黑体 Light" panose="020B0300000000000000" pitchFamily="34" charset="-122"/>
              <a:cs typeface="+mn-cs"/>
            </a:endParaRPr>
          </a:p>
        </p:txBody>
      </p:sp>
      <p:sp>
        <p:nvSpPr>
          <p:cNvPr id="11" name="Rectangle 2"/>
          <p:cNvSpPr/>
          <p:nvPr/>
        </p:nvSpPr>
        <p:spPr>
          <a:xfrm>
            <a:off x="4529841" y="1200150"/>
            <a:ext cx="7462134" cy="3722977"/>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48E3"/>
              </a:solidFill>
              <a:effectLst/>
              <a:uLnTx/>
              <a:uFillTx/>
              <a:latin typeface="思源黑体 Light" panose="020B0300000000000000" pitchFamily="34" charset="-122"/>
              <a:ea typeface="思源黑体 Light" panose="020B0300000000000000" pitchFamily="34" charset="-122"/>
              <a:cs typeface="+mn-cs"/>
            </a:endParaRPr>
          </a:p>
        </p:txBody>
      </p:sp>
      <p:pic>
        <p:nvPicPr>
          <p:cNvPr id="31" name="图片 30">
            <a:extLst>
              <a:ext uri="{FF2B5EF4-FFF2-40B4-BE49-F238E27FC236}">
                <a16:creationId xmlns:a16="http://schemas.microsoft.com/office/drawing/2014/main" id="{89ACE682-6066-4254-B2FB-5B17F85ECE6C}"/>
              </a:ext>
            </a:extLst>
          </p:cNvPr>
          <p:cNvPicPr>
            <a:picLocks noChangeAspect="1"/>
          </p:cNvPicPr>
          <p:nvPr/>
        </p:nvPicPr>
        <p:blipFill rotWithShape="1">
          <a:blip r:embed="rId6">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2" name="图片 31">
            <a:extLst>
              <a:ext uri="{FF2B5EF4-FFF2-40B4-BE49-F238E27FC236}">
                <a16:creationId xmlns:a16="http://schemas.microsoft.com/office/drawing/2014/main" id="{DCF71631-FD46-4F61-965C-4B113BE8C84D}"/>
              </a:ext>
            </a:extLst>
          </p:cNvPr>
          <p:cNvPicPr>
            <a:picLocks noChangeAspect="1"/>
          </p:cNvPicPr>
          <p:nvPr/>
        </p:nvPicPr>
        <p:blipFill rotWithShape="1">
          <a:blip r:embed="rId7">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sp>
        <p:nvSpPr>
          <p:cNvPr id="3" name="TextBox 2">
            <a:extLst>
              <a:ext uri="{FF2B5EF4-FFF2-40B4-BE49-F238E27FC236}">
                <a16:creationId xmlns:a16="http://schemas.microsoft.com/office/drawing/2014/main" id="{7FB297ED-5D84-4B02-B9CF-8B9D4D81460D}"/>
              </a:ext>
            </a:extLst>
          </p:cNvPr>
          <p:cNvSpPr txBox="1"/>
          <p:nvPr/>
        </p:nvSpPr>
        <p:spPr>
          <a:xfrm>
            <a:off x="7296150" y="1190625"/>
            <a:ext cx="2867025" cy="707886"/>
          </a:xfrm>
          <a:prstGeom prst="rect">
            <a:avLst/>
          </a:prstGeom>
          <a:noFill/>
        </p:spPr>
        <p:txBody>
          <a:bodyPr wrap="square" rtlCol="0">
            <a:spAutoFit/>
          </a:bodyPr>
          <a:lstStyle/>
          <a:p>
            <a:r>
              <a:rPr lang="en-US" sz="4000" b="1" dirty="0" err="1">
                <a:solidFill>
                  <a:srgbClr val="FF0000"/>
                </a:solidFill>
                <a:latin typeface="Calibri" panose="020F0502020204030204" pitchFamily="34" charset="0"/>
                <a:cs typeface="Calibri" panose="020F0502020204030204" pitchFamily="34" charset="0"/>
              </a:rPr>
              <a:t>Phân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vai</a:t>
            </a:r>
            <a:endParaRPr lang="en-US" sz="4000" b="1"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DF068E-2B6A-45EF-A323-E6BFCFF957BE}"/>
              </a:ext>
            </a:extLst>
          </p:cNvPr>
          <p:cNvSpPr txBox="1"/>
          <p:nvPr/>
        </p:nvSpPr>
        <p:spPr>
          <a:xfrm>
            <a:off x="4714875" y="2038350"/>
            <a:ext cx="7229475" cy="1938992"/>
          </a:xfrm>
          <a:prstGeom prst="rect">
            <a:avLst/>
          </a:prstGeom>
          <a:noFill/>
        </p:spPr>
        <p:txBody>
          <a:bodyPr wrap="square" rtlCol="0">
            <a:spAutoFit/>
          </a:bodyPr>
          <a:lstStyle/>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ngôi nhà lọ lem</a:t>
            </a:r>
          </a:p>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cô tiên</a:t>
            </a:r>
            <a:endParaRPr lang="en-US" sz="4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5498520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250"/>
                                  </p:stCondLst>
                                  <p:endCondLst>
                                    <p:cond evt="begin" delay="0">
                                      <p:tn val="5"/>
                                    </p:cond>
                                  </p:endCondLst>
                                  <p:childTnLst>
                                    <p:set>
                                      <p:cBhvr>
                                        <p:cTn id="6" dur="1" fill="hold">
                                          <p:stCondLst>
                                            <p:cond delay="0"/>
                                          </p:stCondLst>
                                        </p:cTn>
                                        <p:tgtEl>
                                          <p:spTgt spid="30">
                                            <p:txEl>
                                              <p:charRg st="4294967295" end="4294967295"/>
                                            </p:txEl>
                                          </p:spTgt>
                                        </p:tgtEl>
                                        <p:attrNameLst>
                                          <p:attrName>style.visibility</p:attrName>
                                        </p:attrNameLst>
                                      </p:cBhvr>
                                      <p:to>
                                        <p:strVal val="visible"/>
                                      </p:to>
                                    </p:set>
                                    <p:animEffect transition="in" filter="wipe(left)">
                                      <p:cBhvr>
                                        <p:cTn id="7" dur="1000"/>
                                        <p:tgtEl>
                                          <p:spTgt spid="30">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6CC3CC8-9F8E-4944-912E-B1356AD801D2}"/>
              </a:ext>
            </a:extLst>
          </p:cNvPr>
          <p:cNvPicPr>
            <a:picLocks noChangeAspect="1"/>
          </p:cNvPicPr>
          <p:nvPr/>
        </p:nvPicPr>
        <p:blipFill rotWithShape="1">
          <a:blip r:embed="rId6">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id="{F67C0C87-010F-4F03-BAF0-CF91A6C978CE}"/>
              </a:ext>
            </a:extLst>
          </p:cNvPr>
          <p:cNvPicPr>
            <a:picLocks noChangeAspect="1"/>
          </p:cNvPicPr>
          <p:nvPr/>
        </p:nvPicPr>
        <p:blipFill rotWithShape="1">
          <a:blip r:embed="rId7">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16" name="Tiếng-âm thanh gõ bàn phím ghép vào video - Typing chat sound effect">
            <a:hlinkClick r:id="" action="ppaction://media"/>
            <a:extLst>
              <a:ext uri="{FF2B5EF4-FFF2-40B4-BE49-F238E27FC236}">
                <a16:creationId xmlns:a16="http://schemas.microsoft.com/office/drawing/2014/main" id="{D7854D42-D8FC-46F4-95AA-BBA102857A78}"/>
              </a:ext>
            </a:extLst>
          </p:cNvPr>
          <p:cNvPicPr>
            <a:picLocks noChangeAspect="1"/>
          </p:cNvPicPr>
          <p:nvPr>
            <a:audioFile r:link="rId2"/>
            <p:extLst>
              <p:ext uri="{DAA4B4D4-6D71-4841-9C94-3DE7FCFB9230}">
                <p14:media xmlns:p14="http://schemas.microsoft.com/office/powerpoint/2010/main" r:embed="rId3">
                  <p14:trim st="931" end="9979.8125"/>
                </p14:media>
              </p:ext>
            </p:extLst>
          </p:nvPr>
        </p:nvPicPr>
        <p:blipFill>
          <a:blip r:embed="rId8"/>
          <a:stretch>
            <a:fillRect/>
          </a:stretch>
        </p:blipFill>
        <p:spPr>
          <a:xfrm>
            <a:off x="143442" y="85837"/>
            <a:ext cx="634323" cy="634323"/>
          </a:xfrm>
          <a:prstGeom prst="rect">
            <a:avLst/>
          </a:prstGeom>
        </p:spPr>
      </p:pic>
      <p:sp>
        <p:nvSpPr>
          <p:cNvPr id="17" name="TextBox 16">
            <a:extLst>
              <a:ext uri="{FF2B5EF4-FFF2-40B4-BE49-F238E27FC236}">
                <a16:creationId xmlns:a16="http://schemas.microsoft.com/office/drawing/2014/main" id="{61E110AE-F9E3-481A-9C45-E1768EB4C628}"/>
              </a:ext>
            </a:extLst>
          </p:cNvPr>
          <p:cNvSpPr txBox="1"/>
          <p:nvPr/>
        </p:nvSpPr>
        <p:spPr>
          <a:xfrm>
            <a:off x="671678" y="160516"/>
            <a:ext cx="11077902" cy="2554545"/>
          </a:xfrm>
          <a:prstGeom prst="rect">
            <a:avLst/>
          </a:prstGeom>
          <a:noFill/>
        </p:spPr>
        <p:txBody>
          <a:bodyPr wrap="square" rtlCol="0">
            <a:spAutoFit/>
          </a:bodyPr>
          <a:lstStyle/>
          <a:p>
            <a:pPr algn="just">
              <a:defRPr/>
            </a:pPr>
            <a:r>
              <a:rPr lang="en-US" sz="3200" b="1" i="1" dirty="0">
                <a:solidFill>
                  <a:prstClr val="black"/>
                </a:solidFill>
                <a:latin typeface="Calibri"/>
              </a:rPr>
              <a:t>Ở</a:t>
            </a:r>
            <a:r>
              <a:rPr lang="vi-VN" sz="3200" b="1" i="1" dirty="0">
                <a:solidFill>
                  <a:prstClr val="black"/>
                </a:solidFill>
                <a:latin typeface="Calibri"/>
              </a:rPr>
              <a:t> một vương quốc nọ có thật nhiều ngôi nhà xinh đẹp. Cô tiên nhỏ rất thích bay trên cao và ngắm nhìn vương quốc ấy. Một ngày nọ, cô chợt nghe thấy tiếng khóc. Đến gần, cô nhìn thấy một ngôi nhà khác hẳn với những ngôi nhà khác. Nó xấu xí và rất bẩn. Cô bay lại gần và hỏi chuyện</a:t>
            </a:r>
            <a:r>
              <a:rPr lang="en-US" sz="3200" b="1" i="1" dirty="0">
                <a:solidFill>
                  <a:prstClr val="black"/>
                </a:solidFill>
                <a:latin typeface="Calibri"/>
              </a:rPr>
              <a:t>:</a:t>
            </a:r>
          </a:p>
        </p:txBody>
      </p:sp>
      <p:pic>
        <p:nvPicPr>
          <p:cNvPr id="20" name="Picture 19">
            <a:extLst>
              <a:ext uri="{FF2B5EF4-FFF2-40B4-BE49-F238E27FC236}">
                <a16:creationId xmlns:a16="http://schemas.microsoft.com/office/drawing/2014/main" id="{96E9227B-B514-45EB-A7A0-2E5D4978EE32}"/>
              </a:ext>
            </a:extLst>
          </p:cNvPr>
          <p:cNvPicPr>
            <a:picLocks noChangeAspect="1"/>
          </p:cNvPicPr>
          <p:nvPr/>
        </p:nvPicPr>
        <p:blipFill>
          <a:blip r:embed="rId9"/>
          <a:stretch>
            <a:fillRect/>
          </a:stretch>
        </p:blipFill>
        <p:spPr>
          <a:xfrm>
            <a:off x="3957637" y="3186112"/>
            <a:ext cx="5118083" cy="3357563"/>
          </a:xfrm>
          <a:prstGeom prst="rect">
            <a:avLst/>
          </a:prstGeom>
        </p:spPr>
      </p:pic>
      <p:grpSp>
        <p:nvGrpSpPr>
          <p:cNvPr id="21" name="Group 20">
            <a:extLst>
              <a:ext uri="{FF2B5EF4-FFF2-40B4-BE49-F238E27FC236}">
                <a16:creationId xmlns:a16="http://schemas.microsoft.com/office/drawing/2014/main" id="{27FA3A04-A471-4773-96C9-ABFDD4BACC7F}"/>
              </a:ext>
            </a:extLst>
          </p:cNvPr>
          <p:cNvGrpSpPr/>
          <p:nvPr/>
        </p:nvGrpSpPr>
        <p:grpSpPr>
          <a:xfrm flipH="1">
            <a:off x="7854029" y="2560958"/>
            <a:ext cx="3985546" cy="1117828"/>
            <a:chOff x="4107423" y="366563"/>
            <a:chExt cx="3895208" cy="1117828"/>
          </a:xfrm>
          <a:solidFill>
            <a:srgbClr val="FFFF99"/>
          </a:solidFill>
        </p:grpSpPr>
        <p:sp>
          <p:nvSpPr>
            <p:cNvPr id="22" name="Rounded Rectangular Callout 3">
              <a:extLst>
                <a:ext uri="{FF2B5EF4-FFF2-40B4-BE49-F238E27FC236}">
                  <a16:creationId xmlns:a16="http://schemas.microsoft.com/office/drawing/2014/main"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64985AF-D262-43EE-96C4-51B50AFEA32E}"/>
                </a:ext>
              </a:extLst>
            </p:cNvPr>
            <p:cNvSpPr txBox="1"/>
            <p:nvPr/>
          </p:nvSpPr>
          <p:spPr>
            <a:xfrm>
              <a:off x="4107423" y="592491"/>
              <a:ext cx="384048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Sao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bạn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lại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khóc</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grpSp>
        <p:nvGrpSpPr>
          <p:cNvPr id="24" name="Group 23">
            <a:extLst>
              <a:ext uri="{FF2B5EF4-FFF2-40B4-BE49-F238E27FC236}">
                <a16:creationId xmlns:a16="http://schemas.microsoft.com/office/drawing/2014/main" id="{9FE15DE1-7EF5-4E6B-98BC-CB2C7378BA5B}"/>
              </a:ext>
            </a:extLst>
          </p:cNvPr>
          <p:cNvGrpSpPr/>
          <p:nvPr/>
        </p:nvGrpSpPr>
        <p:grpSpPr>
          <a:xfrm flipH="1">
            <a:off x="-1" y="2837182"/>
            <a:ext cx="3929549" cy="1477643"/>
            <a:chOff x="4162151" y="366563"/>
            <a:chExt cx="3840480" cy="1117828"/>
          </a:xfrm>
          <a:solidFill>
            <a:srgbClr val="FFFF99"/>
          </a:solidFill>
        </p:grpSpPr>
        <p:sp>
          <p:nvSpPr>
            <p:cNvPr id="25" name="Rounded Rectangular Callout 3">
              <a:extLst>
                <a:ext uri="{FF2B5EF4-FFF2-40B4-BE49-F238E27FC236}">
                  <a16:creationId xmlns:a16="http://schemas.microsoft.com/office/drawing/2014/main" id="{C0494002-997F-4D68-A6A5-D99BF0F52485}"/>
                </a:ext>
              </a:extLst>
            </p:cNvPr>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6" name="TextBox 25">
              <a:extLst>
                <a:ext uri="{FF2B5EF4-FFF2-40B4-BE49-F238E27FC236}">
                  <a16:creationId xmlns:a16="http://schemas.microsoft.com/office/drawing/2014/main" id="{CEADC1E4-CE53-437C-8942-B0AD12B653A3}"/>
                </a:ext>
              </a:extLst>
            </p:cNvPr>
            <p:cNvSpPr txBox="1"/>
            <p:nvPr/>
          </p:nvSpPr>
          <p:spPr>
            <a:xfrm>
              <a:off x="4162151" y="426762"/>
              <a:ext cx="3840480" cy="10477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Hu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hu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Bởi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vì</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xấu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xí</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nên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không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ai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chơi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cùng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cả</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spTree>
    <p:extLst>
      <p:ext uri="{BB962C8B-B14F-4D97-AF65-F5344CB8AC3E}">
        <p14:creationId xmlns:p14="http://schemas.microsoft.com/office/powerpoint/2010/main" val="144423493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par>
                                <p:cTn id="8" presetID="1" presetClass="mediacall" presetSubtype="0" fill="hold" nodeType="withEffect">
                                  <p:stCondLst>
                                    <p:cond delay="0"/>
                                  </p:stCondLst>
                                  <p:childTnLst>
                                    <p:cmd type="call" cmd="playFrom(0.0)">
                                      <p:cBhvr>
                                        <p:cTn id="9" dur="6565"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2000" fill="hold" display="0">
                  <p:stCondLst>
                    <p:cond delay="indefinite"/>
                  </p:stCondLst>
                  <p:endCondLst>
                    <p:cond evt="onStopAudio" delay="0">
                      <p:tgtEl>
                        <p:sldTgt/>
                      </p:tgtEl>
                    </p:cond>
                  </p:endCondLst>
                </p:cTn>
                <p:tgtEl>
                  <p:spTgt spid="16"/>
                </p:tgtEl>
              </p:cMediaNode>
            </p:audio>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6CC3CC8-9F8E-4944-912E-B1356AD801D2}"/>
              </a:ext>
            </a:extLst>
          </p:cNvPr>
          <p:cNvPicPr>
            <a:picLocks noChangeAspect="1"/>
          </p:cNvPicPr>
          <p:nvPr/>
        </p:nvPicPr>
        <p:blipFill rotWithShape="1">
          <a:blip r:embed="rId4">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id="{F67C0C87-010F-4F03-BAF0-CF91A6C978CE}"/>
              </a:ext>
            </a:extLst>
          </p:cNvPr>
          <p:cNvPicPr>
            <a:picLocks noChangeAspect="1"/>
          </p:cNvPicPr>
          <p:nvPr/>
        </p:nvPicPr>
        <p:blipFill rotWithShape="1">
          <a:blip r:embed="rId5">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20" name="Picture 19">
            <a:extLst>
              <a:ext uri="{FF2B5EF4-FFF2-40B4-BE49-F238E27FC236}">
                <a16:creationId xmlns:a16="http://schemas.microsoft.com/office/drawing/2014/main" id="{96E9227B-B514-45EB-A7A0-2E5D4978EE32}"/>
              </a:ext>
            </a:extLst>
          </p:cNvPr>
          <p:cNvPicPr>
            <a:picLocks noChangeAspect="1"/>
          </p:cNvPicPr>
          <p:nvPr/>
        </p:nvPicPr>
        <p:blipFill>
          <a:blip r:embed="rId6"/>
          <a:stretch>
            <a:fillRect/>
          </a:stretch>
        </p:blipFill>
        <p:spPr>
          <a:xfrm>
            <a:off x="1738312" y="2405062"/>
            <a:ext cx="5118083" cy="3357563"/>
          </a:xfrm>
          <a:prstGeom prst="rect">
            <a:avLst/>
          </a:prstGeom>
        </p:spPr>
      </p:pic>
      <p:grpSp>
        <p:nvGrpSpPr>
          <p:cNvPr id="21" name="Group 20">
            <a:extLst>
              <a:ext uri="{FF2B5EF4-FFF2-40B4-BE49-F238E27FC236}">
                <a16:creationId xmlns:a16="http://schemas.microsoft.com/office/drawing/2014/main" id="{27FA3A04-A471-4773-96C9-ABFDD4BACC7F}"/>
              </a:ext>
            </a:extLst>
          </p:cNvPr>
          <p:cNvGrpSpPr/>
          <p:nvPr/>
        </p:nvGrpSpPr>
        <p:grpSpPr>
          <a:xfrm flipH="1">
            <a:off x="6353175" y="152400"/>
            <a:ext cx="5688884" cy="2209800"/>
            <a:chOff x="4162151" y="366563"/>
            <a:chExt cx="3842307" cy="1117828"/>
          </a:xfrm>
          <a:solidFill>
            <a:srgbClr val="FFFF99"/>
          </a:solidFill>
        </p:grpSpPr>
        <p:sp>
          <p:nvSpPr>
            <p:cNvPr id="22" name="Rounded Rectangular Callout 3">
              <a:extLst>
                <a:ext uri="{FF2B5EF4-FFF2-40B4-BE49-F238E27FC236}">
                  <a16:creationId xmlns:a16="http://schemas.microsoft.com/office/drawing/2014/main"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64985AF-D262-43EE-96C4-51B50AFEA32E}"/>
                </a:ext>
              </a:extLst>
            </p:cNvPr>
            <p:cNvSpPr txBox="1"/>
            <p:nvPr/>
          </p:nvSpPr>
          <p:spPr>
            <a:xfrm>
              <a:off x="4163978" y="419035"/>
              <a:ext cx="3840480" cy="105868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Ôi! Sao bạn lại rơi vào tình cảnh này, chắc đã rất lâu rồi bạn không được chăm sóc, dọn dẹp phải không?</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Sàn nhà đầy bụi, tường đầy vết bẩn, trần nhà thì nhiều mạng nhện,..</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39185022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83" name="图片 382">
            <a:extLst>
              <a:ext uri="{FF2B5EF4-FFF2-40B4-BE49-F238E27FC236}">
                <a16:creationId xmlns:a16="http://schemas.microsoft.com/office/drawing/2014/main" id="{1A4F5CFE-8384-4D6C-8AB7-5F2BD7C224EA}"/>
              </a:ext>
            </a:extLst>
          </p:cNvPr>
          <p:cNvPicPr>
            <a:picLocks noChangeAspect="1"/>
          </p:cNvPicPr>
          <p:nvPr/>
        </p:nvPicPr>
        <p:blipFill rotWithShape="1">
          <a:blip r:embed="rId6">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4" name="图片 383">
            <a:extLst>
              <a:ext uri="{FF2B5EF4-FFF2-40B4-BE49-F238E27FC236}">
                <a16:creationId xmlns:a16="http://schemas.microsoft.com/office/drawing/2014/main" id="{6A194DEE-26FE-4EC5-BED8-EA59F1E84011}"/>
              </a:ext>
            </a:extLst>
          </p:cNvPr>
          <p:cNvPicPr>
            <a:picLocks noChangeAspect="1"/>
          </p:cNvPicPr>
          <p:nvPr/>
        </p:nvPicPr>
        <p:blipFill rotWithShape="1">
          <a:blip r:embed="rId7">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387" name="Tiếng-âm thanh gõ bàn phím ghép vào video - Typing chat sound effect">
            <a:hlinkClick r:id="" action="ppaction://media"/>
            <a:extLst>
              <a:ext uri="{FF2B5EF4-FFF2-40B4-BE49-F238E27FC236}">
                <a16:creationId xmlns:a16="http://schemas.microsoft.com/office/drawing/2014/main" id="{BF6DB384-C91C-430E-8E3C-21E26F43D5D9}"/>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8"/>
          <a:stretch>
            <a:fillRect/>
          </a:stretch>
        </p:blipFill>
        <p:spPr>
          <a:xfrm>
            <a:off x="143442" y="85837"/>
            <a:ext cx="634323" cy="634323"/>
          </a:xfrm>
          <a:prstGeom prst="rect">
            <a:avLst/>
          </a:prstGeom>
        </p:spPr>
      </p:pic>
      <p:sp>
        <p:nvSpPr>
          <p:cNvPr id="388" name="TextBox 387">
            <a:extLst>
              <a:ext uri="{FF2B5EF4-FFF2-40B4-BE49-F238E27FC236}">
                <a16:creationId xmlns:a16="http://schemas.microsoft.com/office/drawing/2014/main" id="{822295B2-3B34-4B36-9B6F-8FDFBD29EA1C}"/>
              </a:ext>
            </a:extLst>
          </p:cNvPr>
          <p:cNvSpPr txBox="1"/>
          <p:nvPr/>
        </p:nvSpPr>
        <p:spPr>
          <a:xfrm>
            <a:off x="671678" y="160516"/>
            <a:ext cx="11077902" cy="2554545"/>
          </a:xfrm>
          <a:prstGeom prst="rect">
            <a:avLst/>
          </a:prstGeom>
          <a:noFill/>
        </p:spPr>
        <p:txBody>
          <a:bodyPr wrap="square" rtlCol="0">
            <a:spAutoFit/>
          </a:bodyPr>
          <a:lstStyle/>
          <a:p>
            <a:pPr algn="just">
              <a:defRPr/>
            </a:pPr>
            <a:r>
              <a:rPr lang="vi-VN" sz="3200" b="1" i="1" dirty="0">
                <a:solidFill>
                  <a:prstClr val="black"/>
                </a:solidFill>
                <a:latin typeface="Calibri"/>
              </a:rPr>
              <a:t>Cô tiên dùng chiếc đũa thần chỉ vào ngôi nhà, tức thì sàn nhà sạch bong, bàn ghế được lau hết bụi, trần nhà không còn mạng nhện, tường cũng không còn vết bàn tay, đồ đạc để đúng chỗ, trên bàn còn có một lọ hoa nữa,...Ngôi nhà đã trở nên sạch sẽ và lộng lẫy. Ngôi nhà lọ lem sẽ nói gì với cô tiên nhỉ</a:t>
            </a:r>
            <a:endParaRPr lang="en-US" sz="3200" b="1" i="1" dirty="0">
              <a:solidFill>
                <a:prstClr val="black"/>
              </a:solidFill>
              <a:latin typeface="Calibri"/>
            </a:endParaRPr>
          </a:p>
        </p:txBody>
      </p:sp>
      <p:pic>
        <p:nvPicPr>
          <p:cNvPr id="3" name="Picture 2" descr="A picture containing vector graphics&#10;&#10;Description automatically generated">
            <a:extLst>
              <a:ext uri="{FF2B5EF4-FFF2-40B4-BE49-F238E27FC236}">
                <a16:creationId xmlns:a16="http://schemas.microsoft.com/office/drawing/2014/main" id="{FA46EDDB-DD91-43AE-A12E-C8A5954113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0826" y="2371726"/>
            <a:ext cx="4857750" cy="4857750"/>
          </a:xfrm>
          <a:prstGeom prst="rect">
            <a:avLst/>
          </a:prstGeom>
        </p:spPr>
      </p:pic>
      <p:pic>
        <p:nvPicPr>
          <p:cNvPr id="390" name="Picture 389" descr="A picture containing building&#10;&#10;Description automatically generated">
            <a:extLst>
              <a:ext uri="{FF2B5EF4-FFF2-40B4-BE49-F238E27FC236}">
                <a16:creationId xmlns:a16="http://schemas.microsoft.com/office/drawing/2014/main" id="{1E5A434B-45C8-4019-AD55-0229D12714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1175" y="2095500"/>
            <a:ext cx="4762500" cy="4762500"/>
          </a:xfrm>
          <a:prstGeom prst="rect">
            <a:avLst/>
          </a:prstGeom>
        </p:spPr>
      </p:pic>
    </p:spTree>
    <p:extLst>
      <p:ext uri="{BB962C8B-B14F-4D97-AF65-F5344CB8AC3E}">
        <p14:creationId xmlns:p14="http://schemas.microsoft.com/office/powerpoint/2010/main" val="196730089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88"/>
                                        </p:tgtEl>
                                        <p:attrNameLst>
                                          <p:attrName>style.visibility</p:attrName>
                                        </p:attrNameLst>
                                      </p:cBhvr>
                                      <p:to>
                                        <p:strVal val="visible"/>
                                      </p:to>
                                    </p:set>
                                    <p:animEffect transition="in" filter="wipe(left)">
                                      <p:cBhvr>
                                        <p:cTn id="7" dur="750"/>
                                        <p:tgtEl>
                                          <p:spTgt spid="388"/>
                                        </p:tgtEl>
                                      </p:cBhvr>
                                    </p:animEffect>
                                  </p:childTnLst>
                                </p:cTn>
                              </p:par>
                              <p:par>
                                <p:cTn id="8" presetID="1" presetClass="mediacall" presetSubtype="0" fill="hold" nodeType="withEffect">
                                  <p:stCondLst>
                                    <p:cond delay="0"/>
                                  </p:stCondLst>
                                  <p:childTnLst>
                                    <p:cmd type="call" cmd="playFrom(0.0)">
                                      <p:cBhvr>
                                        <p:cTn id="9" dur="6565" fill="hold"/>
                                        <p:tgtEl>
                                          <p:spTgt spid="387"/>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0"/>
                                        </p:tgtEl>
                                        <p:attrNameLst>
                                          <p:attrName>style.visibility</p:attrName>
                                        </p:attrNameLst>
                                      </p:cBhvr>
                                      <p:to>
                                        <p:strVal val="visible"/>
                                      </p:to>
                                    </p:set>
                                    <p:animEffect transition="in" filter="fade">
                                      <p:cBhvr>
                                        <p:cTn id="25" dur="500"/>
                                        <p:tgtEl>
                                          <p:spTgt spid="3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2000" fill="hold" display="0">
                  <p:stCondLst>
                    <p:cond delay="indefinite"/>
                  </p:stCondLst>
                  <p:endCondLst>
                    <p:cond evt="onStopAudio" delay="0">
                      <p:tgtEl>
                        <p:sldTgt/>
                      </p:tgtEl>
                    </p:cond>
                  </p:endCondLst>
                </p:cTn>
                <p:tgtEl>
                  <p:spTgt spid="387"/>
                </p:tgtEl>
              </p:cMediaNode>
            </p:audio>
          </p:childTnLst>
        </p:cTn>
      </p:par>
    </p:tnLst>
    <p:bldLst>
      <p:bldP spid="38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E5037FCC-5CCA-4C7E-BAA3-89F9639FA047}"/>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7" name="图片 36">
            <a:extLst>
              <a:ext uri="{FF2B5EF4-FFF2-40B4-BE49-F238E27FC236}">
                <a16:creationId xmlns:a16="http://schemas.microsoft.com/office/drawing/2014/main" id="{1DF4FCE6-48E7-4336-8612-4C32794FC2FD}"/>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40" name="图片 10">
            <a:extLst>
              <a:ext uri="{FF2B5EF4-FFF2-40B4-BE49-F238E27FC236}">
                <a16:creationId xmlns:a16="http://schemas.microsoft.com/office/drawing/2014/main" id="{B1DF4A3B-A9C5-41BD-A71A-C7C4DCDCDE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66309" y="3030071"/>
            <a:ext cx="2263295" cy="3827929"/>
          </a:xfrm>
          <a:prstGeom prst="rect">
            <a:avLst/>
          </a:prstGeom>
        </p:spPr>
      </p:pic>
      <p:sp>
        <p:nvSpPr>
          <p:cNvPr id="41" name="Rounded Rectangular Callout 16">
            <a:extLst>
              <a:ext uri="{FF2B5EF4-FFF2-40B4-BE49-F238E27FC236}">
                <a16:creationId xmlns:a16="http://schemas.microsoft.com/office/drawing/2014/main" id="{A057A9EC-9D83-4CB5-9F65-0410AE462F28}"/>
              </a:ext>
            </a:extLst>
          </p:cNvPr>
          <p:cNvSpPr/>
          <p:nvPr/>
        </p:nvSpPr>
        <p:spPr>
          <a:xfrm>
            <a:off x="705484" y="1290118"/>
            <a:ext cx="10924541" cy="1686762"/>
          </a:xfrm>
          <a:prstGeom prst="wedgeRoundRectCallout">
            <a:avLst>
              <a:gd name="adj1" fmla="val 34522"/>
              <a:gd name="adj2" fmla="val 75634"/>
              <a:gd name="adj3" fmla="val 16667"/>
            </a:avLst>
          </a:prstGeom>
          <a:solidFill>
            <a:srgbClr val="E6F7FF">
              <a:lumMod val="90000"/>
            </a:srgbClr>
          </a:solidFill>
          <a:ln w="5715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chỉ</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dùng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đũa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thần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biến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thành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sạch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đẹp</a:t>
            </a:r>
            <a:r>
              <a:rPr lang="en-US" sz="2800" kern="0" dirty="0">
                <a:solidFill>
                  <a:srgbClr val="005279"/>
                </a:solidFill>
                <a:latin typeface="Arial" panose="020B0604020202020204" pitchFamily="34" charset="0"/>
                <a:cs typeface="Arial" panose="020B0604020202020204" pitchFamily="34" charset="0"/>
              </a:rPr>
              <a:t>. Theo </a:t>
            </a:r>
            <a:r>
              <a:rPr lang="en-US" sz="2800" kern="0" dirty="0" err="1">
                <a:solidFill>
                  <a:srgbClr val="005279"/>
                </a:solidFill>
                <a:latin typeface="Arial" panose="020B0604020202020204" pitchFamily="34" charset="0"/>
                <a:cs typeface="Arial" panose="020B0604020202020204" pitchFamily="34" charset="0"/>
              </a:rPr>
              <a:t>các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em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thực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ra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chúng</a:t>
            </a:r>
            <a:r>
              <a:rPr lang="en-US" sz="2800" kern="0" dirty="0">
                <a:solidFill>
                  <a:srgbClr val="005279"/>
                </a:solidFill>
                <a:latin typeface="Arial" panose="020B0604020202020204" pitchFamily="34" charset="0"/>
                <a:cs typeface="Arial" panose="020B0604020202020204" pitchFamily="34" charset="0"/>
              </a:rPr>
              <a:t> ta </a:t>
            </a:r>
            <a:r>
              <a:rPr lang="en-US" sz="2800" kern="0" dirty="0" err="1">
                <a:solidFill>
                  <a:srgbClr val="005279"/>
                </a:solidFill>
                <a:latin typeface="Arial" panose="020B0604020202020204" pitchFamily="34" charset="0"/>
                <a:cs typeface="Arial" panose="020B0604020202020204" pitchFamily="34" charset="0"/>
              </a:rPr>
              <a:t>có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thay</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không</a:t>
            </a:r>
            <a:r>
              <a:rPr lang="en-US" sz="2800" kern="0" dirty="0">
                <a:solidFill>
                  <a:srgbClr val="005279"/>
                </a:solidFill>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43" name="Rounded Rectangular Callout 16">
            <a:extLst>
              <a:ext uri="{FF2B5EF4-FFF2-40B4-BE49-F238E27FC236}">
                <a16:creationId xmlns:a16="http://schemas.microsoft.com/office/drawing/2014/main" id="{45AB54B2-49B1-4BF0-A8E7-4F6B7B12C896}"/>
              </a:ext>
            </a:extLst>
          </p:cNvPr>
          <p:cNvSpPr/>
          <p:nvPr/>
        </p:nvSpPr>
        <p:spPr>
          <a:xfrm>
            <a:off x="4657725" y="3414193"/>
            <a:ext cx="4295775" cy="1053032"/>
          </a:xfrm>
          <a:prstGeom prst="wedgeRoundRectCallout">
            <a:avLst>
              <a:gd name="adj1" fmla="val 63597"/>
              <a:gd name="adj2" fmla="val 23877"/>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những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gì</a:t>
            </a:r>
            <a:r>
              <a:rPr lang="en-US" sz="2800" kern="0" dirty="0">
                <a:solidFill>
                  <a:srgbClr val="005279"/>
                </a:solidFill>
                <a:latin typeface="Arial" panose="020B0604020202020204" pitchFamily="34" charset="0"/>
                <a:cs typeface="Arial" panose="020B0604020202020204" pitchFamily="34" charset="0"/>
              </a:rPr>
              <a:t>? </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53892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41"/>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4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3" grpId="0" animBg="1"/>
      <p:bldP spid="4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46032081-EA76-4290-841F-72E5BA9AC824}"/>
              </a:ext>
            </a:extLst>
          </p:cNvPr>
          <p:cNvPicPr>
            <a:picLocks noChangeAspect="1"/>
          </p:cNvPicPr>
          <p:nvPr/>
        </p:nvPicPr>
        <p:blipFill rotWithShape="1">
          <a:blip r:embed="rId3">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 name="图片 37">
            <a:extLst>
              <a:ext uri="{FF2B5EF4-FFF2-40B4-BE49-F238E27FC236}">
                <a16:creationId xmlns:a16="http://schemas.microsoft.com/office/drawing/2014/main" id="{186D364D-05C7-4EB6-9140-BC3A10E0E2BD}"/>
              </a:ext>
            </a:extLst>
          </p:cNvPr>
          <p:cNvPicPr>
            <a:picLocks noChangeAspect="1"/>
          </p:cNvPicPr>
          <p:nvPr/>
        </p:nvPicPr>
        <p:blipFill rotWithShape="1">
          <a:blip r:embed="rId4">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3" name="Picture 2">
            <a:extLst>
              <a:ext uri="{FF2B5EF4-FFF2-40B4-BE49-F238E27FC236}">
                <a16:creationId xmlns:a16="http://schemas.microsoft.com/office/drawing/2014/main" id="{BE507229-886F-4DBE-A219-060658675243}"/>
              </a:ext>
            </a:extLst>
          </p:cNvPr>
          <p:cNvPicPr>
            <a:picLocks noChangeAspect="1"/>
          </p:cNvPicPr>
          <p:nvPr/>
        </p:nvPicPr>
        <p:blipFill>
          <a:blip r:embed="rId5"/>
          <a:stretch>
            <a:fillRect/>
          </a:stretch>
        </p:blipFill>
        <p:spPr>
          <a:xfrm>
            <a:off x="1762124" y="2057400"/>
            <a:ext cx="2654581" cy="3409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2" name="Group 41">
            <a:extLst>
              <a:ext uri="{FF2B5EF4-FFF2-40B4-BE49-F238E27FC236}">
                <a16:creationId xmlns:a16="http://schemas.microsoft.com/office/drawing/2014/main" id="{00E81B42-6E7B-4D92-B739-A53BF884E3A7}"/>
              </a:ext>
            </a:extLst>
          </p:cNvPr>
          <p:cNvGrpSpPr/>
          <p:nvPr/>
        </p:nvGrpSpPr>
        <p:grpSpPr>
          <a:xfrm>
            <a:off x="4918564" y="797854"/>
            <a:ext cx="6473498" cy="2727945"/>
            <a:chOff x="553540" y="1069809"/>
            <a:chExt cx="1776593" cy="1284957"/>
          </a:xfrm>
        </p:grpSpPr>
        <p:pic>
          <p:nvPicPr>
            <p:cNvPr id="43" name="图片 17">
              <a:extLst>
                <a:ext uri="{FF2B5EF4-FFF2-40B4-BE49-F238E27FC236}">
                  <a16:creationId xmlns:a16="http://schemas.microsoft.com/office/drawing/2014/main" id="{3FFC4B4C-4ACF-4C36-998C-7028B8792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44" name="TextBox 43">
              <a:extLst>
                <a:ext uri="{FF2B5EF4-FFF2-40B4-BE49-F238E27FC236}">
                  <a16:creationId xmlns:a16="http://schemas.microsoft.com/office/drawing/2014/main" id="{83DA25BB-6901-48BC-90AE-973710F173BF}"/>
                </a:ext>
              </a:extLst>
            </p:cNvPr>
            <p:cNvSpPr txBox="1"/>
            <p:nvPr/>
          </p:nvSpPr>
          <p:spPr>
            <a:xfrm>
              <a:off x="718066" y="1314473"/>
              <a:ext cx="1410740"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ó bao giờ ngôi nhà của các em từng là “ Ngôi nhà lọ lem” chưa?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2014515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139</TotalTime>
  <Words>528</Words>
  <Application>Microsoft Office PowerPoint</Application>
  <PresentationFormat>Widescreen</PresentationFormat>
  <Paragraphs>44</Paragraphs>
  <Slides>21</Slides>
  <Notes>21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等线</vt:lpstr>
      <vt:lpstr>等线 Light</vt:lpstr>
      <vt:lpstr>思源黑体 Light</vt:lpstr>
      <vt:lpstr>Arial</vt:lpstr>
      <vt:lpstr>Calibri</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2022-09-10T23:51:37Z</dcterms:created>
  <dcterms:modified xsi:type="dcterms:W3CDTF">2022-09-30T10:05:49Z</dcterms:modified>
</cp:coreProperties>
</file>