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27" r:id="rId2"/>
    <p:sldId id="441" r:id="rId3"/>
    <p:sldId id="427" r:id="rId4"/>
    <p:sldId id="448" r:id="rId5"/>
    <p:sldId id="428" r:id="rId6"/>
    <p:sldId id="340" r:id="rId7"/>
  </p:sldIdLst>
  <p:sldSz cx="16276638" cy="9144000"/>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0000CC"/>
    <a:srgbClr val="FF0066"/>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63" d="100"/>
          <a:sy n="63" d="100"/>
        </p:scale>
        <p:origin x="-446" y="-8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6</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54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VÀ ĐÁNH GIÁ CUỐI HỌC KÌ 1 (T5)</a:t>
            </a:r>
            <a:endPar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07784" y="6025199"/>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6276638" cy="9144000"/>
          </a:xfrm>
          <a:prstGeom prst="rect">
            <a:avLst/>
          </a:prstGeom>
        </p:spPr>
        <p:style>
          <a:lnRef idx="2">
            <a:schemeClr val="dk1"/>
          </a:lnRef>
          <a:fillRef idx="1">
            <a:schemeClr val="lt1"/>
          </a:fillRef>
          <a:effectRef idx="0">
            <a:schemeClr val="dk1"/>
          </a:effectRef>
          <a:fontRef idx="minor">
            <a:schemeClr val="dk1"/>
          </a:fontRef>
        </p:style>
        <p:txBody>
          <a:bodyPr lIns="122018" tIns="61009" rIns="122018" bIns="61009" rtlCol="0" anchor="ctr"/>
          <a:lstStyle/>
          <a:p>
            <a:pPr algn="ctr"/>
            <a:endParaRPr lang="vi-VN"/>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81" y="0"/>
            <a:ext cx="16276638"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981297" y="2132892"/>
            <a:ext cx="6677387" cy="1477328"/>
          </a:xfrm>
          <a:prstGeom prst="rect">
            <a:avLst/>
          </a:prstGeom>
          <a:noFill/>
        </p:spPr>
        <p:txBody>
          <a:bodyPr wrap="none" lIns="122018" tIns="61009" rIns="122018" bIns="61009" rtlCol="0">
            <a:spAutoFit/>
          </a:bodyPr>
          <a:lstStyle/>
          <a:p>
            <a:r>
              <a:rPr lang="en-US" sz="8800" b="1" i="1" dirty="0">
                <a:solidFill>
                  <a:srgbClr val="ED7D31">
                    <a:lumMod val="50000"/>
                  </a:srgbClr>
                </a:solidFill>
                <a:latin typeface="Times New Roman" panose="02020603050405020304" pitchFamily="18" charset="0"/>
                <a:cs typeface="Times New Roman" panose="02020603050405020304" pitchFamily="18" charset="0"/>
              </a:rPr>
              <a:t>KHỞI ĐỘNG</a:t>
            </a:r>
          </a:p>
        </p:txBody>
      </p:sp>
    </p:spTree>
    <p:extLst>
      <p:ext uri="{BB962C8B-B14F-4D97-AF65-F5344CB8AC3E}">
        <p14:creationId xmlns:p14="http://schemas.microsoft.com/office/powerpoint/2010/main" val="399099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3794919" y="1266918"/>
            <a:ext cx="9540984"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smtClean="0">
                <a:solidFill>
                  <a:srgbClr val="0000CC"/>
                </a:solidFill>
                <a:effectLst>
                  <a:outerShdw blurRad="38100" dist="38100" dir="2700000" algn="tl">
                    <a:srgbClr val="000000">
                      <a:alpha val="43137"/>
                    </a:srgbClr>
                  </a:outerShdw>
                </a:effectLst>
                <a:latin typeface="Times New Roman" pitchFamily="18" charset="0"/>
              </a:rPr>
              <a:t>ÔN TẬP VÀ ĐÁNH GIÁ CUỐI HỌC KÌ I (T5)</a:t>
            </a:r>
          </a:p>
        </p:txBody>
      </p:sp>
      <p:sp>
        <p:nvSpPr>
          <p:cNvPr id="2" name="Rectangle 1"/>
          <p:cNvSpPr/>
          <p:nvPr/>
        </p:nvSpPr>
        <p:spPr>
          <a:xfrm>
            <a:off x="594519" y="1904452"/>
            <a:ext cx="13966284" cy="677108"/>
          </a:xfrm>
          <a:prstGeom prst="rect">
            <a:avLst/>
          </a:prstGeom>
        </p:spPr>
        <p:txBody>
          <a:bodyPr wrap="square">
            <a:spAutoFit/>
          </a:bodyPr>
          <a:lstStyle/>
          <a:p>
            <a:pPr algn="just"/>
            <a:r>
              <a:rPr lang="en-US" sz="3800" b="1" dirty="0" err="1" smtClean="0">
                <a:solidFill>
                  <a:srgbClr val="0000CC"/>
                </a:solidFill>
                <a:latin typeface="Times New Roman" pitchFamily="18" charset="0"/>
                <a:cs typeface="Times New Roman" pitchFamily="18" charset="0"/>
              </a:rPr>
              <a:t>Bài</a:t>
            </a:r>
            <a:r>
              <a:rPr lang="en-US" sz="3800" b="1" dirty="0" smtClean="0">
                <a:solidFill>
                  <a:srgbClr val="0000CC"/>
                </a:solidFill>
                <a:latin typeface="Times New Roman" pitchFamily="18" charset="0"/>
                <a:cs typeface="Times New Roman" pitchFamily="18" charset="0"/>
              </a:rPr>
              <a:t> 1: </a:t>
            </a:r>
            <a:r>
              <a:rPr lang="en-US" sz="3800" b="1" dirty="0" err="1" smtClean="0">
                <a:solidFill>
                  <a:srgbClr val="0000CC"/>
                </a:solidFill>
                <a:latin typeface="Times New Roman" pitchFamily="18" charset="0"/>
                <a:cs typeface="Times New Roman" pitchFamily="18" charset="0"/>
              </a:rPr>
              <a:t>Quan</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sát</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tranh</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và</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nêu</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nội</a:t>
            </a:r>
            <a:r>
              <a:rPr lang="en-US" sz="3800" b="1" dirty="0" smtClean="0">
                <a:solidFill>
                  <a:srgbClr val="0000CC"/>
                </a:solidFill>
                <a:latin typeface="Times New Roman" pitchFamily="18" charset="0"/>
                <a:cs typeface="Times New Roman" pitchFamily="18" charset="0"/>
              </a:rPr>
              <a:t> dung </a:t>
            </a:r>
            <a:r>
              <a:rPr lang="en-US" sz="3800" b="1" dirty="0" err="1" smtClean="0">
                <a:solidFill>
                  <a:srgbClr val="0000CC"/>
                </a:solidFill>
                <a:latin typeface="Times New Roman" pitchFamily="18" charset="0"/>
                <a:cs typeface="Times New Roman" pitchFamily="18" charset="0"/>
              </a:rPr>
              <a:t>từng</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tranh</a:t>
            </a:r>
            <a:endParaRPr lang="en-US" sz="3800" b="1" dirty="0">
              <a:solidFill>
                <a:srgbClr val="0000CC"/>
              </a:solidFill>
              <a:latin typeface="Times New Roman" pitchFamily="18" charset="0"/>
              <a:cs typeface="Times New Roman" pitchFamily="18" charset="0"/>
            </a:endParaRPr>
          </a:p>
        </p:txBody>
      </p:sp>
      <p:sp>
        <p:nvSpPr>
          <p:cNvPr id="6" name="Oval Callout 5"/>
          <p:cNvSpPr/>
          <p:nvPr/>
        </p:nvSpPr>
        <p:spPr>
          <a:xfrm>
            <a:off x="0" y="3505200"/>
            <a:ext cx="5837238" cy="4953000"/>
          </a:xfrm>
          <a:prstGeom prst="wedgeEllipseCallout">
            <a:avLst>
              <a:gd name="adj1" fmla="val -49733"/>
              <a:gd name="adj2" fmla="val 632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solidFill>
                  <a:schemeClr val="tx1"/>
                </a:solidFill>
                <a:latin typeface="Times New Roman" panose="02020603050405020304" pitchFamily="18" charset="0"/>
                <a:cs typeface="Times New Roman" panose="02020603050405020304" pitchFamily="18" charset="0"/>
              </a:rPr>
              <a:t>Hãy</a:t>
            </a:r>
            <a:r>
              <a:rPr lang="en-US" sz="3600" dirty="0" smtClean="0">
                <a:solidFill>
                  <a:schemeClr val="tx1"/>
                </a:solidFill>
                <a:latin typeface="Times New Roman" panose="02020603050405020304" pitchFamily="18" charset="0"/>
                <a:cs typeface="Times New Roman" panose="02020603050405020304" pitchFamily="18" charset="0"/>
              </a:rPr>
              <a:t> </a:t>
            </a:r>
            <a:r>
              <a:rPr lang="en-US" sz="3600" dirty="0" err="1" smtClean="0">
                <a:solidFill>
                  <a:schemeClr val="tx1"/>
                </a:solidFill>
                <a:latin typeface="Times New Roman" panose="02020603050405020304" pitchFamily="18" charset="0"/>
                <a:cs typeface="Times New Roman" panose="02020603050405020304" pitchFamily="18" charset="0"/>
              </a:rPr>
              <a:t>thảo</a:t>
            </a:r>
            <a:r>
              <a:rPr lang="en-US" sz="3600" dirty="0" smtClean="0">
                <a:solidFill>
                  <a:schemeClr val="tx1"/>
                </a:solidFill>
                <a:latin typeface="Times New Roman" panose="02020603050405020304" pitchFamily="18" charset="0"/>
                <a:cs typeface="Times New Roman" panose="02020603050405020304" pitchFamily="18" charset="0"/>
              </a:rPr>
              <a:t> </a:t>
            </a:r>
            <a:r>
              <a:rPr lang="en-US" sz="3600" dirty="0" err="1" smtClean="0">
                <a:solidFill>
                  <a:schemeClr val="tx1"/>
                </a:solidFill>
                <a:latin typeface="Times New Roman" panose="02020603050405020304" pitchFamily="18" charset="0"/>
                <a:cs typeface="Times New Roman" panose="02020603050405020304" pitchFamily="18" charset="0"/>
              </a:rPr>
              <a:t>luận</a:t>
            </a:r>
            <a:r>
              <a:rPr lang="en-US" sz="3600" dirty="0" smtClean="0">
                <a:solidFill>
                  <a:schemeClr val="tx1"/>
                </a:solidFill>
                <a:latin typeface="Times New Roman" panose="02020603050405020304" pitchFamily="18" charset="0"/>
                <a:cs typeface="Times New Roman" panose="02020603050405020304" pitchFamily="18" charset="0"/>
              </a:rPr>
              <a:t> </a:t>
            </a:r>
            <a:r>
              <a:rPr lang="en-US" sz="3600" dirty="0" err="1" smtClean="0">
                <a:solidFill>
                  <a:schemeClr val="tx1"/>
                </a:solidFill>
                <a:latin typeface="Times New Roman" panose="02020603050405020304" pitchFamily="18" charset="0"/>
                <a:cs typeface="Times New Roman" panose="02020603050405020304" pitchFamily="18" charset="0"/>
              </a:rPr>
              <a:t>nhóm</a:t>
            </a:r>
            <a:r>
              <a:rPr lang="en-US" sz="3600" dirty="0" smtClean="0">
                <a:solidFill>
                  <a:schemeClr val="tx1"/>
                </a:solidFill>
                <a:latin typeface="Times New Roman" panose="02020603050405020304" pitchFamily="18" charset="0"/>
                <a:cs typeface="Times New Roman" panose="02020603050405020304" pitchFamily="18" charset="0"/>
              </a:rPr>
              <a:t> </a:t>
            </a:r>
            <a:r>
              <a:rPr lang="en-US" sz="3600" dirty="0" err="1" smtClean="0">
                <a:solidFill>
                  <a:schemeClr val="tx1"/>
                </a:solidFill>
                <a:latin typeface="Times New Roman" panose="02020603050405020304" pitchFamily="18" charset="0"/>
                <a:cs typeface="Times New Roman" panose="02020603050405020304" pitchFamily="18" charset="0"/>
              </a:rPr>
              <a:t>đôi</a:t>
            </a:r>
            <a:r>
              <a:rPr lang="en-US" sz="3600" dirty="0" smtClean="0">
                <a:solidFill>
                  <a:schemeClr val="tx1"/>
                </a:solidFill>
                <a:latin typeface="Times New Roman" panose="02020603050405020304" pitchFamily="18" charset="0"/>
                <a:cs typeface="Times New Roman" panose="02020603050405020304" pitchFamily="18" charset="0"/>
              </a:rPr>
              <a:t> </a:t>
            </a:r>
            <a:r>
              <a:rPr lang="en-US" sz="3600" dirty="0" err="1" smtClean="0">
                <a:solidFill>
                  <a:schemeClr val="tx1"/>
                </a:solidFill>
                <a:latin typeface="Times New Roman" panose="02020603050405020304" pitchFamily="18" charset="0"/>
                <a:cs typeface="Times New Roman" panose="02020603050405020304" pitchFamily="18" charset="0"/>
              </a:rPr>
              <a:t>và</a:t>
            </a:r>
            <a:r>
              <a:rPr lang="en-US" sz="3600" dirty="0" smtClean="0">
                <a:solidFill>
                  <a:schemeClr val="tx1"/>
                </a:solidFill>
                <a:latin typeface="Times New Roman" panose="02020603050405020304" pitchFamily="18" charset="0"/>
                <a:cs typeface="Times New Roman" panose="02020603050405020304" pitchFamily="18" charset="0"/>
              </a:rPr>
              <a:t> </a:t>
            </a:r>
            <a:r>
              <a:rPr lang="en-US" sz="3600" dirty="0" err="1" smtClean="0">
                <a:solidFill>
                  <a:schemeClr val="tx1"/>
                </a:solidFill>
                <a:latin typeface="Times New Roman" panose="02020603050405020304" pitchFamily="18" charset="0"/>
                <a:cs typeface="Times New Roman" panose="02020603050405020304" pitchFamily="18" charset="0"/>
              </a:rPr>
              <a:t>nêu</a:t>
            </a:r>
            <a:r>
              <a:rPr lang="en-US" sz="3600" dirty="0" smtClean="0">
                <a:solidFill>
                  <a:schemeClr val="tx1"/>
                </a:solidFill>
                <a:latin typeface="Times New Roman" panose="02020603050405020304" pitchFamily="18" charset="0"/>
                <a:cs typeface="Times New Roman" panose="02020603050405020304" pitchFamily="18" charset="0"/>
              </a:rPr>
              <a:t> </a:t>
            </a:r>
            <a:r>
              <a:rPr lang="en-US" sz="3600" dirty="0" err="1" smtClean="0">
                <a:solidFill>
                  <a:schemeClr val="tx1"/>
                </a:solidFill>
                <a:latin typeface="Times New Roman" panose="02020603050405020304" pitchFamily="18" charset="0"/>
                <a:cs typeface="Times New Roman" panose="02020603050405020304" pitchFamily="18" charset="0"/>
              </a:rPr>
              <a:t>nội</a:t>
            </a:r>
            <a:r>
              <a:rPr lang="en-US" sz="3600" dirty="0" smtClean="0">
                <a:solidFill>
                  <a:schemeClr val="tx1"/>
                </a:solidFill>
                <a:latin typeface="Times New Roman" panose="02020603050405020304" pitchFamily="18" charset="0"/>
                <a:cs typeface="Times New Roman" panose="02020603050405020304" pitchFamily="18" charset="0"/>
              </a:rPr>
              <a:t> dung </a:t>
            </a:r>
            <a:r>
              <a:rPr lang="en-US" sz="3600" dirty="0" err="1" smtClean="0">
                <a:solidFill>
                  <a:schemeClr val="tx1"/>
                </a:solidFill>
                <a:latin typeface="Times New Roman" panose="02020603050405020304" pitchFamily="18" charset="0"/>
                <a:cs typeface="Times New Roman" panose="02020603050405020304" pitchFamily="18" charset="0"/>
              </a:rPr>
              <a:t>từng</a:t>
            </a:r>
            <a:r>
              <a:rPr lang="en-US" sz="3600" dirty="0" smtClean="0">
                <a:solidFill>
                  <a:schemeClr val="tx1"/>
                </a:solidFill>
                <a:latin typeface="Times New Roman" panose="02020603050405020304" pitchFamily="18" charset="0"/>
                <a:cs typeface="Times New Roman" panose="02020603050405020304" pitchFamily="18" charset="0"/>
              </a:rPr>
              <a:t> </a:t>
            </a:r>
            <a:r>
              <a:rPr lang="en-US" sz="3600" dirty="0" err="1" smtClean="0">
                <a:solidFill>
                  <a:schemeClr val="tx1"/>
                </a:solidFill>
                <a:latin typeface="Times New Roman" panose="02020603050405020304" pitchFamily="18" charset="0"/>
                <a:cs typeface="Times New Roman" panose="02020603050405020304" pitchFamily="18" charset="0"/>
              </a:rPr>
              <a:t>tranh</a:t>
            </a:r>
            <a:endParaRPr lang="en-US" sz="36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5938" y="2895600"/>
            <a:ext cx="9410700" cy="62313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3794919" y="1266918"/>
            <a:ext cx="9540984"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smtClean="0">
                <a:solidFill>
                  <a:srgbClr val="0000CC"/>
                </a:solidFill>
                <a:effectLst>
                  <a:outerShdw blurRad="38100" dist="38100" dir="2700000" algn="tl">
                    <a:srgbClr val="000000">
                      <a:alpha val="43137"/>
                    </a:srgbClr>
                  </a:outerShdw>
                </a:effectLst>
                <a:latin typeface="Times New Roman" pitchFamily="18" charset="0"/>
              </a:rPr>
              <a:t>ÔN TẬP VÀ ĐÁNH GIÁ CUỐI HỌC KÌ I (T5)</a:t>
            </a:r>
          </a:p>
        </p:txBody>
      </p:sp>
      <p:sp>
        <p:nvSpPr>
          <p:cNvPr id="2" name="Rectangle 1"/>
          <p:cNvSpPr/>
          <p:nvPr/>
        </p:nvSpPr>
        <p:spPr>
          <a:xfrm>
            <a:off x="594519" y="1904452"/>
            <a:ext cx="13966284" cy="1231106"/>
          </a:xfrm>
          <a:prstGeom prst="rect">
            <a:avLst/>
          </a:prstGeom>
        </p:spPr>
        <p:txBody>
          <a:bodyPr wrap="square">
            <a:spAutoFit/>
          </a:bodyPr>
          <a:lstStyle/>
          <a:p>
            <a:r>
              <a:rPr lang="en-US" sz="3800" b="1" dirty="0" err="1" smtClean="0">
                <a:solidFill>
                  <a:srgbClr val="0000CC"/>
                </a:solidFill>
                <a:latin typeface="Times New Roman" pitchFamily="18" charset="0"/>
                <a:cs typeface="Times New Roman" pitchFamily="18" charset="0"/>
              </a:rPr>
              <a:t>Bài</a:t>
            </a:r>
            <a:r>
              <a:rPr lang="en-US" sz="3800" b="1" dirty="0" smtClean="0">
                <a:solidFill>
                  <a:srgbClr val="0000CC"/>
                </a:solidFill>
                <a:latin typeface="Times New Roman" pitchFamily="18" charset="0"/>
                <a:cs typeface="Times New Roman" pitchFamily="18" charset="0"/>
              </a:rPr>
              <a:t> 2: </a:t>
            </a:r>
            <a:r>
              <a:rPr lang="en-US" sz="3600" b="1" dirty="0" err="1">
                <a:solidFill>
                  <a:srgbClr val="FF0000"/>
                </a:solidFill>
                <a:latin typeface="Times New Roman" pitchFamily="18" charset="0"/>
                <a:cs typeface="Times New Roman" pitchFamily="18" charset="0"/>
              </a:rPr>
              <a:t>Kể</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được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thể</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hiện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tranh</a:t>
            </a:r>
            <a:r>
              <a:rPr lang="en-US" sz="3600" b="1" dirty="0">
                <a:solidFill>
                  <a:srgbClr val="FF0000"/>
                </a:solidFill>
                <a:latin typeface="Times New Roman" pitchFamily="18" charset="0"/>
                <a:cs typeface="Times New Roman" pitchFamily="18" charset="0"/>
              </a:rPr>
              <a:t> ở </a:t>
            </a:r>
            <a:r>
              <a:rPr lang="en-US" sz="3600" b="1" dirty="0" err="1">
                <a:solidFill>
                  <a:srgbClr val="FF0000"/>
                </a:solidFill>
                <a:latin typeface="Times New Roman" pitchFamily="18" charset="0"/>
                <a:cs typeface="Times New Roman" pitchFamily="18" charset="0"/>
              </a:rPr>
              <a:t>trên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tên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endParaRPr lang="en-US" sz="3600" b="1" dirty="0">
              <a:solidFill>
                <a:srgbClr val="FF0000"/>
              </a:solidFill>
              <a:latin typeface="Times New Roman" pitchFamily="18" charset="0"/>
              <a:cs typeface="Times New Roman" pitchFamily="18" charset="0"/>
            </a:endParaRPr>
          </a:p>
        </p:txBody>
      </p:sp>
      <p:sp>
        <p:nvSpPr>
          <p:cNvPr id="4" name="Rounded Rectangle 3"/>
          <p:cNvSpPr/>
          <p:nvPr/>
        </p:nvSpPr>
        <p:spPr>
          <a:xfrm>
            <a:off x="4617134" y="2971800"/>
            <a:ext cx="5640251" cy="990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anose="02020603050405020304" pitchFamily="18" charset="0"/>
                <a:cs typeface="Times New Roman" panose="02020603050405020304" pitchFamily="18" charset="0"/>
              </a:rPr>
              <a:t>Tên</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câu</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chuyện</a:t>
            </a:r>
            <a:r>
              <a:rPr lang="en-US" sz="3200" dirty="0" smtClean="0">
                <a:solidFill>
                  <a:schemeClr val="tx1"/>
                </a:solidFill>
                <a:latin typeface="Times New Roman" panose="02020603050405020304" pitchFamily="18" charset="0"/>
                <a:cs typeface="Times New Roman" panose="02020603050405020304" pitchFamily="18" charset="0"/>
              </a:rPr>
              <a:t>: </a:t>
            </a:r>
          </a:p>
          <a:p>
            <a:pPr algn="ctr"/>
            <a:r>
              <a:rPr lang="en-US" sz="3200" b="1" dirty="0" err="1" smtClean="0">
                <a:solidFill>
                  <a:schemeClr val="tx1"/>
                </a:solidFill>
                <a:latin typeface="Times New Roman" panose="02020603050405020304" pitchFamily="18" charset="0"/>
                <a:cs typeface="Times New Roman" panose="02020603050405020304" pitchFamily="18" charset="0"/>
              </a:rPr>
              <a:t>Nhớ</a:t>
            </a:r>
            <a:r>
              <a:rPr lang="en-US" sz="3200" b="1" dirty="0" smtClean="0">
                <a:solidFill>
                  <a:schemeClr val="tx1"/>
                </a:solidFill>
                <a:latin typeface="Times New Roman" panose="02020603050405020304" pitchFamily="18" charset="0"/>
                <a:cs typeface="Times New Roman" panose="02020603050405020304" pitchFamily="18" charset="0"/>
              </a:rPr>
              <a:t> </a:t>
            </a:r>
            <a:r>
              <a:rPr lang="en-US" sz="3200" b="1" dirty="0" err="1" smtClean="0">
                <a:solidFill>
                  <a:schemeClr val="tx1"/>
                </a:solidFill>
                <a:latin typeface="Times New Roman" panose="02020603050405020304" pitchFamily="18" charset="0"/>
                <a:cs typeface="Times New Roman" panose="02020603050405020304" pitchFamily="18" charset="0"/>
              </a:rPr>
              <a:t>người</a:t>
            </a:r>
            <a:r>
              <a:rPr lang="en-US" sz="3200" b="1" dirty="0" smtClean="0">
                <a:solidFill>
                  <a:schemeClr val="tx1"/>
                </a:solidFill>
                <a:latin typeface="Times New Roman" panose="02020603050405020304" pitchFamily="18" charset="0"/>
                <a:cs typeface="Times New Roman" panose="02020603050405020304" pitchFamily="18" charset="0"/>
              </a:rPr>
              <a:t> </a:t>
            </a:r>
            <a:r>
              <a:rPr lang="en-US" sz="3200" b="1" dirty="0" err="1" smtClean="0">
                <a:solidFill>
                  <a:schemeClr val="tx1"/>
                </a:solidFill>
                <a:latin typeface="Times New Roman" panose="02020603050405020304" pitchFamily="18" charset="0"/>
                <a:cs typeface="Times New Roman" panose="02020603050405020304" pitchFamily="18" charset="0"/>
              </a:rPr>
              <a:t>trồng</a:t>
            </a:r>
            <a:r>
              <a:rPr lang="en-US" sz="3200" b="1" dirty="0" smtClean="0">
                <a:solidFill>
                  <a:schemeClr val="tx1"/>
                </a:solidFill>
                <a:latin typeface="Times New Roman" panose="02020603050405020304" pitchFamily="18" charset="0"/>
                <a:cs typeface="Times New Roman" panose="02020603050405020304" pitchFamily="18" charset="0"/>
              </a:rPr>
              <a:t> </a:t>
            </a:r>
            <a:r>
              <a:rPr lang="en-US" sz="3200" b="1" dirty="0" err="1" smtClean="0">
                <a:solidFill>
                  <a:schemeClr val="tx1"/>
                </a:solidFill>
                <a:latin typeface="Times New Roman" panose="02020603050405020304" pitchFamily="18" charset="0"/>
                <a:cs typeface="Times New Roman" panose="02020603050405020304" pitchFamily="18" charset="0"/>
              </a:rPr>
              <a:t>cây</a:t>
            </a:r>
            <a:r>
              <a:rPr lang="en-US" sz="3200" b="1" dirty="0" smtClean="0">
                <a:solidFill>
                  <a:schemeClr val="tx1"/>
                </a:solidFill>
                <a:latin typeface="Times New Roman" panose="02020603050405020304" pitchFamily="18" charset="0"/>
                <a:cs typeface="Times New Roman" panose="02020603050405020304" pitchFamily="18" charset="0"/>
              </a:rPr>
              <a:t> / </a:t>
            </a:r>
            <a:r>
              <a:rPr lang="en-US" sz="3200" b="1" dirty="0" err="1" smtClean="0">
                <a:solidFill>
                  <a:schemeClr val="tx1"/>
                </a:solidFill>
                <a:latin typeface="Times New Roman" panose="02020603050405020304" pitchFamily="18" charset="0"/>
                <a:cs typeface="Times New Roman" panose="02020603050405020304" pitchFamily="18" charset="0"/>
              </a:rPr>
              <a:t>Ông</a:t>
            </a:r>
            <a:r>
              <a:rPr lang="en-US" sz="3200" b="1" dirty="0" smtClean="0">
                <a:solidFill>
                  <a:schemeClr val="tx1"/>
                </a:solidFill>
                <a:latin typeface="Times New Roman" panose="02020603050405020304" pitchFamily="18" charset="0"/>
                <a:cs typeface="Times New Roman" panose="02020603050405020304" pitchFamily="18" charset="0"/>
              </a:rPr>
              <a:t> </a:t>
            </a:r>
            <a:r>
              <a:rPr lang="en-US" sz="3200" b="1" dirty="0" err="1" smtClean="0">
                <a:solidFill>
                  <a:schemeClr val="tx1"/>
                </a:solidFill>
                <a:latin typeface="Times New Roman" panose="02020603050405020304" pitchFamily="18" charset="0"/>
                <a:cs typeface="Times New Roman" panose="02020603050405020304" pitchFamily="18" charset="0"/>
              </a:rPr>
              <a:t>tôi</a:t>
            </a:r>
            <a:endParaRPr lang="en-US" sz="3200" b="1" dirty="0">
              <a:solidFill>
                <a:schemeClr val="tx1"/>
              </a:solidFill>
              <a:latin typeface="Times New Roman" panose="02020603050405020304" pitchFamily="18" charset="0"/>
              <a:cs typeface="Times New Roman" panose="02020603050405020304"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519" y="4186237"/>
            <a:ext cx="3200400" cy="2595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4068763" y="4248835"/>
            <a:ext cx="10698956" cy="1938992"/>
          </a:xfrm>
          <a:prstGeom prst="rect">
            <a:avLst/>
          </a:prstGeom>
        </p:spPr>
        <p:txBody>
          <a:bodyPr wrap="square">
            <a:spAutoFit/>
          </a:bodyPr>
          <a:lstStyle/>
          <a:p>
            <a:r>
              <a:rPr lang="nl-NL" sz="4000" i="1" dirty="0">
                <a:latin typeface="Times New Roman" panose="02020603050405020304" pitchFamily="18" charset="0"/>
                <a:cs typeface="Times New Roman" panose="02020603050405020304" pitchFamily="18" charset="0"/>
              </a:rPr>
              <a:t>Tranh 1: Nhà tôi có vườn cây ăn quả xum xuê. Từ khi tôi còn bé tí, ông tôi đã làm vườn, trồng các loại cây ăn quả.</a:t>
            </a:r>
            <a:endParaRPr lang="en-US" sz="4000" dirty="0">
              <a:latin typeface="Times New Roman" panose="02020603050405020304" pitchFamily="18" charset="0"/>
              <a:cs typeface="Times New Roman" panose="02020603050405020304" pitchFamily="18" charset="0"/>
            </a:endParaRPr>
          </a:p>
        </p:txBody>
      </p:sp>
      <p:sp>
        <p:nvSpPr>
          <p:cNvPr id="7" name="Rectangle 6"/>
          <p:cNvSpPr/>
          <p:nvPr/>
        </p:nvSpPr>
        <p:spPr>
          <a:xfrm>
            <a:off x="4098351" y="7186879"/>
            <a:ext cx="10462452" cy="1323439"/>
          </a:xfrm>
          <a:prstGeom prst="rect">
            <a:avLst/>
          </a:prstGeom>
        </p:spPr>
        <p:txBody>
          <a:bodyPr wrap="square">
            <a:spAutoFit/>
          </a:bodyPr>
          <a:lstStyle/>
          <a:p>
            <a:r>
              <a:rPr lang="nl-NL" sz="4000" i="1" dirty="0">
                <a:latin typeface="Times New Roman" panose="02020603050405020304" pitchFamily="18" charset="0"/>
                <a:cs typeface="Times New Roman" panose="02020603050405020304" pitchFamily="18" charset="0"/>
              </a:rPr>
              <a:t>Tranh 2: Thỉnh thoảng ông bế tôi ra vườn đi dạo. Ông nói cho tôi biết tên từng loại cây trong vườn.</a:t>
            </a:r>
            <a:endParaRPr lang="en-US" sz="4000" dirty="0">
              <a:latin typeface="Times New Roman" panose="02020603050405020304" pitchFamily="18" charset="0"/>
              <a:cs typeface="Times New Roman" panose="02020603050405020304" pitchFamily="18"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519" y="6781800"/>
            <a:ext cx="3087956" cy="213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905" y="4173757"/>
            <a:ext cx="3180013" cy="26080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4098351" y="4464721"/>
            <a:ext cx="11126568" cy="2308324"/>
          </a:xfrm>
          <a:prstGeom prst="rect">
            <a:avLst/>
          </a:prstGeom>
        </p:spPr>
        <p:txBody>
          <a:bodyPr wrap="square">
            <a:spAutoFit/>
          </a:bodyPr>
          <a:lstStyle/>
          <a:p>
            <a:r>
              <a:rPr lang="nl-NL" sz="3600" i="1" dirty="0">
                <a:latin typeface="Times New Roman" panose="02020603050405020304" pitchFamily="18" charset="0"/>
                <a:cs typeface="Times New Roman" panose="02020603050405020304" pitchFamily="18" charset="0"/>
              </a:rPr>
              <a:t>Tranh 3: Cây cối trong vườn ngày một vươn cao và tôi thì ngày một khôn lớn. Tôi đã biết theo ông ra vườn chăm sóc từng gốc cây. Ông nhổ cỏ, vun gốc cho cây. Ông hướng dẫn tôi tưới nước cho cây. Làm việc cùng ông thật là vui. </a:t>
            </a:r>
            <a:endParaRPr lang="en-US" sz="3600" dirty="0">
              <a:latin typeface="Times New Roman" panose="02020603050405020304" pitchFamily="18" charset="0"/>
              <a:cs typeface="Times New Roman" panose="02020603050405020304" pitchFamily="18" charset="0"/>
            </a:endParaRPr>
          </a:p>
        </p:txBody>
      </p:sp>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4905" y="6858000"/>
            <a:ext cx="3208792" cy="2039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4098351" y="6858000"/>
            <a:ext cx="10669368" cy="2308324"/>
          </a:xfrm>
          <a:prstGeom prst="rect">
            <a:avLst/>
          </a:prstGeom>
        </p:spPr>
        <p:txBody>
          <a:bodyPr wrap="square">
            <a:spAutoFit/>
          </a:bodyPr>
          <a:lstStyle/>
          <a:p>
            <a:r>
              <a:rPr lang="nl-NL" sz="3600" i="1" dirty="0">
                <a:latin typeface="Times New Roman" panose="02020603050405020304" pitchFamily="18" charset="0"/>
                <a:cs typeface="Times New Roman" panose="02020603050405020304" pitchFamily="18" charset="0"/>
              </a:rPr>
              <a:t>Tranh 4: Bây giờ, cây trong vườn ông trồng đã trĩu quả, đền ơn người trồng và chăm bón. Ông hái cho tôi những trái cây đầu mùa thơm ngon nhất. Ông ơi, cháu cảm ơn ông – người trồng cây  cho cháu hái quả ngọt.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68926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050"/>
                                        </p:tgtEl>
                                        <p:attrNameLst>
                                          <p:attrName>style.visibility</p:attrName>
                                        </p:attrNameLst>
                                      </p:cBhvr>
                                      <p:to>
                                        <p:strVal val="visible"/>
                                      </p:to>
                                    </p:set>
                                    <p:anim calcmode="lin" valueType="num">
                                      <p:cBhvr additive="base">
                                        <p:cTn id="17" dur="500" fill="hold"/>
                                        <p:tgtEl>
                                          <p:spTgt spid="2050"/>
                                        </p:tgtEl>
                                        <p:attrNameLst>
                                          <p:attrName>ppt_x</p:attrName>
                                        </p:attrNameLst>
                                      </p:cBhvr>
                                      <p:tavLst>
                                        <p:tav tm="0">
                                          <p:val>
                                            <p:strVal val="#ppt_x"/>
                                          </p:val>
                                        </p:tav>
                                        <p:tav tm="100000">
                                          <p:val>
                                            <p:strVal val="#ppt_x"/>
                                          </p:val>
                                        </p:tav>
                                      </p:tavLst>
                                    </p:anim>
                                    <p:anim calcmode="lin" valueType="num">
                                      <p:cBhvr additive="base">
                                        <p:cTn id="1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051"/>
                                        </p:tgtEl>
                                        <p:attrNameLst>
                                          <p:attrName>style.visibility</p:attrName>
                                        </p:attrNameLst>
                                      </p:cBhvr>
                                      <p:to>
                                        <p:strVal val="visible"/>
                                      </p:to>
                                    </p:set>
                                    <p:anim calcmode="lin" valueType="num">
                                      <p:cBhvr additive="base">
                                        <p:cTn id="27" dur="500" fill="hold"/>
                                        <p:tgtEl>
                                          <p:spTgt spid="2051"/>
                                        </p:tgtEl>
                                        <p:attrNameLst>
                                          <p:attrName>ppt_x</p:attrName>
                                        </p:attrNameLst>
                                      </p:cBhvr>
                                      <p:tavLst>
                                        <p:tav tm="0">
                                          <p:val>
                                            <p:strVal val="#ppt_x"/>
                                          </p:val>
                                        </p:tav>
                                        <p:tav tm="100000">
                                          <p:val>
                                            <p:strVal val="#ppt_x"/>
                                          </p:val>
                                        </p:tav>
                                      </p:tavLst>
                                    </p:anim>
                                    <p:anim calcmode="lin" valueType="num">
                                      <p:cBhvr additive="base">
                                        <p:cTn id="28" dur="500" fill="hold"/>
                                        <p:tgtEl>
                                          <p:spTgt spid="205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arn(inVertical)">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nodeType="clickEffect">
                                  <p:stCondLst>
                                    <p:cond delay="0"/>
                                  </p:stCondLst>
                                  <p:childTnLst>
                                    <p:animEffect transition="out" filter="fade">
                                      <p:cBhvr>
                                        <p:cTn id="37" dur="500"/>
                                        <p:tgtEl>
                                          <p:spTgt spid="2050"/>
                                        </p:tgtEl>
                                      </p:cBhvr>
                                    </p:animEffect>
                                    <p:set>
                                      <p:cBhvr>
                                        <p:cTn id="38" dur="1" fill="hold">
                                          <p:stCondLst>
                                            <p:cond delay="499"/>
                                          </p:stCondLst>
                                        </p:cTn>
                                        <p:tgtEl>
                                          <p:spTgt spid="2050"/>
                                        </p:tgtEl>
                                        <p:attrNameLst>
                                          <p:attrName>style.visibility</p:attrName>
                                        </p:attrNameLst>
                                      </p:cBhvr>
                                      <p:to>
                                        <p:strVal val="hidden"/>
                                      </p:to>
                                    </p:set>
                                  </p:childTnLst>
                                </p:cTn>
                              </p:par>
                              <p:par>
                                <p:cTn id="39" presetID="2" presetClass="entr" presetSubtype="4" fill="hold" nodeType="withEffect">
                                  <p:stCondLst>
                                    <p:cond delay="0"/>
                                  </p:stCondLst>
                                  <p:childTnLst>
                                    <p:set>
                                      <p:cBhvr>
                                        <p:cTn id="40" dur="1" fill="hold">
                                          <p:stCondLst>
                                            <p:cond delay="0"/>
                                          </p:stCondLst>
                                        </p:cTn>
                                        <p:tgtEl>
                                          <p:spTgt spid="2052"/>
                                        </p:tgtEl>
                                        <p:attrNameLst>
                                          <p:attrName>style.visibility</p:attrName>
                                        </p:attrNameLst>
                                      </p:cBhvr>
                                      <p:to>
                                        <p:strVal val="visible"/>
                                      </p:to>
                                    </p:set>
                                    <p:anim calcmode="lin" valueType="num">
                                      <p:cBhvr additive="base">
                                        <p:cTn id="41" dur="500" fill="hold"/>
                                        <p:tgtEl>
                                          <p:spTgt spid="2052"/>
                                        </p:tgtEl>
                                        <p:attrNameLst>
                                          <p:attrName>ppt_x</p:attrName>
                                        </p:attrNameLst>
                                      </p:cBhvr>
                                      <p:tavLst>
                                        <p:tav tm="0">
                                          <p:val>
                                            <p:strVal val="#ppt_x"/>
                                          </p:val>
                                        </p:tav>
                                        <p:tav tm="100000">
                                          <p:val>
                                            <p:strVal val="#ppt_x"/>
                                          </p:val>
                                        </p:tav>
                                      </p:tavLst>
                                    </p:anim>
                                    <p:anim calcmode="lin" valueType="num">
                                      <p:cBhvr additive="base">
                                        <p:cTn id="42" dur="500" fill="hold"/>
                                        <p:tgtEl>
                                          <p:spTgt spid="205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5"/>
                                        </p:tgtEl>
                                      </p:cBhvr>
                                    </p:animEffect>
                                    <p:set>
                                      <p:cBhvr>
                                        <p:cTn id="47" dur="1" fill="hold">
                                          <p:stCondLst>
                                            <p:cond delay="499"/>
                                          </p:stCondLst>
                                        </p:cTn>
                                        <p:tgtEl>
                                          <p:spTgt spid="5"/>
                                        </p:tgtEl>
                                        <p:attrNameLst>
                                          <p:attrName>style.visibility</p:attrName>
                                        </p:attrNameLst>
                                      </p:cBhvr>
                                      <p:to>
                                        <p:strVal val="hidden"/>
                                      </p:to>
                                    </p:set>
                                  </p:childTnLst>
                                </p:cTn>
                              </p:par>
                              <p:par>
                                <p:cTn id="48" presetID="16" presetClass="entr" presetSubtype="21" fill="hold" grpId="0" nodeType="with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barn(inVertical)">
                                      <p:cBhvr>
                                        <p:cTn id="50" dur="5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nodeType="clickEffect">
                                  <p:stCondLst>
                                    <p:cond delay="0"/>
                                  </p:stCondLst>
                                  <p:childTnLst>
                                    <p:animEffect transition="out" filter="fade">
                                      <p:cBhvr>
                                        <p:cTn id="54" dur="500"/>
                                        <p:tgtEl>
                                          <p:spTgt spid="2051"/>
                                        </p:tgtEl>
                                      </p:cBhvr>
                                    </p:animEffect>
                                    <p:set>
                                      <p:cBhvr>
                                        <p:cTn id="55" dur="1" fill="hold">
                                          <p:stCondLst>
                                            <p:cond delay="499"/>
                                          </p:stCondLst>
                                        </p:cTn>
                                        <p:tgtEl>
                                          <p:spTgt spid="2051"/>
                                        </p:tgtEl>
                                        <p:attrNameLst>
                                          <p:attrName>style.visibility</p:attrName>
                                        </p:attrNameLst>
                                      </p:cBhvr>
                                      <p:to>
                                        <p:strVal val="hidden"/>
                                      </p:to>
                                    </p:set>
                                  </p:childTnLst>
                                </p:cTn>
                              </p:par>
                              <p:par>
                                <p:cTn id="56" presetID="2" presetClass="entr" presetSubtype="4" fill="hold" nodeType="withEffect">
                                  <p:stCondLst>
                                    <p:cond delay="0"/>
                                  </p:stCondLst>
                                  <p:childTnLst>
                                    <p:set>
                                      <p:cBhvr>
                                        <p:cTn id="57" dur="1" fill="hold">
                                          <p:stCondLst>
                                            <p:cond delay="0"/>
                                          </p:stCondLst>
                                        </p:cTn>
                                        <p:tgtEl>
                                          <p:spTgt spid="2053"/>
                                        </p:tgtEl>
                                        <p:attrNameLst>
                                          <p:attrName>style.visibility</p:attrName>
                                        </p:attrNameLst>
                                      </p:cBhvr>
                                      <p:to>
                                        <p:strVal val="visible"/>
                                      </p:to>
                                    </p:set>
                                    <p:anim calcmode="lin" valueType="num">
                                      <p:cBhvr additive="base">
                                        <p:cTn id="58" dur="500" fill="hold"/>
                                        <p:tgtEl>
                                          <p:spTgt spid="2053"/>
                                        </p:tgtEl>
                                        <p:attrNameLst>
                                          <p:attrName>ppt_x</p:attrName>
                                        </p:attrNameLst>
                                      </p:cBhvr>
                                      <p:tavLst>
                                        <p:tav tm="0">
                                          <p:val>
                                            <p:strVal val="#ppt_x"/>
                                          </p:val>
                                        </p:tav>
                                        <p:tav tm="100000">
                                          <p:val>
                                            <p:strVal val="#ppt_x"/>
                                          </p:val>
                                        </p:tav>
                                      </p:tavLst>
                                    </p:anim>
                                    <p:anim calcmode="lin" valueType="num">
                                      <p:cBhvr additive="base">
                                        <p:cTn id="59" dur="500" fill="hold"/>
                                        <p:tgtEl>
                                          <p:spTgt spid="2053"/>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500"/>
                                        <p:tgtEl>
                                          <p:spTgt spid="7"/>
                                        </p:tgtEl>
                                      </p:cBhvr>
                                    </p:animEffect>
                                    <p:set>
                                      <p:cBhvr>
                                        <p:cTn id="64" dur="1" fill="hold">
                                          <p:stCondLst>
                                            <p:cond delay="499"/>
                                          </p:stCondLst>
                                        </p:cTn>
                                        <p:tgtEl>
                                          <p:spTgt spid="7"/>
                                        </p:tgtEl>
                                        <p:attrNameLst>
                                          <p:attrName>style.visibility</p:attrName>
                                        </p:attrNameLst>
                                      </p:cBhvr>
                                      <p:to>
                                        <p:strVal val="hidden"/>
                                      </p:to>
                                    </p:set>
                                  </p:childTnLst>
                                </p:cTn>
                              </p:par>
                              <p:par>
                                <p:cTn id="65" presetID="16" presetClass="entr" presetSubtype="21" fill="hold" grpId="0" nodeType="with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barn(inVertical)">
                                      <p:cBhvr>
                                        <p:cTn id="6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p:bldP spid="5" grpId="1"/>
      <p:bldP spid="7" grpId="0"/>
      <p:bldP spid="7" grpId="1"/>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0" name="Rectangle 9"/>
          <p:cNvSpPr/>
          <p:nvPr/>
        </p:nvSpPr>
        <p:spPr>
          <a:xfrm>
            <a:off x="1078402" y="2252008"/>
            <a:ext cx="14174015" cy="707886"/>
          </a:xfrm>
          <a:prstGeom prst="rect">
            <a:avLst/>
          </a:prstGeom>
        </p:spPr>
        <p:txBody>
          <a:bodyPr wrap="square">
            <a:spAutoFit/>
          </a:bodyPr>
          <a:lstStyle/>
          <a:p>
            <a:r>
              <a:rPr lang="en-US" sz="4000" b="1" dirty="0" err="1" smtClean="0">
                <a:solidFill>
                  <a:srgbClr val="FF0000"/>
                </a:solidFill>
                <a:latin typeface="Times New Roman" pitchFamily="18" charset="0"/>
                <a:cs typeface="Times New Roman" pitchFamily="18" charset="0"/>
              </a:rPr>
              <a:t>Bài</a:t>
            </a:r>
            <a:r>
              <a:rPr lang="en-US" sz="4000" b="1" dirty="0" smtClean="0">
                <a:solidFill>
                  <a:srgbClr val="FF0000"/>
                </a:solidFill>
                <a:latin typeface="Times New Roman" pitchFamily="18" charset="0"/>
                <a:cs typeface="Times New Roman" pitchFamily="18" charset="0"/>
              </a:rPr>
              <a:t> 3: </a:t>
            </a:r>
            <a:r>
              <a:rPr lang="en-US" sz="4000" b="1" dirty="0" err="1" smtClean="0">
                <a:solidFill>
                  <a:srgbClr val="FF0000"/>
                </a:solidFill>
                <a:latin typeface="Times New Roman" pitchFamily="18" charset="0"/>
                <a:cs typeface="Times New Roman" pitchFamily="18" charset="0"/>
              </a:rPr>
              <a:t>Viết</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lại</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lời</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kể</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thành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đoạn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văn</a:t>
            </a:r>
            <a:endParaRPr lang="en-US" sz="4000" b="1" dirty="0">
              <a:solidFill>
                <a:srgbClr val="FF0000"/>
              </a:solidFill>
              <a:latin typeface="Times New Roman" pitchFamily="18" charset="0"/>
              <a:cs typeface="Times New Roman" pitchFamily="18" charset="0"/>
            </a:endParaRPr>
          </a:p>
        </p:txBody>
      </p:sp>
      <p:sp>
        <p:nvSpPr>
          <p:cNvPr id="20" name="Text Box 14"/>
          <p:cNvSpPr txBox="1">
            <a:spLocks noChangeArrowheads="1"/>
          </p:cNvSpPr>
          <p:nvPr/>
        </p:nvSpPr>
        <p:spPr bwMode="auto">
          <a:xfrm>
            <a:off x="3566319" y="1447800"/>
            <a:ext cx="9525001"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ÔN TẬP VÀ ĐÁNH GIÁ CUỐI HỌC KÌ I (</a:t>
            </a:r>
            <a:r>
              <a:rPr lang="en-US" sz="3200" b="1" dirty="0" smtClean="0">
                <a:solidFill>
                  <a:srgbClr val="0000CC"/>
                </a:solidFill>
                <a:effectLst>
                  <a:outerShdw blurRad="38100" dist="38100" dir="2700000" algn="tl">
                    <a:srgbClr val="000000">
                      <a:alpha val="43137"/>
                    </a:srgbClr>
                  </a:outerShdw>
                </a:effectLst>
                <a:latin typeface="Times New Roman" pitchFamily="18" charset="0"/>
              </a:rPr>
              <a:t>T5)</a:t>
            </a:r>
            <a:endParaRPr lang="en-US" sz="3200" b="1" dirty="0">
              <a:solidFill>
                <a:srgbClr val="0000CC"/>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9635</TotalTime>
  <Words>351</Words>
  <Application>Microsoft Office PowerPoint</Application>
  <PresentationFormat>Custom</PresentationFormat>
  <Paragraphs>30</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1028</cp:revision>
  <dcterms:created xsi:type="dcterms:W3CDTF">2008-09-09T22:52:10Z</dcterms:created>
  <dcterms:modified xsi:type="dcterms:W3CDTF">2022-08-11T02:13:15Z</dcterms:modified>
</cp:coreProperties>
</file>