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36" r:id="rId3"/>
    <p:sldId id="408" r:id="rId4"/>
    <p:sldId id="437" r:id="rId5"/>
    <p:sldId id="438" r:id="rId6"/>
    <p:sldId id="442" r:id="rId7"/>
    <p:sldId id="441"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HƯNG ĐẠO</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Đàm</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Thúy</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3A1</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468600" cy="8435675"/>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vi-VN" sz="3800" b="1" dirty="0" smtClean="0">
                <a:solidFill>
                  <a:srgbClr val="0000CC"/>
                </a:solidFill>
                <a:latin typeface="Times New Roman" pitchFamily="18" charset="0"/>
                <a:cs typeface="Times New Roman" pitchFamily="18" charset="0"/>
              </a:rPr>
              <a:t>Tìm từ ngữ về bạn trong nhà theo từng nhóm sau:</a:t>
            </a:r>
            <a:endParaRPr lang="en-US" sz="3800" b="1" dirty="0">
              <a:solidFill>
                <a:srgbClr val="0000CC"/>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6678941"/>
              </p:ext>
            </p:extLst>
          </p:nvPr>
        </p:nvGraphicFramePr>
        <p:xfrm>
          <a:off x="823119" y="3810000"/>
          <a:ext cx="14782800" cy="388620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533400">
                <a:tc>
                  <a:txBody>
                    <a:bodyPr/>
                    <a:lstStyle/>
                    <a:p>
                      <a:pPr algn="ctr"/>
                      <a:r>
                        <a:rPr lang="vi-VN" sz="3800" b="1" dirty="0" smtClean="0">
                          <a:solidFill>
                            <a:srgbClr val="0000CC"/>
                          </a:solidFill>
                          <a:latin typeface="Times New Roman" pitchFamily="18" charset="0"/>
                          <a:cs typeface="Times New Roman" pitchFamily="18" charset="0"/>
                        </a:rPr>
                        <a:t>Vật nuôi</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0000CC"/>
                          </a:solidFill>
                          <a:latin typeface="Times New Roman" pitchFamily="18" charset="0"/>
                          <a:cs typeface="Times New Roman" pitchFamily="18" charset="0"/>
                        </a:rPr>
                        <a:t>Đồ đạc</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411480">
                <a:tc>
                  <a:txBody>
                    <a:bodyPr/>
                    <a:lstStyle/>
                    <a:p>
                      <a:pPr algn="ctr"/>
                      <a:r>
                        <a:rPr lang="vi-VN" sz="3800" b="1" dirty="0" smtClean="0">
                          <a:solidFill>
                            <a:srgbClr val="FF0000"/>
                          </a:solidFill>
                          <a:latin typeface="Times New Roman" pitchFamily="18" charset="0"/>
                          <a:cs typeface="Times New Roman" pitchFamily="18" charset="0"/>
                        </a:rPr>
                        <a:t>M:</a:t>
                      </a:r>
                      <a:r>
                        <a:rPr lang="vi-VN" sz="3800" b="1" dirty="0" smtClean="0">
                          <a:solidFill>
                            <a:srgbClr val="0000CC"/>
                          </a:solidFill>
                          <a:latin typeface="Times New Roman" pitchFamily="18" charset="0"/>
                          <a:cs typeface="Times New Roman" pitchFamily="18" charset="0"/>
                        </a:rPr>
                        <a:t>Mèo </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FF0000"/>
                          </a:solidFill>
                          <a:latin typeface="Times New Roman" pitchFamily="18" charset="0"/>
                          <a:cs typeface="Times New Roman" pitchFamily="18" charset="0"/>
                        </a:rPr>
                        <a:t>M:</a:t>
                      </a:r>
                      <a:r>
                        <a:rPr lang="vi-VN" sz="3800" b="1" dirty="0" smtClean="0">
                          <a:solidFill>
                            <a:srgbClr val="0000CC"/>
                          </a:solidFill>
                          <a:latin typeface="Times New Roman" pitchFamily="18" charset="0"/>
                          <a:cs typeface="Times New Roman" pitchFamily="18" charset="0"/>
                        </a:rPr>
                        <a:t> Quạt điên</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2545080">
                <a:tc>
                  <a:txBody>
                    <a:bodyPr/>
                    <a:lstStyle/>
                    <a:p>
                      <a:pPr algn="ct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bl>
          </a:graphicData>
        </a:graphic>
      </p:graphicFrame>
      <p:grpSp>
        <p:nvGrpSpPr>
          <p:cNvPr id="21" name="Group 20"/>
          <p:cNvGrpSpPr/>
          <p:nvPr/>
        </p:nvGrpSpPr>
        <p:grpSpPr>
          <a:xfrm>
            <a:off x="4549347" y="76200"/>
            <a:ext cx="7475172" cy="1489756"/>
            <a:chOff x="4244547" y="238780"/>
            <a:chExt cx="7475172" cy="1489756"/>
          </a:xfrm>
        </p:grpSpPr>
        <p:grpSp>
          <p:nvGrpSpPr>
            <p:cNvPr id="22" name="Group 21"/>
            <p:cNvGrpSpPr/>
            <p:nvPr/>
          </p:nvGrpSpPr>
          <p:grpSpPr>
            <a:xfrm>
              <a:off x="5242718" y="238780"/>
              <a:ext cx="3733799" cy="905028"/>
              <a:chOff x="5154256" y="299739"/>
              <a:chExt cx="3670799" cy="905028"/>
            </a:xfrm>
          </p:grpSpPr>
          <p:grpSp>
            <p:nvGrpSpPr>
              <p:cNvPr id="24" name="Group 23"/>
              <p:cNvGrpSpPr/>
              <p:nvPr/>
            </p:nvGrpSpPr>
            <p:grpSpPr>
              <a:xfrm>
                <a:off x="5154256" y="299739"/>
                <a:ext cx="3670799" cy="905028"/>
                <a:chOff x="5154256" y="299739"/>
                <a:chExt cx="3670799" cy="905028"/>
              </a:xfrm>
            </p:grpSpPr>
            <p:sp>
              <p:nvSpPr>
                <p:cNvPr id="26" name="TextBox 25"/>
                <p:cNvSpPr txBox="1"/>
                <p:nvPr/>
              </p:nvSpPr>
              <p:spPr>
                <a:xfrm>
                  <a:off x="5154256" y="299739"/>
                  <a:ext cx="181614" cy="523220"/>
                </a:xfrm>
                <a:prstGeom prst="rect">
                  <a:avLst/>
                </a:prstGeom>
                <a:no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27" name="TextBox 2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 name="Rectangle 1"/>
          <p:cNvSpPr/>
          <p:nvPr/>
        </p:nvSpPr>
        <p:spPr>
          <a:xfrm>
            <a:off x="934245" y="5334000"/>
            <a:ext cx="8137525" cy="707886"/>
          </a:xfrm>
          <a:prstGeom prst="rect">
            <a:avLst/>
          </a:prstGeom>
        </p:spPr>
        <p:txBody>
          <a:bodyPr>
            <a:spAutoFit/>
          </a:bodyPr>
          <a:lstStyle/>
          <a:p>
            <a:pPr algn="just"/>
            <a:r>
              <a:rPr lang="vi-VN" sz="4000" b="1" smtClean="0">
                <a:solidFill>
                  <a:srgbClr val="0000CC"/>
                </a:solidFill>
                <a:latin typeface="Times New Roman" pitchFamily="18" charset="0"/>
                <a:cs typeface="Times New Roman" pitchFamily="18" charset="0"/>
              </a:rPr>
              <a:t>Chó</a:t>
            </a:r>
            <a:r>
              <a:rPr lang="en-US" sz="4000" b="1" smtClean="0">
                <a:solidFill>
                  <a:srgbClr val="0000CC"/>
                </a:solidFill>
                <a:latin typeface="Times New Roman" pitchFamily="18" charset="0"/>
                <a:cs typeface="Times New Roman" pitchFamily="18" charset="0"/>
              </a:rPr>
              <a:t>, t</a:t>
            </a:r>
            <a:r>
              <a:rPr lang="vi-VN" sz="4000" b="1" smtClean="0">
                <a:solidFill>
                  <a:srgbClr val="0000CC"/>
                </a:solidFill>
                <a:latin typeface="Times New Roman" pitchFamily="18" charset="0"/>
                <a:cs typeface="Times New Roman" pitchFamily="18" charset="0"/>
              </a:rPr>
              <a:t>hỏ</a:t>
            </a:r>
            <a:r>
              <a:rPr lang="vi-VN" sz="4000" b="1">
                <a:solidFill>
                  <a:srgbClr val="0000CC"/>
                </a:solidFill>
                <a:latin typeface="Times New Roman" pitchFamily="18" charset="0"/>
                <a:cs typeface="Times New Roman" pitchFamily="18" charset="0"/>
              </a:rPr>
              <a:t>, </a:t>
            </a:r>
            <a:r>
              <a:rPr lang="en-US" sz="4000" b="1" smtClean="0">
                <a:solidFill>
                  <a:srgbClr val="0000CC"/>
                </a:solidFill>
                <a:latin typeface="Times New Roman" pitchFamily="18" charset="0"/>
                <a:cs typeface="Times New Roman" pitchFamily="18" charset="0"/>
              </a:rPr>
              <a:t>cá, </a:t>
            </a:r>
            <a:r>
              <a:rPr lang="vi-VN" sz="4000" b="1" smtClean="0">
                <a:solidFill>
                  <a:srgbClr val="0000CC"/>
                </a:solidFill>
                <a:latin typeface="Times New Roman" pitchFamily="18" charset="0"/>
                <a:cs typeface="Times New Roman" pitchFamily="18" charset="0"/>
              </a:rPr>
              <a:t>trâu</a:t>
            </a:r>
            <a:r>
              <a:rPr lang="vi-VN" sz="4000" b="1">
                <a:solidFill>
                  <a:srgbClr val="0000CC"/>
                </a:solidFill>
                <a:latin typeface="Times New Roman" pitchFamily="18" charset="0"/>
                <a:cs typeface="Times New Roman" pitchFamily="18" charset="0"/>
              </a:rPr>
              <a:t>, bò, lợn, gà,...</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9509919" y="5343178"/>
            <a:ext cx="5791200" cy="1846659"/>
          </a:xfrm>
          <a:prstGeom prst="rect">
            <a:avLst/>
          </a:prstGeom>
        </p:spPr>
        <p:txBody>
          <a:bodyPr wrap="square">
            <a:spAutoFit/>
          </a:bodyPr>
          <a:lstStyle/>
          <a:p>
            <a:pPr lvl="0" algn="just" defTabSz="1436888" eaLnBrk="1" fontAlgn="auto" hangingPunct="1">
              <a:spcBef>
                <a:spcPts val="0"/>
              </a:spcBef>
              <a:spcAft>
                <a:spcPts val="0"/>
              </a:spcAft>
            </a:pPr>
            <a:r>
              <a:rPr lang="vi-VN" sz="3800" b="1">
                <a:solidFill>
                  <a:srgbClr val="0000CC"/>
                </a:solidFill>
                <a:latin typeface="Times New Roman" pitchFamily="18" charset="0"/>
                <a:cs typeface="Times New Roman" pitchFamily="18" charset="0"/>
              </a:rPr>
              <a:t>Bàn, ghế, tủ lạnh, nồi cơm điện; đèn bàn, tivi, giá sách,...</a:t>
            </a:r>
            <a:endParaRPr lang="vi-VN" sz="38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3802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268140"/>
            <a:ext cx="13966284" cy="646331"/>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2</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Đọc đoạn văn dưới đây và trả lời câu hỏi.</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929903" y="2958911"/>
            <a:ext cx="14545300" cy="3416320"/>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    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just"/>
            <a:r>
              <a:rPr lang="vi-VN" sz="3600" b="1" dirty="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                                                                                          ( Theo Phong Thu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Nước sông được ví với sự vật nào?</a:t>
            </a: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 Cánh buồm trên sông được so sánh với con bướm </a:t>
            </a:r>
            <a:r>
              <a:rPr lang="vi-VN" sz="3600" b="1" smtClean="0">
                <a:solidFill>
                  <a:srgbClr val="0000CC"/>
                </a:solidFill>
                <a:latin typeface="Times New Roman" pitchFamily="18" charset="0"/>
                <a:cs typeface="Times New Roman" pitchFamily="18" charset="0"/>
              </a:rPr>
              <a:t>nhỏ.</a:t>
            </a:r>
            <a:endParaRPr lang="vi-VN" sz="3600" b="1" dirty="0" smtClean="0">
              <a:solidFill>
                <a:srgbClr val="0000CC"/>
              </a:solidFill>
              <a:latin typeface="Times New Roman" pitchFamily="18" charset="0"/>
              <a:cs typeface="Times New Roman" pitchFamily="18" charset="0"/>
            </a:endParaRP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b="1" dirty="0" smtClean="0">
                <a:solidFill>
                  <a:srgbClr val="FF0000"/>
                </a:solidFill>
                <a:latin typeface="Times New Roman" pitchFamily="18" charset="0"/>
                <a:cs typeface="Times New Roman" pitchFamily="18" charset="0"/>
              </a:rPr>
              <a:t>- Cánh buồm trên sông được so sánh với vật </a:t>
            </a:r>
            <a:r>
              <a:rPr lang="vi-VN" sz="3600" b="1" smtClean="0">
                <a:solidFill>
                  <a:srgbClr val="FF0000"/>
                </a:solidFill>
                <a:latin typeface="Times New Roman" pitchFamily="18" charset="0"/>
                <a:cs typeface="Times New Roman" pitchFamily="18" charset="0"/>
              </a:rPr>
              <a:t>nào?</a:t>
            </a:r>
            <a:endParaRPr lang="vi-VN" sz="3600" b="1" dirty="0" smtClean="0">
              <a:solidFill>
                <a:srgbClr val="FF0000"/>
              </a:solidFill>
              <a:latin typeface="Times New Roman" pitchFamily="18" charset="0"/>
              <a:cs typeface="Times New Roman" pitchFamily="18" charset="0"/>
            </a:endParaRP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b="1"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Nước sông nhấp nháy lúc nắng ửng hồng được ví với sao bay.</a:t>
            </a:r>
            <a:endParaRPr lang="en-US" sz="3600" b="1" dirty="0">
              <a:solidFill>
                <a:srgbClr val="0000CC"/>
              </a:solidFill>
              <a:latin typeface="Times New Roman" pitchFamily="18" charset="0"/>
              <a:cs typeface="Times New Roman" pitchFamily="18" charset="0"/>
            </a:endParaRPr>
          </a:p>
        </p:txBody>
      </p:sp>
      <p:grpSp>
        <p:nvGrpSpPr>
          <p:cNvPr id="31" name="Group 30"/>
          <p:cNvGrpSpPr/>
          <p:nvPr/>
        </p:nvGrpSpPr>
        <p:grpSpPr>
          <a:xfrm>
            <a:off x="4549347" y="76200"/>
            <a:ext cx="7475172" cy="1489756"/>
            <a:chOff x="4244547" y="238780"/>
            <a:chExt cx="7475172" cy="1489756"/>
          </a:xfrm>
        </p:grpSpPr>
        <p:grpSp>
          <p:nvGrpSpPr>
            <p:cNvPr id="32" name="Group 31"/>
            <p:cNvGrpSpPr/>
            <p:nvPr/>
          </p:nvGrpSpPr>
          <p:grpSpPr>
            <a:xfrm>
              <a:off x="5242718" y="238780"/>
              <a:ext cx="3733799" cy="905028"/>
              <a:chOff x="5154256" y="299739"/>
              <a:chExt cx="3670799" cy="905028"/>
            </a:xfrm>
          </p:grpSpPr>
          <p:grpSp>
            <p:nvGrpSpPr>
              <p:cNvPr id="34" name="Group 33"/>
              <p:cNvGrpSpPr/>
              <p:nvPr/>
            </p:nvGrpSpPr>
            <p:grpSpPr>
              <a:xfrm>
                <a:off x="5154256" y="299739"/>
                <a:ext cx="3670799" cy="905028"/>
                <a:chOff x="5154256" y="299739"/>
                <a:chExt cx="3670799" cy="905028"/>
              </a:xfrm>
            </p:grpSpPr>
            <p:sp>
              <p:nvSpPr>
                <p:cNvPr id="36" name="TextBox 35"/>
                <p:cNvSpPr txBox="1"/>
                <p:nvPr/>
              </p:nvSpPr>
              <p:spPr>
                <a:xfrm>
                  <a:off x="5154256" y="299739"/>
                  <a:ext cx="181614" cy="523220"/>
                </a:xfrm>
                <a:prstGeom prst="rect">
                  <a:avLst/>
                </a:prstGeom>
                <a:no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37" name="TextBox 3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5" name="Straight Connector 3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Bài</a:t>
            </a:r>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3" name="Rectangle 12"/>
          <p:cNvSpPr/>
          <p:nvPr/>
        </p:nvSpPr>
        <p:spPr>
          <a:xfrm>
            <a:off x="2974295" y="3429000"/>
            <a:ext cx="4478224" cy="2862322"/>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Cau cao cao mãi </a:t>
            </a:r>
          </a:p>
          <a:p>
            <a:pPr algn="just"/>
            <a:r>
              <a:rPr lang="vi-VN" sz="3600" b="1" dirty="0" smtClean="0">
                <a:solidFill>
                  <a:srgbClr val="0000CC"/>
                </a:solidFill>
                <a:latin typeface="Times New Roman" pitchFamily="18" charset="0"/>
                <a:cs typeface="Times New Roman" pitchFamily="18" charset="0"/>
              </a:rPr>
              <a:t>Tàu vươn giữa trời</a:t>
            </a:r>
          </a:p>
          <a:p>
            <a:r>
              <a:rPr lang="vi-VN" sz="3600" b="1" dirty="0" smtClean="0">
                <a:solidFill>
                  <a:srgbClr val="0000CC"/>
                </a:solidFill>
                <a:latin typeface="Times New Roman" pitchFamily="18" charset="0"/>
                <a:cs typeface="Times New Roman" pitchFamily="18" charset="0"/>
              </a:rPr>
              <a:t>Như tay xòe rộng</a:t>
            </a:r>
            <a:endParaRPr lang="vi-VN" sz="3600" b="1" dirty="0">
              <a:solidFill>
                <a:srgbClr val="0000CC"/>
              </a:solidFill>
              <a:latin typeface="Times New Roman" pitchFamily="18" charset="0"/>
              <a:cs typeface="Times New Roman" pitchFamily="18" charset="0"/>
            </a:endParaRPr>
          </a:p>
          <a:p>
            <a:pPr algn="just"/>
            <a:r>
              <a:rPr lang="vi-VN" sz="3600" b="1" dirty="0" smtClean="0">
                <a:solidFill>
                  <a:srgbClr val="0000CC"/>
                </a:solidFill>
                <a:latin typeface="Times New Roman" pitchFamily="18" charset="0"/>
                <a:cs typeface="Times New Roman" pitchFamily="18" charset="0"/>
              </a:rPr>
              <a:t>Hứng làn mưa rơi.</a:t>
            </a:r>
          </a:p>
          <a:p>
            <a:r>
              <a:rPr lang="vi-VN" sz="3600" b="1" dirty="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      (Ngô Viết Dinh)</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8500043" y="3429000"/>
            <a:ext cx="5962876" cy="2862322"/>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Sân nhà em sáng quá</a:t>
            </a:r>
          </a:p>
          <a:p>
            <a:pPr algn="just"/>
            <a:r>
              <a:rPr lang="vi-VN" sz="3600" b="1" dirty="0" smtClean="0">
                <a:solidFill>
                  <a:srgbClr val="0000CC"/>
                </a:solidFill>
                <a:latin typeface="Times New Roman" pitchFamily="18" charset="0"/>
                <a:cs typeface="Times New Roman" pitchFamily="18" charset="0"/>
              </a:rPr>
              <a:t>Nhờ ánh trăng sáng ngời</a:t>
            </a:r>
          </a:p>
          <a:p>
            <a:pPr algn="just"/>
            <a:r>
              <a:rPr lang="vi-VN" sz="3600" b="1" dirty="0" smtClean="0">
                <a:solidFill>
                  <a:srgbClr val="0000CC"/>
                </a:solidFill>
                <a:latin typeface="Times New Roman" pitchFamily="18" charset="0"/>
                <a:cs typeface="Times New Roman" pitchFamily="18" charset="0"/>
              </a:rPr>
              <a:t>Trăng tròn như cái đĩa</a:t>
            </a:r>
          </a:p>
          <a:p>
            <a:pPr algn="just"/>
            <a:r>
              <a:rPr lang="vi-VN" sz="3600" b="1" dirty="0" smtClean="0">
                <a:solidFill>
                  <a:srgbClr val="0000CC"/>
                </a:solidFill>
                <a:latin typeface="Times New Roman" pitchFamily="18" charset="0"/>
                <a:cs typeface="Times New Roman" pitchFamily="18" charset="0"/>
              </a:rPr>
              <a:t>Lơ lửng mà không rơi.</a:t>
            </a:r>
          </a:p>
          <a:p>
            <a:r>
              <a:rPr lang="vi-VN" sz="3600" b="1" dirty="0" smtClean="0">
                <a:solidFill>
                  <a:srgbClr val="0000CC"/>
                </a:solidFill>
                <a:latin typeface="Times New Roman" pitchFamily="18" charset="0"/>
                <a:cs typeface="Times New Roman" pitchFamily="18" charset="0"/>
              </a:rPr>
              <a:t>(Nhược Thủy–Phương Hoa)</a:t>
            </a:r>
          </a:p>
        </p:txBody>
      </p:sp>
      <p:sp>
        <p:nvSpPr>
          <p:cNvPr id="22" name="Rectangle 21"/>
          <p:cNvSpPr/>
          <p:nvPr/>
        </p:nvSpPr>
        <p:spPr>
          <a:xfrm>
            <a:off x="1452631" y="6435191"/>
            <a:ext cx="14534288" cy="1200329"/>
          </a:xfrm>
          <a:prstGeom prst="rect">
            <a:avLst/>
          </a:prstGeom>
        </p:spPr>
        <p:txBody>
          <a:bodyPr wrap="square">
            <a:spAutoFit/>
          </a:bodyPr>
          <a:lstStyle/>
          <a:p>
            <a:r>
              <a:rPr lang="vi-VN" sz="3600" b="1" dirty="0" smtClean="0">
                <a:solidFill>
                  <a:srgbClr val="FF3399"/>
                </a:solidFill>
                <a:latin typeface="Times New Roman" pitchFamily="18" charset="0"/>
                <a:cs typeface="Times New Roman" pitchFamily="18" charset="0"/>
              </a:rPr>
              <a:t>+ Hình ảnh so sánh trong đoạn thơ thứ nhất: Tàu cau như tay xòe rộng hứng mưa.</a:t>
            </a:r>
            <a:endParaRPr lang="en-US" sz="3600" b="1" dirty="0">
              <a:solidFill>
                <a:srgbClr val="FF3399"/>
              </a:solidFill>
              <a:latin typeface="Times New Roman" pitchFamily="18" charset="0"/>
              <a:cs typeface="Times New Roman" pitchFamily="18" charset="0"/>
            </a:endParaRPr>
          </a:p>
        </p:txBody>
      </p:sp>
      <p:sp>
        <p:nvSpPr>
          <p:cNvPr id="2" name="Rectangle 1"/>
          <p:cNvSpPr/>
          <p:nvPr/>
        </p:nvSpPr>
        <p:spPr>
          <a:xfrm>
            <a:off x="1482952" y="7676162"/>
            <a:ext cx="13622223" cy="646331"/>
          </a:xfrm>
          <a:prstGeom prst="rect">
            <a:avLst/>
          </a:prstGeom>
        </p:spPr>
        <p:txBody>
          <a:bodyPr wrap="square">
            <a:spAutoFit/>
          </a:bodyPr>
          <a:lstStyle/>
          <a:p>
            <a:pPr lvl="0"/>
            <a:r>
              <a:rPr lang="vi-VN" sz="3600" b="1" dirty="0" smtClean="0">
                <a:solidFill>
                  <a:srgbClr val="FF3399"/>
                </a:solidFill>
                <a:latin typeface="Times New Roman" pitchFamily="18" charset="0"/>
                <a:cs typeface="Times New Roman" pitchFamily="18" charset="0"/>
              </a:rPr>
              <a:t>+ Hình ảnh so sánh trong đoạn thơ thứ hai: Trăng tròn như cái đĩa.</a:t>
            </a:r>
            <a:endParaRPr lang="en-US" sz="3600" b="1" dirty="0">
              <a:solidFill>
                <a:srgbClr val="FF3399"/>
              </a:solidFill>
              <a:latin typeface="Times New Roman" pitchFamily="18" charset="0"/>
              <a:cs typeface="Times New Roman" pitchFamily="18" charset="0"/>
            </a:endParaRPr>
          </a:p>
        </p:txBody>
      </p:sp>
      <p:grpSp>
        <p:nvGrpSpPr>
          <p:cNvPr id="29" name="Group 28"/>
          <p:cNvGrpSpPr/>
          <p:nvPr/>
        </p:nvGrpSpPr>
        <p:grpSpPr>
          <a:xfrm>
            <a:off x="4549347" y="76200"/>
            <a:ext cx="7475172" cy="1489756"/>
            <a:chOff x="4244547" y="238780"/>
            <a:chExt cx="7475172" cy="1489756"/>
          </a:xfrm>
        </p:grpSpPr>
        <p:grpSp>
          <p:nvGrpSpPr>
            <p:cNvPr id="30" name="Group 29"/>
            <p:cNvGrpSpPr/>
            <p:nvPr/>
          </p:nvGrpSpPr>
          <p:grpSpPr>
            <a:xfrm>
              <a:off x="5242718" y="238780"/>
              <a:ext cx="3733799" cy="905028"/>
              <a:chOff x="5154256" y="299739"/>
              <a:chExt cx="3670799" cy="905028"/>
            </a:xfrm>
          </p:grpSpPr>
          <p:grpSp>
            <p:nvGrpSpPr>
              <p:cNvPr id="32" name="Group 31"/>
              <p:cNvGrpSpPr/>
              <p:nvPr/>
            </p:nvGrpSpPr>
            <p:grpSpPr>
              <a:xfrm>
                <a:off x="5154256" y="299739"/>
                <a:ext cx="3670799" cy="905028"/>
                <a:chOff x="5154256" y="299739"/>
                <a:chExt cx="3670799" cy="905028"/>
              </a:xfrm>
            </p:grpSpPr>
            <p:sp>
              <p:nvSpPr>
                <p:cNvPr id="34" name="TextBox 33"/>
                <p:cNvSpPr txBox="1"/>
                <p:nvPr/>
              </p:nvSpPr>
              <p:spPr>
                <a:xfrm>
                  <a:off x="5154256" y="299739"/>
                  <a:ext cx="181614" cy="523220"/>
                </a:xfrm>
                <a:prstGeom prst="rect">
                  <a:avLst/>
                </a:prstGeom>
                <a:no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35" name="TextBox 34"/>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3" name="Straight Connector 32"/>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Bài</a:t>
            </a:r>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7" name="Rectangle 16"/>
          <p:cNvSpPr/>
          <p:nvPr/>
        </p:nvSpPr>
        <p:spPr>
          <a:xfrm>
            <a:off x="1526494" y="3429000"/>
            <a:ext cx="6154625" cy="3016210"/>
          </a:xfrm>
          <a:prstGeom prst="rect">
            <a:avLst/>
          </a:prstGeom>
        </p:spPr>
        <p:txBody>
          <a:bodyPr wrap="square">
            <a:spAutoFit/>
          </a:bodyPr>
          <a:lstStyle/>
          <a:p>
            <a:r>
              <a:rPr lang="vi-VN" sz="3800" b="1" dirty="0" smtClean="0">
                <a:solidFill>
                  <a:srgbClr val="0000CC"/>
                </a:solidFill>
                <a:latin typeface="Times New Roman" pitchFamily="18" charset="0"/>
                <a:cs typeface="Times New Roman" pitchFamily="18" charset="0"/>
              </a:rPr>
              <a:t> Sương trắng viền quanh núi</a:t>
            </a:r>
          </a:p>
          <a:p>
            <a:r>
              <a:rPr lang="vi-VN" sz="3800" b="1" dirty="0" smtClean="0">
                <a:solidFill>
                  <a:srgbClr val="0000CC"/>
                </a:solidFill>
                <a:latin typeface="Times New Roman" pitchFamily="18" charset="0"/>
                <a:cs typeface="Times New Roman" pitchFamily="18" charset="0"/>
              </a:rPr>
              <a:t>Như một chiếc khăn bông</a:t>
            </a:r>
          </a:p>
          <a:p>
            <a:r>
              <a:rPr lang="vi-VN" sz="3800" b="1" dirty="0" smtClean="0">
                <a:solidFill>
                  <a:srgbClr val="0000CC"/>
                </a:solidFill>
                <a:latin typeface="Times New Roman" pitchFamily="18" charset="0"/>
                <a:cs typeface="Times New Roman" pitchFamily="18" charset="0"/>
              </a:rPr>
              <a:t>Ồ, núi ngủ lười không!</a:t>
            </a:r>
          </a:p>
          <a:p>
            <a:r>
              <a:rPr lang="vi-VN" sz="3800" b="1" dirty="0" smtClean="0">
                <a:solidFill>
                  <a:srgbClr val="0000CC"/>
                </a:solidFill>
                <a:latin typeface="Times New Roman" pitchFamily="18" charset="0"/>
                <a:cs typeface="Times New Roman" pitchFamily="18" charset="0"/>
              </a:rPr>
              <a:t>Giờ mới đang rửa mặt.</a:t>
            </a:r>
          </a:p>
          <a:p>
            <a:r>
              <a:rPr lang="vi-VN" sz="3800" b="1" dirty="0" smtClean="0">
                <a:solidFill>
                  <a:srgbClr val="0000CC"/>
                </a:solidFill>
                <a:latin typeface="Times New Roman" pitchFamily="18" charset="0"/>
                <a:cs typeface="Times New Roman" pitchFamily="18" charset="0"/>
              </a:rPr>
              <a:t>                        (Thanh Hào)</a:t>
            </a:r>
            <a:endParaRPr lang="en-US" sz="3800" b="1" dirty="0">
              <a:solidFill>
                <a:srgbClr val="0000CC"/>
              </a:solidFill>
              <a:latin typeface="Times New Roman" pitchFamily="18" charset="0"/>
              <a:cs typeface="Times New Roman" pitchFamily="18" charset="0"/>
            </a:endParaRPr>
          </a:p>
        </p:txBody>
      </p:sp>
      <p:sp>
        <p:nvSpPr>
          <p:cNvPr id="18" name="Rectangle 17"/>
          <p:cNvSpPr/>
          <p:nvPr/>
        </p:nvSpPr>
        <p:spPr>
          <a:xfrm>
            <a:off x="9506271" y="3435743"/>
            <a:ext cx="5185248" cy="3016210"/>
          </a:xfrm>
          <a:prstGeom prst="rect">
            <a:avLst/>
          </a:prstGeom>
        </p:spPr>
        <p:txBody>
          <a:bodyPr wrap="square">
            <a:spAutoFit/>
          </a:bodyPr>
          <a:lstStyle/>
          <a:p>
            <a:r>
              <a:rPr lang="vi-VN" sz="3800" b="1" dirty="0" smtClean="0">
                <a:solidFill>
                  <a:srgbClr val="0000CC"/>
                </a:solidFill>
                <a:latin typeface="Times New Roman" pitchFamily="18" charset="0"/>
                <a:cs typeface="Times New Roman" pitchFamily="18" charset="0"/>
              </a:rPr>
              <a:t>Một hôm mặt đất</a:t>
            </a:r>
          </a:p>
          <a:p>
            <a:r>
              <a:rPr lang="vi-VN" sz="3800" b="1" dirty="0" smtClean="0">
                <a:solidFill>
                  <a:srgbClr val="0000CC"/>
                </a:solidFill>
                <a:latin typeface="Times New Roman" pitchFamily="18" charset="0"/>
                <a:cs typeface="Times New Roman" pitchFamily="18" charset="0"/>
              </a:rPr>
              <a:t>Mọc lên cái cây</a:t>
            </a:r>
          </a:p>
          <a:p>
            <a:r>
              <a:rPr lang="vi-VN" sz="3800" b="1" dirty="0" smtClean="0">
                <a:solidFill>
                  <a:srgbClr val="0000CC"/>
                </a:solidFill>
                <a:latin typeface="Times New Roman" pitchFamily="18" charset="0"/>
                <a:cs typeface="Times New Roman" pitchFamily="18" charset="0"/>
              </a:rPr>
              <a:t>Cái cây bé nhỏ</a:t>
            </a:r>
          </a:p>
          <a:p>
            <a:r>
              <a:rPr lang="vi-VN" sz="3800" b="1" dirty="0" smtClean="0">
                <a:solidFill>
                  <a:srgbClr val="0000CC"/>
                </a:solidFill>
                <a:latin typeface="Times New Roman" pitchFamily="18" charset="0"/>
                <a:cs typeface="Times New Roman" pitchFamily="18" charset="0"/>
              </a:rPr>
              <a:t>Lá mềm như mây.</a:t>
            </a:r>
          </a:p>
          <a:p>
            <a:r>
              <a:rPr lang="vi-VN" sz="3800" b="1" dirty="0" smtClean="0">
                <a:solidFill>
                  <a:srgbClr val="0000CC"/>
                </a:solidFill>
                <a:latin typeface="Times New Roman" pitchFamily="18" charset="0"/>
                <a:cs typeface="Times New Roman" pitchFamily="18" charset="0"/>
              </a:rPr>
              <a:t>(Lâm Thị Mỹ Dạ)</a:t>
            </a:r>
          </a:p>
        </p:txBody>
      </p:sp>
      <p:sp>
        <p:nvSpPr>
          <p:cNvPr id="19" name="Rectangle 18"/>
          <p:cNvSpPr/>
          <p:nvPr/>
        </p:nvSpPr>
        <p:spPr>
          <a:xfrm>
            <a:off x="1526494" y="6414278"/>
            <a:ext cx="14534288" cy="1261884"/>
          </a:xfrm>
          <a:prstGeom prst="rect">
            <a:avLst/>
          </a:prstGeom>
        </p:spPr>
        <p:txBody>
          <a:bodyPr wrap="square">
            <a:spAutoFit/>
          </a:bodyPr>
          <a:lstStyle/>
          <a:p>
            <a:r>
              <a:rPr lang="vi-VN" sz="3800" b="1" dirty="0" smtClean="0">
                <a:solidFill>
                  <a:srgbClr val="FF3399"/>
                </a:solidFill>
                <a:latin typeface="Times New Roman" pitchFamily="18" charset="0"/>
                <a:cs typeface="Times New Roman" pitchFamily="18" charset="0"/>
              </a:rPr>
              <a:t>+ Hình ảnh so sánh trong đoạn thơ thứ ba: Sương trắng viền quanh núi như một chiếc khăn bông.</a:t>
            </a:r>
            <a:endParaRPr lang="en-US" sz="3800" b="1" dirty="0">
              <a:solidFill>
                <a:srgbClr val="FF3399"/>
              </a:solidFill>
              <a:latin typeface="Times New Roman" pitchFamily="18" charset="0"/>
              <a:cs typeface="Times New Roman"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b="1" dirty="0" smtClean="0">
                <a:solidFill>
                  <a:srgbClr val="FF3399"/>
                </a:solidFill>
                <a:latin typeface="Times New Roman" pitchFamily="18" charset="0"/>
                <a:cs typeface="Times New Roman" pitchFamily="18" charset="0"/>
              </a:rPr>
              <a:t>+ Hình ảnh so sánh trong đoạn thơ thứ </a:t>
            </a:r>
            <a:r>
              <a:rPr lang="vi-VN" sz="3800" b="1" dirty="0">
                <a:solidFill>
                  <a:srgbClr val="FF3399"/>
                </a:solidFill>
                <a:latin typeface="Times New Roman" pitchFamily="18" charset="0"/>
                <a:cs typeface="Times New Roman" pitchFamily="18" charset="0"/>
              </a:rPr>
              <a:t>tư</a:t>
            </a:r>
            <a:r>
              <a:rPr lang="vi-VN" sz="3800" b="1" dirty="0" smtClean="0">
                <a:solidFill>
                  <a:srgbClr val="FF3399"/>
                </a:solidFill>
                <a:latin typeface="Times New Roman" pitchFamily="18" charset="0"/>
                <a:cs typeface="Times New Roman" pitchFamily="18" charset="0"/>
              </a:rPr>
              <a:t>: Lá mềm như mây</a:t>
            </a:r>
            <a:endParaRPr lang="en-US" sz="3800" b="1" dirty="0">
              <a:solidFill>
                <a:srgbClr val="FF3399"/>
              </a:solidFill>
              <a:latin typeface="Times New Roman" pitchFamily="18" charset="0"/>
              <a:cs typeface="Times New Roman" pitchFamily="18" charset="0"/>
            </a:endParaRPr>
          </a:p>
        </p:txBody>
      </p:sp>
      <p:grpSp>
        <p:nvGrpSpPr>
          <p:cNvPr id="30" name="Group 29"/>
          <p:cNvGrpSpPr/>
          <p:nvPr/>
        </p:nvGrpSpPr>
        <p:grpSpPr>
          <a:xfrm>
            <a:off x="4549347" y="76200"/>
            <a:ext cx="7475172" cy="1489756"/>
            <a:chOff x="4244547" y="238780"/>
            <a:chExt cx="7475172" cy="1489756"/>
          </a:xfrm>
        </p:grpSpPr>
        <p:grpSp>
          <p:nvGrpSpPr>
            <p:cNvPr id="31" name="Group 30"/>
            <p:cNvGrpSpPr/>
            <p:nvPr/>
          </p:nvGrpSpPr>
          <p:grpSpPr>
            <a:xfrm>
              <a:off x="5242718" y="238780"/>
              <a:ext cx="3733799" cy="905028"/>
              <a:chOff x="5154256" y="299739"/>
              <a:chExt cx="3670799" cy="905028"/>
            </a:xfrm>
          </p:grpSpPr>
          <p:grpSp>
            <p:nvGrpSpPr>
              <p:cNvPr id="33" name="Group 32"/>
              <p:cNvGrpSpPr/>
              <p:nvPr/>
            </p:nvGrpSpPr>
            <p:grpSpPr>
              <a:xfrm>
                <a:off x="5154256" y="299739"/>
                <a:ext cx="3670799" cy="905028"/>
                <a:chOff x="5154256" y="299739"/>
                <a:chExt cx="3670799" cy="905028"/>
              </a:xfrm>
            </p:grpSpPr>
            <p:sp>
              <p:nvSpPr>
                <p:cNvPr id="35" name="TextBox 34"/>
                <p:cNvSpPr txBox="1"/>
                <p:nvPr/>
              </p:nvSpPr>
              <p:spPr>
                <a:xfrm>
                  <a:off x="5154256" y="299739"/>
                  <a:ext cx="181614" cy="523220"/>
                </a:xfrm>
                <a:prstGeom prst="rect">
                  <a:avLst/>
                </a:prstGeom>
                <a:no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36" name="TextBox 35"/>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132832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868235" y="2732306"/>
            <a:ext cx="13550680" cy="677108"/>
          </a:xfrm>
          <a:prstGeom prst="rect">
            <a:avLst/>
          </a:prstGeom>
        </p:spPr>
        <p:txBody>
          <a:bodyPr wrap="square">
            <a:spAutoFit/>
          </a:bodyPr>
          <a:lstStyle/>
          <a:p>
            <a:pPr algn="just"/>
            <a:r>
              <a:rPr lang="en-US" sz="3800" b="1" dirty="0" err="1" smtClean="0">
                <a:solidFill>
                  <a:srgbClr val="FF0000"/>
                </a:solidFill>
                <a:latin typeface="Times New Roman" pitchFamily="18" charset="0"/>
                <a:cs typeface="Times New Roman" pitchFamily="18" charset="0"/>
              </a:rPr>
              <a:t>Bài</a:t>
            </a:r>
            <a:r>
              <a:rPr lang="vi-VN" sz="3800" b="1" dirty="0" smtClean="0">
                <a:solidFill>
                  <a:srgbClr val="FF0000"/>
                </a:solidFill>
                <a:latin typeface="Times New Roman" pitchFamily="18" charset="0"/>
                <a:cs typeface="Times New Roman" pitchFamily="18" charset="0"/>
              </a:rPr>
              <a:t> 3. Nêu tác dụng của hình ảnh so sánh.</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168629" y="3765590"/>
            <a:ext cx="14250286" cy="3016210"/>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a:t>
            </a:r>
            <a:r>
              <a:rPr lang="vi-VN" sz="3800" b="1" smtClean="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b="1" dirty="0">
              <a:solidFill>
                <a:srgbClr val="0000CC"/>
              </a:solidFill>
              <a:latin typeface="Times New Roman" pitchFamily="18" charset="0"/>
              <a:cs typeface="Times New Roman" pitchFamily="18" charset="0"/>
            </a:endParaRPr>
          </a:p>
        </p:txBody>
      </p:sp>
      <p:grpSp>
        <p:nvGrpSpPr>
          <p:cNvPr id="27" name="Group 26"/>
          <p:cNvGrpSpPr/>
          <p:nvPr/>
        </p:nvGrpSpPr>
        <p:grpSpPr>
          <a:xfrm>
            <a:off x="4549347" y="76200"/>
            <a:ext cx="7475172" cy="1489756"/>
            <a:chOff x="4244547" y="238780"/>
            <a:chExt cx="7475172" cy="1489756"/>
          </a:xfrm>
        </p:grpSpPr>
        <p:grpSp>
          <p:nvGrpSpPr>
            <p:cNvPr id="28" name="Group 27"/>
            <p:cNvGrpSpPr/>
            <p:nvPr/>
          </p:nvGrpSpPr>
          <p:grpSpPr>
            <a:xfrm>
              <a:off x="5242718" y="238780"/>
              <a:ext cx="3733799" cy="905028"/>
              <a:chOff x="5154256" y="299739"/>
              <a:chExt cx="3670799" cy="905028"/>
            </a:xfrm>
          </p:grpSpPr>
          <p:grpSp>
            <p:nvGrpSpPr>
              <p:cNvPr id="30" name="Group 29"/>
              <p:cNvGrpSpPr/>
              <p:nvPr/>
            </p:nvGrpSpPr>
            <p:grpSpPr>
              <a:xfrm>
                <a:off x="5154256" y="299739"/>
                <a:ext cx="3670799" cy="905028"/>
                <a:chOff x="5154256" y="299739"/>
                <a:chExt cx="3670799" cy="905028"/>
              </a:xfrm>
            </p:grpSpPr>
            <p:sp>
              <p:nvSpPr>
                <p:cNvPr id="32" name="TextBox 31"/>
                <p:cNvSpPr txBox="1"/>
                <p:nvPr/>
              </p:nvSpPr>
              <p:spPr>
                <a:xfrm>
                  <a:off x="5154256" y="299739"/>
                  <a:ext cx="181614" cy="523220"/>
                </a:xfrm>
                <a:prstGeom prst="rect">
                  <a:avLst/>
                </a:prstGeom>
                <a:no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33" name="TextBox 32"/>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1" name="Straight Connector 30"/>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9"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005886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9560</TotalTime>
  <Words>656</Words>
  <Application>Microsoft Office PowerPoint</Application>
  <PresentationFormat>Custom</PresentationFormat>
  <Paragraphs>67</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1049</cp:revision>
  <dcterms:created xsi:type="dcterms:W3CDTF">2008-09-09T22:52:10Z</dcterms:created>
  <dcterms:modified xsi:type="dcterms:W3CDTF">2025-12-04T01:31:00Z</dcterms:modified>
</cp:coreProperties>
</file>