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44" r:id="rId2"/>
    <p:sldId id="437" r:id="rId3"/>
    <p:sldId id="441" r:id="rId4"/>
    <p:sldId id="442" r:id="rId5"/>
    <p:sldId id="443" r:id="rId6"/>
    <p:sldId id="440" r:id="rId7"/>
    <p:sldId id="438" r:id="rId8"/>
    <p:sldId id="439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CDCE"/>
    <a:srgbClr val="C5C5FF"/>
    <a:srgbClr val="FFE697"/>
    <a:srgbClr val="0000CC"/>
    <a:srgbClr val="FF7C80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64" d="100"/>
          <a:sy n="64" d="100"/>
        </p:scale>
        <p:origin x="523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HƯNG ĐẠO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269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12: ÔN TẬP CHỦ ĐỀ CỘNG ĐỒNG,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 PHƯƠNG (T2)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Trần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Thị Lan Hương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 3A5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727984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5537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23211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12: ÔN TẬP CHỦ ĐỀ CỘNG ĐỒNG, ĐỊA PHƯƠNG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6860" y="2012233"/>
            <a:ext cx="9768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nhau xem lại các nội dung đã học: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9279" y="2923480"/>
            <a:ext cx="14798040" cy="5780465"/>
            <a:chOff x="579279" y="2923480"/>
            <a:chExt cx="14798040" cy="5780465"/>
          </a:xfrm>
        </p:grpSpPr>
        <p:grpSp>
          <p:nvGrpSpPr>
            <p:cNvPr id="49" name="Group 48"/>
            <p:cNvGrpSpPr/>
            <p:nvPr/>
          </p:nvGrpSpPr>
          <p:grpSpPr>
            <a:xfrm>
              <a:off x="579279" y="2923480"/>
              <a:ext cx="14798040" cy="5763320"/>
              <a:chOff x="579279" y="2999680"/>
              <a:chExt cx="14798040" cy="5763320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579279" y="2999680"/>
                <a:ext cx="14798040" cy="5763320"/>
                <a:chOff x="442119" y="3171130"/>
                <a:chExt cx="14798040" cy="5763320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7887018" y="3917889"/>
                  <a:ext cx="0" cy="43447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1" name="Rounded Rectangle 60"/>
                <p:cNvSpPr/>
                <p:nvPr/>
              </p:nvSpPr>
              <p:spPr>
                <a:xfrm>
                  <a:off x="1219518" y="4876800"/>
                  <a:ext cx="1828800" cy="67818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</a:t>
                  </a:r>
                </a:p>
              </p:txBody>
            </p:sp>
            <p:sp>
              <p:nvSpPr>
                <p:cNvPr id="62" name="Rounded Rectangle 61"/>
                <p:cNvSpPr/>
                <p:nvPr/>
              </p:nvSpPr>
              <p:spPr>
                <a:xfrm>
                  <a:off x="6972618" y="4876800"/>
                  <a:ext cx="1828800" cy="67818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SẢN PHẨM</a:t>
                  </a: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12573318" y="4876800"/>
                  <a:ext cx="1828800" cy="67818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ÍCH LỢI</a:t>
                  </a:r>
                </a:p>
              </p:txBody>
            </p:sp>
            <p:sp>
              <p:nvSpPr>
                <p:cNvPr id="64" name="Rounded Rectangle 63"/>
                <p:cNvSpPr/>
                <p:nvPr/>
              </p:nvSpPr>
              <p:spPr>
                <a:xfrm>
                  <a:off x="442119" y="6240780"/>
                  <a:ext cx="1569561" cy="269367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65" name="Rounded Rectangle 64"/>
                <p:cNvSpPr/>
                <p:nvPr/>
              </p:nvSpPr>
              <p:spPr>
                <a:xfrm>
                  <a:off x="6080919" y="3171130"/>
                  <a:ext cx="3657600" cy="867470"/>
                </a:xfrm>
                <a:prstGeom prst="round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NÔNG NGHIỆP</a:t>
                  </a:r>
                </a:p>
              </p:txBody>
            </p:sp>
            <p:sp>
              <p:nvSpPr>
                <p:cNvPr id="66" name="Rounded Rectangle 65"/>
                <p:cNvSpPr/>
                <p:nvPr/>
              </p:nvSpPr>
              <p:spPr>
                <a:xfrm>
                  <a:off x="2392839" y="6240780"/>
                  <a:ext cx="1569561" cy="269367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67" name="Rounded Rectangle 66"/>
                <p:cNvSpPr/>
                <p:nvPr/>
              </p:nvSpPr>
              <p:spPr>
                <a:xfrm>
                  <a:off x="6080919" y="6240780"/>
                  <a:ext cx="1569561" cy="2693670"/>
                </a:xfrm>
                <a:prstGeom prst="roundRect">
                  <a:avLst/>
                </a:prstGeom>
                <a:solidFill>
                  <a:srgbClr val="FFE69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68" name="Rounded Rectangle 67"/>
                <p:cNvSpPr/>
                <p:nvPr/>
              </p:nvSpPr>
              <p:spPr>
                <a:xfrm>
                  <a:off x="7909878" y="6240780"/>
                  <a:ext cx="1569561" cy="2693670"/>
                </a:xfrm>
                <a:prstGeom prst="roundRect">
                  <a:avLst/>
                </a:prstGeom>
                <a:solidFill>
                  <a:srgbClr val="FFE69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69" name="Rounded Rectangle 68"/>
                <p:cNvSpPr/>
                <p:nvPr/>
              </p:nvSpPr>
              <p:spPr>
                <a:xfrm>
                  <a:off x="11788537" y="6225540"/>
                  <a:ext cx="1569561" cy="2693670"/>
                </a:xfrm>
                <a:prstGeom prst="roundRect">
                  <a:avLst/>
                </a:prstGeom>
                <a:solidFill>
                  <a:srgbClr val="C5C5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70" name="Rounded Rectangle 69"/>
                <p:cNvSpPr/>
                <p:nvPr/>
              </p:nvSpPr>
              <p:spPr>
                <a:xfrm>
                  <a:off x="13670598" y="6225540"/>
                  <a:ext cx="1569561" cy="2693670"/>
                </a:xfrm>
                <a:prstGeom prst="roundRect">
                  <a:avLst/>
                </a:prstGeom>
                <a:solidFill>
                  <a:srgbClr val="C5C5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grpSp>
              <p:nvGrpSpPr>
                <p:cNvPr id="71" name="Group 70"/>
                <p:cNvGrpSpPr/>
                <p:nvPr/>
              </p:nvGrpSpPr>
              <p:grpSpPr>
                <a:xfrm>
                  <a:off x="1150701" y="5562600"/>
                  <a:ext cx="1942986" cy="685800"/>
                  <a:chOff x="1226901" y="5562600"/>
                  <a:chExt cx="1942986" cy="685800"/>
                </a:xfrm>
              </p:grpSpPr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2210275" y="5562600"/>
                    <a:ext cx="0" cy="47690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Right Bracket 79"/>
                  <p:cNvSpPr/>
                  <p:nvPr/>
                </p:nvSpPr>
                <p:spPr>
                  <a:xfrm rot="16200000">
                    <a:off x="2093945" y="5172458"/>
                    <a:ext cx="208898" cy="1942986"/>
                  </a:xfrm>
                  <a:prstGeom prst="rightBracke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2" name="Group 71"/>
                <p:cNvGrpSpPr/>
                <p:nvPr/>
              </p:nvGrpSpPr>
              <p:grpSpPr>
                <a:xfrm>
                  <a:off x="6915525" y="5549590"/>
                  <a:ext cx="1942986" cy="685800"/>
                  <a:chOff x="1226901" y="5562600"/>
                  <a:chExt cx="1942986" cy="685800"/>
                </a:xfrm>
              </p:grpSpPr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2210275" y="5562600"/>
                    <a:ext cx="0" cy="47690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8" name="Right Bracket 77"/>
                  <p:cNvSpPr/>
                  <p:nvPr/>
                </p:nvSpPr>
                <p:spPr>
                  <a:xfrm rot="16200000">
                    <a:off x="2093945" y="5172458"/>
                    <a:ext cx="208898" cy="1942986"/>
                  </a:xfrm>
                  <a:prstGeom prst="rightBracke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12500985" y="5549590"/>
                  <a:ext cx="1942986" cy="685800"/>
                  <a:chOff x="1226901" y="5562600"/>
                  <a:chExt cx="1942986" cy="685800"/>
                </a:xfrm>
              </p:grpSpPr>
              <p:cxnSp>
                <p:nvCxnSpPr>
                  <p:cNvPr id="75" name="Straight Connector 74"/>
                  <p:cNvCxnSpPr/>
                  <p:nvPr/>
                </p:nvCxnSpPr>
                <p:spPr>
                  <a:xfrm>
                    <a:off x="2210275" y="5562600"/>
                    <a:ext cx="0" cy="47690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6" name="Right Bracket 75"/>
                  <p:cNvSpPr/>
                  <p:nvPr/>
                </p:nvSpPr>
                <p:spPr>
                  <a:xfrm rot="16200000">
                    <a:off x="2093945" y="5172458"/>
                    <a:ext cx="208898" cy="1942986"/>
                  </a:xfrm>
                  <a:prstGeom prst="rightBracke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4" name="Straight Connector 73"/>
                <p:cNvCxnSpPr/>
                <p:nvPr/>
              </p:nvCxnSpPr>
              <p:spPr>
                <a:xfrm flipH="1">
                  <a:off x="2134076" y="4352365"/>
                  <a:ext cx="11353642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2271235" y="4180915"/>
                <a:ext cx="0" cy="47690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3609638" y="4180915"/>
                <a:ext cx="0" cy="47690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8036059" y="4186955"/>
                <a:ext cx="0" cy="47690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" name="Rounded Rectangle 80"/>
            <p:cNvSpPr/>
            <p:nvPr/>
          </p:nvSpPr>
          <p:spPr>
            <a:xfrm>
              <a:off x="579279" y="6010275"/>
              <a:ext cx="1569561" cy="2693670"/>
            </a:xfrm>
            <a:prstGeom prst="roundRect">
              <a:avLst/>
            </a:prstGeom>
            <a:solidFill>
              <a:srgbClr val="FFC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Trồng</a:t>
              </a:r>
            </a:p>
            <a:p>
              <a:pPr algn="ctr"/>
              <a:r>
                <a:rPr lang="en-US" sz="3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trọt</a:t>
              </a: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2606358" y="6116026"/>
              <a:ext cx="1432401" cy="2433614"/>
            </a:xfrm>
            <a:prstGeom prst="roundRect">
              <a:avLst/>
            </a:prstGeom>
            <a:solidFill>
              <a:srgbClr val="FFC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Chăn nuôi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6317059" y="6129337"/>
              <a:ext cx="1371600" cy="2455545"/>
            </a:xfrm>
            <a:prstGeom prst="roundRect">
              <a:avLst/>
            </a:prstGeom>
            <a:solidFill>
              <a:srgbClr val="FFE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Gạo</a:t>
              </a: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8150760" y="6129336"/>
              <a:ext cx="1371600" cy="2455545"/>
            </a:xfrm>
            <a:prstGeom prst="roundRect">
              <a:avLst/>
            </a:prstGeom>
            <a:solidFill>
              <a:srgbClr val="FFE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Thịt, trứng</a:t>
              </a: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12100719" y="6129337"/>
              <a:ext cx="1371600" cy="2457450"/>
            </a:xfrm>
            <a:prstGeom prst="roundRect">
              <a:avLst/>
            </a:prstGeom>
            <a:solidFill>
              <a:srgbClr val="C5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 thức ăn</a:t>
              </a: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13914438" y="6092190"/>
              <a:ext cx="1371600" cy="2457450"/>
            </a:xfrm>
            <a:prstGeom prst="roundRect">
              <a:avLst/>
            </a:prstGeom>
            <a:solidFill>
              <a:srgbClr val="C5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Buôn bán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39963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23211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12: ÔN TẬP CHỦ ĐỀ CỘNG ĐỒNG, ĐỊA PHƯƠNG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6860" y="2012233"/>
            <a:ext cx="9768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nhau xem lại các nội dung đã học: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9279" y="2923480"/>
            <a:ext cx="14798040" cy="5780465"/>
            <a:chOff x="579279" y="2923480"/>
            <a:chExt cx="14798040" cy="5780465"/>
          </a:xfrm>
        </p:grpSpPr>
        <p:grpSp>
          <p:nvGrpSpPr>
            <p:cNvPr id="42" name="Group 41"/>
            <p:cNvGrpSpPr/>
            <p:nvPr/>
          </p:nvGrpSpPr>
          <p:grpSpPr>
            <a:xfrm>
              <a:off x="579279" y="2923480"/>
              <a:ext cx="14798040" cy="5763320"/>
              <a:chOff x="579279" y="2999680"/>
              <a:chExt cx="14798040" cy="5763320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579279" y="2999680"/>
                <a:ext cx="14798040" cy="5763320"/>
                <a:chOff x="442119" y="3171130"/>
                <a:chExt cx="14798040" cy="5763320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7887018" y="3917889"/>
                  <a:ext cx="0" cy="43447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ounded Rectangle 47"/>
                <p:cNvSpPr/>
                <p:nvPr/>
              </p:nvSpPr>
              <p:spPr>
                <a:xfrm>
                  <a:off x="1219518" y="4876800"/>
                  <a:ext cx="1828800" cy="67818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</a:t>
                  </a:r>
                </a:p>
              </p:txBody>
            </p:sp>
            <p:sp>
              <p:nvSpPr>
                <p:cNvPr id="52" name="Rounded Rectangle 51"/>
                <p:cNvSpPr/>
                <p:nvPr/>
              </p:nvSpPr>
              <p:spPr>
                <a:xfrm>
                  <a:off x="6972618" y="4876800"/>
                  <a:ext cx="1828800" cy="67818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SẢN PHẨM</a:t>
                  </a:r>
                </a:p>
              </p:txBody>
            </p:sp>
            <p:sp>
              <p:nvSpPr>
                <p:cNvPr id="53" name="Rounded Rectangle 52"/>
                <p:cNvSpPr/>
                <p:nvPr/>
              </p:nvSpPr>
              <p:spPr>
                <a:xfrm>
                  <a:off x="12573318" y="4876800"/>
                  <a:ext cx="1828800" cy="67818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ÍCH LỢI</a:t>
                  </a:r>
                </a:p>
              </p:txBody>
            </p:sp>
            <p:sp>
              <p:nvSpPr>
                <p:cNvPr id="55" name="Rounded Rectangle 54"/>
                <p:cNvSpPr/>
                <p:nvPr/>
              </p:nvSpPr>
              <p:spPr>
                <a:xfrm>
                  <a:off x="442119" y="6240780"/>
                  <a:ext cx="1569561" cy="269367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56" name="Rounded Rectangle 55"/>
                <p:cNvSpPr/>
                <p:nvPr/>
              </p:nvSpPr>
              <p:spPr>
                <a:xfrm>
                  <a:off x="6080919" y="3171130"/>
                  <a:ext cx="3657600" cy="867470"/>
                </a:xfrm>
                <a:prstGeom prst="round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CÔNG NGHIỆP</a:t>
                  </a: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392839" y="6240780"/>
                  <a:ext cx="1569561" cy="269367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6080919" y="6240780"/>
                  <a:ext cx="1569561" cy="2693670"/>
                </a:xfrm>
                <a:prstGeom prst="roundRect">
                  <a:avLst/>
                </a:prstGeom>
                <a:solidFill>
                  <a:srgbClr val="FFE69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87" name="Rounded Rectangle 86"/>
                <p:cNvSpPr/>
                <p:nvPr/>
              </p:nvSpPr>
              <p:spPr>
                <a:xfrm>
                  <a:off x="7909878" y="6240780"/>
                  <a:ext cx="1569561" cy="2693670"/>
                </a:xfrm>
                <a:prstGeom prst="roundRect">
                  <a:avLst/>
                </a:prstGeom>
                <a:solidFill>
                  <a:srgbClr val="FFE69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88" name="Rounded Rectangle 87"/>
                <p:cNvSpPr/>
                <p:nvPr/>
              </p:nvSpPr>
              <p:spPr>
                <a:xfrm>
                  <a:off x="11788537" y="6225540"/>
                  <a:ext cx="1569561" cy="2693670"/>
                </a:xfrm>
                <a:prstGeom prst="roundRect">
                  <a:avLst/>
                </a:prstGeom>
                <a:solidFill>
                  <a:srgbClr val="C5C5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89" name="Rounded Rectangle 88"/>
                <p:cNvSpPr/>
                <p:nvPr/>
              </p:nvSpPr>
              <p:spPr>
                <a:xfrm>
                  <a:off x="13670598" y="6225540"/>
                  <a:ext cx="1569561" cy="2693670"/>
                </a:xfrm>
                <a:prstGeom prst="roundRect">
                  <a:avLst/>
                </a:prstGeom>
                <a:solidFill>
                  <a:srgbClr val="C5C5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grpSp>
              <p:nvGrpSpPr>
                <p:cNvPr id="90" name="Group 89"/>
                <p:cNvGrpSpPr/>
                <p:nvPr/>
              </p:nvGrpSpPr>
              <p:grpSpPr>
                <a:xfrm>
                  <a:off x="1150701" y="5562600"/>
                  <a:ext cx="1942986" cy="685800"/>
                  <a:chOff x="1226901" y="5562600"/>
                  <a:chExt cx="1942986" cy="685800"/>
                </a:xfrm>
              </p:grpSpPr>
              <p:cxnSp>
                <p:nvCxnSpPr>
                  <p:cNvPr id="98" name="Straight Connector 97"/>
                  <p:cNvCxnSpPr/>
                  <p:nvPr/>
                </p:nvCxnSpPr>
                <p:spPr>
                  <a:xfrm>
                    <a:off x="2210275" y="5562600"/>
                    <a:ext cx="0" cy="47690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Right Bracket 98"/>
                  <p:cNvSpPr/>
                  <p:nvPr/>
                </p:nvSpPr>
                <p:spPr>
                  <a:xfrm rot="16200000">
                    <a:off x="2093945" y="5172458"/>
                    <a:ext cx="208898" cy="1942986"/>
                  </a:xfrm>
                  <a:prstGeom prst="rightBracke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90"/>
                <p:cNvGrpSpPr/>
                <p:nvPr/>
              </p:nvGrpSpPr>
              <p:grpSpPr>
                <a:xfrm>
                  <a:off x="6915525" y="5549590"/>
                  <a:ext cx="1942986" cy="685800"/>
                  <a:chOff x="1226901" y="5562600"/>
                  <a:chExt cx="1942986" cy="685800"/>
                </a:xfrm>
              </p:grpSpPr>
              <p:cxnSp>
                <p:nvCxnSpPr>
                  <p:cNvPr id="96" name="Straight Connector 95"/>
                  <p:cNvCxnSpPr/>
                  <p:nvPr/>
                </p:nvCxnSpPr>
                <p:spPr>
                  <a:xfrm>
                    <a:off x="2210275" y="5562600"/>
                    <a:ext cx="0" cy="47690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7" name="Right Bracket 96"/>
                  <p:cNvSpPr/>
                  <p:nvPr/>
                </p:nvSpPr>
                <p:spPr>
                  <a:xfrm rot="16200000">
                    <a:off x="2093945" y="5172458"/>
                    <a:ext cx="208898" cy="1942986"/>
                  </a:xfrm>
                  <a:prstGeom prst="rightBracke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2" name="Group 91"/>
                <p:cNvGrpSpPr/>
                <p:nvPr/>
              </p:nvGrpSpPr>
              <p:grpSpPr>
                <a:xfrm>
                  <a:off x="12500985" y="5549590"/>
                  <a:ext cx="1942986" cy="685800"/>
                  <a:chOff x="1226901" y="5562600"/>
                  <a:chExt cx="1942986" cy="685800"/>
                </a:xfrm>
              </p:grpSpPr>
              <p:cxnSp>
                <p:nvCxnSpPr>
                  <p:cNvPr id="94" name="Straight Connector 93"/>
                  <p:cNvCxnSpPr/>
                  <p:nvPr/>
                </p:nvCxnSpPr>
                <p:spPr>
                  <a:xfrm>
                    <a:off x="2210275" y="5562600"/>
                    <a:ext cx="0" cy="47690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5" name="Right Bracket 94"/>
                  <p:cNvSpPr/>
                  <p:nvPr/>
                </p:nvSpPr>
                <p:spPr>
                  <a:xfrm rot="16200000">
                    <a:off x="2093945" y="5172458"/>
                    <a:ext cx="208898" cy="1942986"/>
                  </a:xfrm>
                  <a:prstGeom prst="rightBracke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93" name="Straight Connector 92"/>
                <p:cNvCxnSpPr/>
                <p:nvPr/>
              </p:nvCxnSpPr>
              <p:spPr>
                <a:xfrm flipH="1">
                  <a:off x="2134076" y="4352365"/>
                  <a:ext cx="11353642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Straight Connector 43"/>
              <p:cNvCxnSpPr/>
              <p:nvPr/>
            </p:nvCxnSpPr>
            <p:spPr>
              <a:xfrm>
                <a:off x="2271235" y="4180915"/>
                <a:ext cx="0" cy="47690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3609638" y="4180915"/>
                <a:ext cx="0" cy="47690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8036059" y="4186955"/>
                <a:ext cx="0" cy="47690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0" name="Rounded Rectangle 99"/>
            <p:cNvSpPr/>
            <p:nvPr/>
          </p:nvSpPr>
          <p:spPr>
            <a:xfrm>
              <a:off x="579279" y="6010275"/>
              <a:ext cx="1569561" cy="2693670"/>
            </a:xfrm>
            <a:prstGeom prst="roundRect">
              <a:avLst/>
            </a:prstGeom>
            <a:solidFill>
              <a:srgbClr val="FFC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Dệt may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2606358" y="6116026"/>
              <a:ext cx="1432401" cy="2433614"/>
            </a:xfrm>
            <a:prstGeom prst="roundRect">
              <a:avLst/>
            </a:prstGeom>
            <a:solidFill>
              <a:srgbClr val="FFC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Lắp ráp ô tô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6317059" y="6129337"/>
              <a:ext cx="1371600" cy="2455545"/>
            </a:xfrm>
            <a:prstGeom prst="roundRect">
              <a:avLst/>
            </a:prstGeom>
            <a:solidFill>
              <a:srgbClr val="FFE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Quần áo, vải vóc</a:t>
              </a: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8150760" y="6129336"/>
              <a:ext cx="1371600" cy="2455545"/>
            </a:xfrm>
            <a:prstGeom prst="roundRect">
              <a:avLst/>
            </a:prstGeom>
            <a:solidFill>
              <a:srgbClr val="FFE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Ô tô và các linh kiện</a:t>
              </a: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12100719" y="6129337"/>
              <a:ext cx="1371600" cy="2457450"/>
            </a:xfrm>
            <a:prstGeom prst="roundRect">
              <a:avLst/>
            </a:prstGeom>
            <a:solidFill>
              <a:srgbClr val="C5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Phục vụ sản xuất và đời sống</a:t>
              </a: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13914438" y="6092190"/>
              <a:ext cx="1371600" cy="2457450"/>
            </a:xfrm>
            <a:prstGeom prst="roundRect">
              <a:avLst/>
            </a:prstGeom>
            <a:solidFill>
              <a:srgbClr val="C5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Xuất khẩu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608474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23211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12: ÔN TẬP CHỦ ĐỀ CỘNG ĐỒNG, ĐỊA PHƯƠNG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6860" y="2012233"/>
            <a:ext cx="9768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nhau xem lại các nội dung đã học: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9279" y="2923480"/>
            <a:ext cx="14798040" cy="5780465"/>
            <a:chOff x="579279" y="2923480"/>
            <a:chExt cx="14798040" cy="5780465"/>
          </a:xfrm>
        </p:grpSpPr>
        <p:grpSp>
          <p:nvGrpSpPr>
            <p:cNvPr id="49" name="Group 48"/>
            <p:cNvGrpSpPr/>
            <p:nvPr/>
          </p:nvGrpSpPr>
          <p:grpSpPr>
            <a:xfrm>
              <a:off x="579279" y="2923480"/>
              <a:ext cx="14798040" cy="5763320"/>
              <a:chOff x="579279" y="2999680"/>
              <a:chExt cx="14798040" cy="5763320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579279" y="2999680"/>
                <a:ext cx="14798040" cy="5763320"/>
                <a:chOff x="442119" y="3171130"/>
                <a:chExt cx="14798040" cy="5763320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7887018" y="3917889"/>
                  <a:ext cx="0" cy="43447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1" name="Rounded Rectangle 60"/>
                <p:cNvSpPr/>
                <p:nvPr/>
              </p:nvSpPr>
              <p:spPr>
                <a:xfrm>
                  <a:off x="1219518" y="4876800"/>
                  <a:ext cx="1828800" cy="67818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</a:t>
                  </a:r>
                </a:p>
              </p:txBody>
            </p:sp>
            <p:sp>
              <p:nvSpPr>
                <p:cNvPr id="62" name="Rounded Rectangle 61"/>
                <p:cNvSpPr/>
                <p:nvPr/>
              </p:nvSpPr>
              <p:spPr>
                <a:xfrm>
                  <a:off x="6972618" y="4876800"/>
                  <a:ext cx="1828800" cy="67818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SẢN PHẨM</a:t>
                  </a: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12573318" y="4876800"/>
                  <a:ext cx="1828800" cy="67818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ÍCH LỢI</a:t>
                  </a:r>
                </a:p>
              </p:txBody>
            </p:sp>
            <p:sp>
              <p:nvSpPr>
                <p:cNvPr id="64" name="Rounded Rectangle 63"/>
                <p:cNvSpPr/>
                <p:nvPr/>
              </p:nvSpPr>
              <p:spPr>
                <a:xfrm>
                  <a:off x="442119" y="6240780"/>
                  <a:ext cx="1569561" cy="269367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65" name="Rounded Rectangle 64"/>
                <p:cNvSpPr/>
                <p:nvPr/>
              </p:nvSpPr>
              <p:spPr>
                <a:xfrm>
                  <a:off x="6080919" y="3171130"/>
                  <a:ext cx="3657600" cy="867470"/>
                </a:xfrm>
                <a:prstGeom prst="round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THỦ CÔNG</a:t>
                  </a:r>
                </a:p>
              </p:txBody>
            </p:sp>
            <p:sp>
              <p:nvSpPr>
                <p:cNvPr id="66" name="Rounded Rectangle 65"/>
                <p:cNvSpPr/>
                <p:nvPr/>
              </p:nvSpPr>
              <p:spPr>
                <a:xfrm>
                  <a:off x="2392839" y="6240780"/>
                  <a:ext cx="1569561" cy="2693670"/>
                </a:xfrm>
                <a:prstGeom prst="roundRect">
                  <a:avLst/>
                </a:prstGeom>
                <a:solidFill>
                  <a:srgbClr val="FFCDC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67" name="Rounded Rectangle 66"/>
                <p:cNvSpPr/>
                <p:nvPr/>
              </p:nvSpPr>
              <p:spPr>
                <a:xfrm>
                  <a:off x="6080919" y="6240780"/>
                  <a:ext cx="1569561" cy="2693670"/>
                </a:xfrm>
                <a:prstGeom prst="roundRect">
                  <a:avLst/>
                </a:prstGeom>
                <a:solidFill>
                  <a:srgbClr val="FFE69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68" name="Rounded Rectangle 67"/>
                <p:cNvSpPr/>
                <p:nvPr/>
              </p:nvSpPr>
              <p:spPr>
                <a:xfrm>
                  <a:off x="7909878" y="6240780"/>
                  <a:ext cx="1569561" cy="2693670"/>
                </a:xfrm>
                <a:prstGeom prst="roundRect">
                  <a:avLst/>
                </a:prstGeom>
                <a:solidFill>
                  <a:srgbClr val="FFE69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69" name="Rounded Rectangle 68"/>
                <p:cNvSpPr/>
                <p:nvPr/>
              </p:nvSpPr>
              <p:spPr>
                <a:xfrm>
                  <a:off x="11788537" y="6225540"/>
                  <a:ext cx="1569561" cy="2693670"/>
                </a:xfrm>
                <a:prstGeom prst="roundRect">
                  <a:avLst/>
                </a:prstGeom>
                <a:solidFill>
                  <a:srgbClr val="C5C5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sp>
              <p:nvSpPr>
                <p:cNvPr id="70" name="Rounded Rectangle 69"/>
                <p:cNvSpPr/>
                <p:nvPr/>
              </p:nvSpPr>
              <p:spPr>
                <a:xfrm>
                  <a:off x="13670598" y="6225540"/>
                  <a:ext cx="1569561" cy="2693670"/>
                </a:xfrm>
                <a:prstGeom prst="roundRect">
                  <a:avLst/>
                </a:prstGeom>
                <a:solidFill>
                  <a:srgbClr val="C5C5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  <p:grpSp>
              <p:nvGrpSpPr>
                <p:cNvPr id="71" name="Group 70"/>
                <p:cNvGrpSpPr/>
                <p:nvPr/>
              </p:nvGrpSpPr>
              <p:grpSpPr>
                <a:xfrm>
                  <a:off x="1150701" y="5562600"/>
                  <a:ext cx="1942986" cy="685800"/>
                  <a:chOff x="1226901" y="5562600"/>
                  <a:chExt cx="1942986" cy="685800"/>
                </a:xfrm>
              </p:grpSpPr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2210275" y="5562600"/>
                    <a:ext cx="0" cy="47690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Right Bracket 79"/>
                  <p:cNvSpPr/>
                  <p:nvPr/>
                </p:nvSpPr>
                <p:spPr>
                  <a:xfrm rot="16200000">
                    <a:off x="2093945" y="5172458"/>
                    <a:ext cx="208898" cy="1942986"/>
                  </a:xfrm>
                  <a:prstGeom prst="rightBracke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2" name="Group 71"/>
                <p:cNvGrpSpPr/>
                <p:nvPr/>
              </p:nvGrpSpPr>
              <p:grpSpPr>
                <a:xfrm>
                  <a:off x="6915525" y="5549590"/>
                  <a:ext cx="1942986" cy="685800"/>
                  <a:chOff x="1226901" y="5562600"/>
                  <a:chExt cx="1942986" cy="685800"/>
                </a:xfrm>
              </p:grpSpPr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2210275" y="5562600"/>
                    <a:ext cx="0" cy="47690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8" name="Right Bracket 77"/>
                  <p:cNvSpPr/>
                  <p:nvPr/>
                </p:nvSpPr>
                <p:spPr>
                  <a:xfrm rot="16200000">
                    <a:off x="2093945" y="5172458"/>
                    <a:ext cx="208898" cy="1942986"/>
                  </a:xfrm>
                  <a:prstGeom prst="rightBracke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12500985" y="5549590"/>
                  <a:ext cx="1942986" cy="685800"/>
                  <a:chOff x="1226901" y="5562600"/>
                  <a:chExt cx="1942986" cy="685800"/>
                </a:xfrm>
              </p:grpSpPr>
              <p:cxnSp>
                <p:nvCxnSpPr>
                  <p:cNvPr id="75" name="Straight Connector 74"/>
                  <p:cNvCxnSpPr/>
                  <p:nvPr/>
                </p:nvCxnSpPr>
                <p:spPr>
                  <a:xfrm>
                    <a:off x="2210275" y="5562600"/>
                    <a:ext cx="0" cy="47690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6" name="Right Bracket 75"/>
                  <p:cNvSpPr/>
                  <p:nvPr/>
                </p:nvSpPr>
                <p:spPr>
                  <a:xfrm rot="16200000">
                    <a:off x="2093945" y="5172458"/>
                    <a:ext cx="208898" cy="1942986"/>
                  </a:xfrm>
                  <a:prstGeom prst="rightBracket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4" name="Straight Connector 73"/>
                <p:cNvCxnSpPr/>
                <p:nvPr/>
              </p:nvCxnSpPr>
              <p:spPr>
                <a:xfrm flipH="1">
                  <a:off x="2134076" y="4352365"/>
                  <a:ext cx="11353642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2271235" y="4180915"/>
                <a:ext cx="0" cy="47690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3609638" y="4180915"/>
                <a:ext cx="0" cy="47690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8036059" y="4186955"/>
                <a:ext cx="0" cy="47690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" name="Rounded Rectangle 80"/>
            <p:cNvSpPr/>
            <p:nvPr/>
          </p:nvSpPr>
          <p:spPr>
            <a:xfrm>
              <a:off x="579279" y="6010275"/>
              <a:ext cx="1569561" cy="2693670"/>
            </a:xfrm>
            <a:prstGeom prst="roundRect">
              <a:avLst/>
            </a:prstGeom>
            <a:solidFill>
              <a:srgbClr val="FFC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 gốm</a:t>
              </a: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2606358" y="6116026"/>
              <a:ext cx="1432401" cy="2433614"/>
            </a:xfrm>
            <a:prstGeom prst="roundRect">
              <a:avLst/>
            </a:prstGeom>
            <a:solidFill>
              <a:srgbClr val="FFC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Dệt lụa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6317059" y="6129337"/>
              <a:ext cx="1371600" cy="2455545"/>
            </a:xfrm>
            <a:prstGeom prst="roundRect">
              <a:avLst/>
            </a:prstGeom>
            <a:solidFill>
              <a:srgbClr val="FFE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Bình, lọ hoa, ấm trà</a:t>
              </a: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8150760" y="6129336"/>
              <a:ext cx="1371600" cy="2455545"/>
            </a:xfrm>
            <a:prstGeom prst="roundRect">
              <a:avLst/>
            </a:prstGeom>
            <a:solidFill>
              <a:srgbClr val="FFE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Quần áo, vải vóc</a:t>
              </a: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12100719" y="6129337"/>
              <a:ext cx="1371600" cy="2457450"/>
            </a:xfrm>
            <a:prstGeom prst="roundRect">
              <a:avLst/>
            </a:prstGeom>
            <a:solidFill>
              <a:srgbClr val="C5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Phục vụ đời sống</a:t>
              </a: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13914438" y="6092190"/>
              <a:ext cx="1371600" cy="2457450"/>
            </a:xfrm>
            <a:prstGeom prst="roundRect">
              <a:avLst/>
            </a:prstGeom>
            <a:solidFill>
              <a:srgbClr val="C5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Trang trí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11936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23211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12: ÔN TẬP CHỦ ĐỀ CỘNG ĐỒNG, ĐỊA PHƯƠNG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6860" y="2012233"/>
            <a:ext cx="9768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nhau xem lại các nội dung đã học: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75519" y="3153919"/>
            <a:ext cx="14706600" cy="5812743"/>
            <a:chOff x="975519" y="3153919"/>
            <a:chExt cx="14706600" cy="5812743"/>
          </a:xfrm>
        </p:grpSpPr>
        <p:grpSp>
          <p:nvGrpSpPr>
            <p:cNvPr id="42" name="Group 41"/>
            <p:cNvGrpSpPr/>
            <p:nvPr/>
          </p:nvGrpSpPr>
          <p:grpSpPr>
            <a:xfrm>
              <a:off x="975519" y="3153919"/>
              <a:ext cx="14706600" cy="5812743"/>
              <a:chOff x="975519" y="3153919"/>
              <a:chExt cx="14706600" cy="5812743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4252119" y="3357754"/>
                <a:ext cx="3096201" cy="1268730"/>
              </a:xfrm>
              <a:prstGeom prst="roundRect">
                <a:avLst/>
              </a:prstGeom>
              <a:solidFill>
                <a:srgbClr val="FFCDC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Địa danh ở địa phương</a:t>
                </a: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972658" y="5257800"/>
                <a:ext cx="3240143" cy="1064910"/>
              </a:xfrm>
              <a:prstGeom prst="roundRect">
                <a:avLst/>
              </a:prstGeom>
              <a:solidFill>
                <a:srgbClr val="FFCDC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Nên làm</a:t>
                </a: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975519" y="4038600"/>
                <a:ext cx="2590800" cy="2694017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Di tích lịch sử - văn hoá và cảnh quan thiên nhiên</a:t>
                </a: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8107906" y="3153919"/>
                <a:ext cx="3135534" cy="838200"/>
              </a:xfrm>
              <a:prstGeom prst="roundRect">
                <a:avLst/>
              </a:prstGeom>
              <a:solidFill>
                <a:srgbClr val="C5C5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 rot="16200000">
                <a:off x="2581774" y="5028758"/>
                <a:ext cx="2654890" cy="685800"/>
                <a:chOff x="1226901" y="5562600"/>
                <a:chExt cx="1942986" cy="685800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2210275" y="5562600"/>
                  <a:ext cx="0" cy="47690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Right Bracket 99"/>
                <p:cNvSpPr/>
                <p:nvPr/>
              </p:nvSpPr>
              <p:spPr>
                <a:xfrm rot="16200000">
                  <a:off x="2093945" y="5172458"/>
                  <a:ext cx="208898" cy="1942986"/>
                </a:xfrm>
                <a:prstGeom prst="rightBracke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Rounded Rectangle 47"/>
              <p:cNvSpPr/>
              <p:nvPr/>
            </p:nvSpPr>
            <p:spPr>
              <a:xfrm>
                <a:off x="7972658" y="7471630"/>
                <a:ext cx="3240143" cy="1114829"/>
              </a:xfrm>
              <a:prstGeom prst="roundRect">
                <a:avLst/>
              </a:prstGeom>
              <a:solidFill>
                <a:srgbClr val="FFCDC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Không nên làm</a:t>
                </a: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4147669" y="6017113"/>
                <a:ext cx="3091854" cy="1363980"/>
              </a:xfrm>
              <a:prstGeom prst="roundRect">
                <a:avLst/>
              </a:prstGeom>
              <a:solidFill>
                <a:srgbClr val="FFCDC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Việc nên làm, không nên làm</a:t>
                </a: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11899144" y="8013868"/>
                <a:ext cx="3782975" cy="952794"/>
              </a:xfrm>
              <a:prstGeom prst="roundRect">
                <a:avLst/>
              </a:prstGeom>
              <a:solidFill>
                <a:srgbClr val="FFE69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 rot="16200000">
                <a:off x="6478306" y="6541384"/>
                <a:ext cx="2289521" cy="685800"/>
                <a:chOff x="1226901" y="5562600"/>
                <a:chExt cx="1942986" cy="6858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2210275" y="5562600"/>
                  <a:ext cx="0" cy="47690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Right Bracket 97"/>
                <p:cNvSpPr/>
                <p:nvPr/>
              </p:nvSpPr>
              <p:spPr>
                <a:xfrm rot="16200000">
                  <a:off x="2093945" y="5172458"/>
                  <a:ext cx="208898" cy="1942986"/>
                </a:xfrm>
                <a:prstGeom prst="rightBracke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Rounded Rectangle 55"/>
              <p:cNvSpPr/>
              <p:nvPr/>
            </p:nvSpPr>
            <p:spPr>
              <a:xfrm>
                <a:off x="8077267" y="4254538"/>
                <a:ext cx="3135534" cy="838200"/>
              </a:xfrm>
              <a:prstGeom prst="roundRect">
                <a:avLst/>
              </a:prstGeom>
              <a:solidFill>
                <a:srgbClr val="C5C5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 rot="16200000">
                <a:off x="7140800" y="3690176"/>
                <a:ext cx="1186815" cy="685800"/>
                <a:chOff x="1226901" y="5562600"/>
                <a:chExt cx="1942986" cy="685800"/>
              </a:xfrm>
            </p:grpSpPr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210275" y="5562600"/>
                  <a:ext cx="0" cy="47690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6" name="Right Bracket 95"/>
                <p:cNvSpPr/>
                <p:nvPr/>
              </p:nvSpPr>
              <p:spPr>
                <a:xfrm rot="16200000">
                  <a:off x="2093945" y="5172458"/>
                  <a:ext cx="208898" cy="1942986"/>
                </a:xfrm>
                <a:prstGeom prst="rightBracke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Rounded Rectangle 57"/>
              <p:cNvSpPr/>
              <p:nvPr/>
            </p:nvSpPr>
            <p:spPr>
              <a:xfrm>
                <a:off x="11899144" y="6904696"/>
                <a:ext cx="3782975" cy="952794"/>
              </a:xfrm>
              <a:prstGeom prst="roundRect">
                <a:avLst/>
              </a:prstGeom>
              <a:solidFill>
                <a:srgbClr val="FFE69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11872120" y="5746309"/>
                <a:ext cx="3782975" cy="952794"/>
              </a:xfrm>
              <a:prstGeom prst="roundRect">
                <a:avLst/>
              </a:prstGeom>
              <a:solidFill>
                <a:srgbClr val="FFE69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11872120" y="4588090"/>
                <a:ext cx="3782975" cy="952794"/>
              </a:xfrm>
              <a:prstGeom prst="roundRect">
                <a:avLst/>
              </a:prstGeom>
              <a:solidFill>
                <a:srgbClr val="FFE69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 rot="16200000">
                <a:off x="10974423" y="5403409"/>
                <a:ext cx="1109594" cy="685800"/>
                <a:chOff x="1226901" y="5562600"/>
                <a:chExt cx="1942986" cy="685800"/>
              </a:xfrm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2210275" y="5562600"/>
                  <a:ext cx="0" cy="47690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4" name="Right Bracket 93"/>
                <p:cNvSpPr/>
                <p:nvPr/>
              </p:nvSpPr>
              <p:spPr>
                <a:xfrm rot="16200000">
                  <a:off x="2093945" y="5172458"/>
                  <a:ext cx="208898" cy="1942986"/>
                </a:xfrm>
                <a:prstGeom prst="rightBracke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 rot="16200000">
                <a:off x="10950491" y="7686144"/>
                <a:ext cx="1114829" cy="685800"/>
                <a:chOff x="1226901" y="5562600"/>
                <a:chExt cx="1942986" cy="685800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210275" y="5562600"/>
                  <a:ext cx="0" cy="47690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Right Bracket 91"/>
                <p:cNvSpPr/>
                <p:nvPr/>
              </p:nvSpPr>
              <p:spPr>
                <a:xfrm rot="16200000">
                  <a:off x="2093945" y="5172458"/>
                  <a:ext cx="208898" cy="1942986"/>
                </a:xfrm>
                <a:prstGeom prst="rightBracke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1" name="Rounded Rectangle 100"/>
            <p:cNvSpPr/>
            <p:nvPr/>
          </p:nvSpPr>
          <p:spPr>
            <a:xfrm>
              <a:off x="8338532" y="3266314"/>
              <a:ext cx="2735033" cy="607785"/>
            </a:xfrm>
            <a:prstGeom prst="roundRect">
              <a:avLst/>
            </a:prstGeom>
            <a:solidFill>
              <a:srgbClr val="C5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Chùa Một Cột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8316347" y="4245757"/>
              <a:ext cx="2819399" cy="807173"/>
            </a:xfrm>
            <a:prstGeom prst="roundRect">
              <a:avLst/>
            </a:prstGeom>
            <a:solidFill>
              <a:srgbClr val="C5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Hồ Hoàn Kiếm</a:t>
              </a: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12100719" y="4610950"/>
              <a:ext cx="3375501" cy="922440"/>
            </a:xfrm>
            <a:prstGeom prst="roundRect">
              <a:avLst/>
            </a:prstGeom>
            <a:solidFill>
              <a:srgbClr val="FFE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Vứt rác đúng nơi quy định</a:t>
              </a: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12176919" y="5785244"/>
              <a:ext cx="3352800" cy="922440"/>
            </a:xfrm>
            <a:prstGeom prst="roundRect">
              <a:avLst/>
            </a:prstGeom>
            <a:solidFill>
              <a:srgbClr val="FFE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Xếp hàng ngay ngắn</a:t>
              </a: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12165294" y="8051905"/>
              <a:ext cx="3352800" cy="880067"/>
            </a:xfrm>
            <a:prstGeom prst="roundRect">
              <a:avLst/>
            </a:prstGeom>
            <a:solidFill>
              <a:srgbClr val="FFE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Vứt rác đúng nơi quy định</a:t>
              </a: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12142593" y="6934200"/>
              <a:ext cx="3375501" cy="893230"/>
            </a:xfrm>
            <a:prstGeom prst="roundRect">
              <a:avLst/>
            </a:prstGeom>
            <a:solidFill>
              <a:srgbClr val="FFE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Vẽ bậy lên tường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0683955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23211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12: ÔN TẬP CHỦ ĐỀ CỘNG ĐỒNG, ĐỊA PHƯƠNG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66119" y="1701099"/>
            <a:ext cx="9768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bài giới thiệu về di tích lịch sử.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ÀI DỰ THI CLIP GIỚI THIỆU DI TÍCH LỊCH SỬ GÒ ĐỐNG Đ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9119" y="2646020"/>
            <a:ext cx="10693072" cy="60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732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23211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12: ÔN TẬP CHỦ ĐỀ CỘNG ĐỒNG, ĐỊA PHƯƠNG (T2)</a:t>
            </a:r>
          </a:p>
        </p:txBody>
      </p:sp>
      <p:sp>
        <p:nvSpPr>
          <p:cNvPr id="2" name="Cloud 1"/>
          <p:cNvSpPr/>
          <p:nvPr/>
        </p:nvSpPr>
        <p:spPr>
          <a:xfrm>
            <a:off x="2194719" y="2438400"/>
            <a:ext cx="12649200" cy="5562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Cùng nhau giới thiệu những nét đặc trưng của địa phương em:</a:t>
            </a:r>
          </a:p>
          <a:p>
            <a:pPr algn="ctr"/>
            <a:r>
              <a:rPr lang="en-US" sz="3600" b="1">
                <a:solidFill>
                  <a:srgbClr val="FF0000"/>
                </a:solidFill>
              </a:rPr>
              <a:t>Đặc sản về ẩm thực, di tích lịch sử…</a:t>
            </a:r>
          </a:p>
        </p:txBody>
      </p:sp>
    </p:spTree>
    <p:extLst>
      <p:ext uri="{BB962C8B-B14F-4D97-AF65-F5344CB8AC3E}">
        <p14:creationId xmlns:p14="http://schemas.microsoft.com/office/powerpoint/2010/main" val="2437519412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23211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12: ÔN TẬP CHỦ ĐỀ CỘNG ĐỒNG, ĐỊA PHƯƠNG (T2)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6" t="28772" r="1226" b="15614"/>
          <a:stretch/>
        </p:blipFill>
        <p:spPr bwMode="auto">
          <a:xfrm>
            <a:off x="2122116" y="1905000"/>
            <a:ext cx="11963400" cy="66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324817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9954</TotalTime>
  <Words>512</Words>
  <Application>Microsoft Office PowerPoint</Application>
  <PresentationFormat>Custom</PresentationFormat>
  <Paragraphs>111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Trường</cp:lastModifiedBy>
  <cp:revision>1186</cp:revision>
  <dcterms:created xsi:type="dcterms:W3CDTF">2008-09-09T22:52:10Z</dcterms:created>
  <dcterms:modified xsi:type="dcterms:W3CDTF">2025-12-08T00:32:20Z</dcterms:modified>
</cp:coreProperties>
</file>