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97" r:id="rId2"/>
    <p:sldId id="2979" r:id="rId3"/>
    <p:sldId id="2976" r:id="rId4"/>
    <p:sldId id="2983" r:id="rId5"/>
    <p:sldId id="2980" r:id="rId6"/>
    <p:sldId id="2981" r:id="rId7"/>
    <p:sldId id="2987" r:id="rId8"/>
    <p:sldId id="2994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22549DC4-2B66-A599-5B48-696C59EFF8F9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05D3AA4C-1C54-9A75-9E9F-E1B7ABF8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98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F18B5F7A-17B2-708F-AA68-6B460A4B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738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12A094-6D21-28D1-6355-42B6D32A71A5}"/>
              </a:ext>
            </a:extLst>
          </p:cNvPr>
          <p:cNvSpPr/>
          <p:nvPr/>
        </p:nvSpPr>
        <p:spPr>
          <a:xfrm>
            <a:off x="708214" y="862852"/>
            <a:ext cx="10286999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QUÝ THẦY CÔ</a:t>
            </a: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VỀ DỰ GIỜ</a:t>
            </a:r>
          </a:p>
        </p:txBody>
      </p:sp>
      <p:pic>
        <p:nvPicPr>
          <p:cNvPr id="5" name="Picture 8" descr="animal-14[1]">
            <a:extLst>
              <a:ext uri="{FF2B5EF4-FFF2-40B4-BE49-F238E27FC236}">
                <a16:creationId xmlns:a16="http://schemas.microsoft.com/office/drawing/2014/main" id="{9A5D2A06-5597-D634-6503-A0CAC75CB4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1377833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8D0D7-96E9-EBBF-AB33-0A0647F3C3EC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AAC438-63BA-1164-54EA-B027BF33D435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AAF6C3-A0CE-43D4-EBCF-13ECE2AC5767}"/>
              </a:ext>
            </a:extLst>
          </p:cNvPr>
          <p:cNvSpPr txBox="1"/>
          <p:nvPr/>
        </p:nvSpPr>
        <p:spPr>
          <a:xfrm>
            <a:off x="1219198" y="5387790"/>
            <a:ext cx="5583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Hương Trang</a:t>
            </a:r>
          </a:p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vị: Trường Tiểu học Hưng Đạo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0F0DF-712B-572A-5EF7-CD671836E47E}"/>
              </a:ext>
            </a:extLst>
          </p:cNvPr>
          <p:cNvGrpSpPr/>
          <p:nvPr/>
        </p:nvGrpSpPr>
        <p:grpSpPr>
          <a:xfrm>
            <a:off x="1828800" y="3332279"/>
            <a:ext cx="8222156" cy="1940925"/>
            <a:chOff x="1055313" y="1366069"/>
            <a:chExt cx="7544664" cy="19409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D92D6A5-66FB-1DBC-1EFB-2509A7476C7F}"/>
                </a:ext>
              </a:extLst>
            </p:cNvPr>
            <p:cNvSpPr/>
            <p:nvPr/>
          </p:nvSpPr>
          <p:spPr>
            <a:xfrm>
              <a:off x="2110912" y="1862492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0185BC84-B8DC-27AE-349F-1DCF8AC9E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EBC97-9849-68F1-9B20-A73810D4687E}"/>
                </a:ext>
              </a:extLst>
            </p:cNvPr>
            <p:cNvSpPr/>
            <p:nvPr/>
          </p:nvSpPr>
          <p:spPr>
            <a:xfrm>
              <a:off x="1370273" y="1873426"/>
              <a:ext cx="1495546" cy="823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 6</a:t>
              </a:r>
              <a:endParaRPr lang="en-US" sz="3200" b="1" dirty="0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A5C5A-A9BC-DA12-3000-913036F00533}"/>
                </a:ext>
              </a:extLst>
            </p:cNvPr>
            <p:cNvSpPr/>
            <p:nvPr/>
          </p:nvSpPr>
          <p:spPr>
            <a:xfrm>
              <a:off x="2931077" y="1862492"/>
              <a:ext cx="551878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được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phép</a:t>
              </a:r>
              <a:endParaRPr lang="en-US" altLang="vi-VN" sz="38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539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9962" y="662801"/>
            <a:ext cx="3231780" cy="855507"/>
            <a:chOff x="901681" y="653374"/>
            <a:chExt cx="3231780" cy="855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681" y="763571"/>
              <a:ext cx="807820" cy="74531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94423" y="1296307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45" y="2060197"/>
            <a:ext cx="2975264" cy="297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1325" y="2465069"/>
            <a:ext cx="10962640" cy="2451231"/>
            <a:chOff x="522612" y="813568"/>
            <a:chExt cx="10962947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91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Phần mềm miễn phí</a:t>
              </a: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544" y="1711155"/>
              <a:ext cx="10887380" cy="1936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278622"/>
                  <a:ext cx="2135017" cy="741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913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2" y="137197"/>
            <a:ext cx="4063166" cy="2272593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8DD3622-F7D1-A3EB-494C-334BDE7829C3}"/>
              </a:ext>
            </a:extLst>
          </p:cNvPr>
          <p:cNvSpPr/>
          <p:nvPr/>
        </p:nvSpPr>
        <p:spPr>
          <a:xfrm>
            <a:off x="1222177" y="873215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6304" y="450215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được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nhân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hoặc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tổ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sản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ra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đáp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ứng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cầu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làm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việc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học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hay </a:t>
            </a:r>
            <a:r>
              <a:rPr lang="en-US" sz="2400" dirty="0" err="1">
                <a:latin typeface="UTM Avo" panose="02040603050506020204"/>
              </a:rPr>
              <a:t>giải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của</a:t>
            </a:r>
            <a:r>
              <a:rPr lang="en-US" sz="2400" dirty="0">
                <a:latin typeface="UTM Avo" panose="02040603050506020204"/>
              </a:rPr>
              <a:t> con </a:t>
            </a:r>
            <a:r>
              <a:rPr lang="en-US" sz="2400" dirty="0" err="1">
                <a:latin typeface="UTM Avo" panose="02040603050506020204"/>
              </a:rPr>
              <a:t>người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dụng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20" y="4718050"/>
            <a:ext cx="5953760" cy="13639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28670" y="6082030"/>
            <a:ext cx="53295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23.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trên</a:t>
            </a:r>
            <a:r>
              <a:rPr lang="en-US" sz="2400" dirty="0">
                <a:latin typeface="UTM Avo" panose="02040603050506020204"/>
              </a:rPr>
              <a:t> Internet</a:t>
            </a: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638462255"/>
              </p:ext>
            </p:extLst>
          </p:nvPr>
        </p:nvGraphicFramePr>
        <p:xfrm>
          <a:off x="919480" y="2855595"/>
          <a:ext cx="10622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Phần mềm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Tác giả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Quyền sử dụng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UTM Avo" panose="02040603050506020204"/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Công ty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Tạo bài trình chiếu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Không miễn phí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Kiran's Typing Tutor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Kĩ sư lập trình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 người Ấn Độ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Luyện tập gõ bàn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latin typeface="UTM Avo" panose="02040603050506020204"/>
                        </a:rPr>
                        <a:t>Miễn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phí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9560" y="428078"/>
            <a:ext cx="10239614" cy="1511846"/>
            <a:chOff x="3294857" y="592334"/>
            <a:chExt cx="7929870" cy="1269937"/>
          </a:xfrm>
        </p:grpSpPr>
        <p:grpSp>
          <p:nvGrpSpPr>
            <p:cNvPr id="12" name="Group 11"/>
            <p:cNvGrpSpPr/>
            <p:nvPr/>
          </p:nvGrpSpPr>
          <p:grpSpPr>
            <a:xfrm>
              <a:off x="3294857" y="592334"/>
              <a:ext cx="7929870" cy="1269937"/>
              <a:chOff x="3294857" y="592334"/>
              <a:chExt cx="7929870" cy="12699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556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94857" y="592334"/>
                <a:ext cx="842690" cy="746198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95851" y="965448"/>
              <a:ext cx="7386778" cy="698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buFont typeface="Arial" panose="020B0604020202020204" pitchFamily="34" charset="0"/>
                <a:buChar char="•"/>
              </a:pP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.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không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/>
              </a:rPr>
              <a:t>Những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phần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mềm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nào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sau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đây</a:t>
            </a:r>
            <a:r>
              <a:rPr lang="en-US" sz="2800" dirty="0">
                <a:latin typeface="UTM Avo" panose="02040603050506020204"/>
              </a:rPr>
              <a:t> là </a:t>
            </a:r>
            <a:r>
              <a:rPr lang="en-US" sz="2800" dirty="0" err="1">
                <a:latin typeface="UTM Avo" panose="02040603050506020204"/>
              </a:rPr>
              <a:t>miễn</a:t>
            </a:r>
            <a:r>
              <a:rPr lang="en-US" sz="2800" dirty="0">
                <a:latin typeface="UTM Avo" panose="02040603050506020204"/>
              </a:rPr>
              <a:t> phí?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0" y="2086711"/>
            <a:ext cx="817435" cy="8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850" y="2952115"/>
            <a:ext cx="9203055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9850" y="3418205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90970" y="4869180"/>
            <a:ext cx="466090" cy="497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84505" y="5853430"/>
            <a:ext cx="1170749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latin typeface="UTM Avo" panose="02040603050506020204"/>
              </a:rPr>
              <a:t>2.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hãy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lấy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dụ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về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và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không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có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trong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máy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tính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của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15" y="90170"/>
            <a:ext cx="85382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2. Sử dụng phần mềm có bản quyền</a:t>
            </a:r>
            <a:endParaRPr lang="en-US" sz="280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910" y="669297"/>
            <a:ext cx="10962640" cy="5617203"/>
            <a:chOff x="522612" y="964965"/>
            <a:chExt cx="10962947" cy="2885138"/>
          </a:xfrm>
        </p:grpSpPr>
        <p:sp>
          <p:nvSpPr>
            <p:cNvPr id="4" name="Rectangle 3"/>
            <p:cNvSpPr/>
            <p:nvPr/>
          </p:nvSpPr>
          <p:spPr>
            <a:xfrm>
              <a:off x="3823434" y="1131044"/>
              <a:ext cx="7394147" cy="302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dụng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trái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phép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mềm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bản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quyền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884" y="1481606"/>
              <a:ext cx="10647978" cy="2247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342900">
                <a:lnSpc>
                  <a:spcPts val="2600"/>
                </a:lnSpc>
              </a:pP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An, Minh, Khoa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endParaRPr lang="en-US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“Product Activation Failed”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l" defTabSz="342900">
                <a:lnSpc>
                  <a:spcPts val="27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Minh: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64965"/>
              <a:ext cx="6010444" cy="2090127"/>
              <a:chOff x="638185" y="964965"/>
              <a:chExt cx="6010444" cy="2090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81832"/>
                <a:ext cx="2578172" cy="341840"/>
                <a:chOff x="6021948" y="1390971"/>
                <a:chExt cx="2578172" cy="341840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418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79278" y="1408110"/>
                  <a:ext cx="2202877" cy="307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6634" y="964965"/>
                <a:ext cx="981102" cy="639780"/>
                <a:chOff x="10442150" y="1062239"/>
                <a:chExt cx="3497522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685922" y="1321766"/>
                  <a:ext cx="3046517" cy="1829783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5"/>
          <p:cNvSpPr/>
          <p:nvPr/>
        </p:nvSpPr>
        <p:spPr>
          <a:xfrm>
            <a:off x="3071168" y="854213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696" y="1550681"/>
            <a:ext cx="1039671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Mỗi phần mềm là sản phẩm trí tuệ và cũng là tài sản của tác giả. Tác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giả của phần mềm có thể là cá nhân hoặc tổ chức. Tác giả có quyềncho phép hoặc không cho phép người khác sử dụng phần mềm. Phần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mềm đã được tác giả cho phép sử dụng còn được gọi là phần mềm có bản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quyền. Em chỉ được sử dụng phần mềm khi đã được tác giả cho phép.</a:t>
            </a:r>
          </a:p>
        </p:txBody>
      </p:sp>
      <p:sp>
        <p:nvSpPr>
          <p:cNvPr id="11" name="Rectangle 5"/>
          <p:cNvSpPr/>
          <p:nvPr/>
        </p:nvSpPr>
        <p:spPr>
          <a:xfrm>
            <a:off x="1141696" y="3677693"/>
            <a:ext cx="1039671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Kiran's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51" y="1550681"/>
            <a:ext cx="687705" cy="661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85CD3-2E13-D9FC-8F86-B9B87B68AB15}"/>
              </a:ext>
            </a:extLst>
          </p:cNvPr>
          <p:cNvSpPr txBox="1"/>
          <p:nvPr/>
        </p:nvSpPr>
        <p:spPr>
          <a:xfrm>
            <a:off x="567965" y="415118"/>
            <a:ext cx="10791334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342900">
              <a:lnSpc>
                <a:spcPct val="140000"/>
              </a:lnSpc>
            </a:pP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Lời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Word/Excel/PowerPoint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154B3EC-5F6D-FC91-973D-E05F65033040}"/>
              </a:ext>
            </a:extLst>
          </p:cNvPr>
          <p:cNvSpPr txBox="1"/>
          <p:nvPr/>
        </p:nvSpPr>
        <p:spPr>
          <a:xfrm>
            <a:off x="2074160" y="851109"/>
            <a:ext cx="791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>
                <a:latin typeface="UTM Avo" panose="02040603050506020204"/>
              </a:rPr>
              <a:t>Chúng</a:t>
            </a:r>
            <a:r>
              <a:rPr lang="en-US" sz="2000" dirty="0">
                <a:latin typeface="UTM Avo" panose="02040603050506020204"/>
              </a:rPr>
              <a:t> ta </a:t>
            </a:r>
            <a:r>
              <a:rPr lang="en-US" sz="2000" dirty="0" err="1">
                <a:latin typeface="UTM Avo" panose="02040603050506020204"/>
              </a:rPr>
              <a:t>chỉ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sử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dụng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phần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mềm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có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bản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quyền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vì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các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lí</a:t>
            </a:r>
            <a:r>
              <a:rPr lang="en-US" sz="2000" dirty="0">
                <a:latin typeface="UTM Avo" panose="02040603050506020204"/>
              </a:rPr>
              <a:t> do </a:t>
            </a:r>
            <a:r>
              <a:rPr lang="en-US" sz="2000" dirty="0" err="1">
                <a:latin typeface="UTM Avo" panose="02040603050506020204"/>
              </a:rPr>
              <a:t>sau</a:t>
            </a:r>
            <a:r>
              <a:rPr lang="en-US" sz="2000" dirty="0">
                <a:latin typeface="UTM Avo" panose="02040603050506020204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52E8C-F3E7-EFB9-FA3C-A3004A40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86" y="1699048"/>
            <a:ext cx="9461428" cy="423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2580" y="715321"/>
            <a:ext cx="10066596" cy="1111254"/>
            <a:chOff x="3428848" y="790164"/>
            <a:chExt cx="7795879" cy="82202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8848" y="790164"/>
              <a:ext cx="7795879" cy="822026"/>
              <a:chOff x="3428848" y="790164"/>
              <a:chExt cx="7795879" cy="8220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700612"/>
                <a:chOff x="4131425" y="934090"/>
                <a:chExt cx="6807716" cy="1033595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60"/>
                  <a:ext cx="6721212" cy="91332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9133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28848" y="790164"/>
                <a:ext cx="657385" cy="582112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53986" y="911721"/>
              <a:ext cx="7301692" cy="52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Chỉ được sử dụng phần mềm có bản quyền.</a:t>
              </a:r>
              <a:endParaRPr lang="en-US" altLang="vi-VN" sz="30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961515" y="2753360"/>
            <a:ext cx="92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/>
              </a:rPr>
              <a:t>Dùng phần mềm có bản quyền tránh được những rủi ro nào sau đây?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pPr marL="514350" indent="-514350">
              <a:buAutoNum type="alphaUcPeriod"/>
            </a:pPr>
            <a:r>
              <a:rPr lang="vi-VN" sz="2400" dirty="0">
                <a:latin typeface="UTM Avo" panose="02040603050506020204"/>
              </a:rPr>
              <a:t>Máy tính bị nhiễm virus. </a:t>
            </a:r>
            <a:r>
              <a:rPr lang="en-US" sz="2400" dirty="0">
                <a:latin typeface="UTM Avo" panose="02040603050506020204"/>
              </a:rPr>
              <a:t>     </a:t>
            </a:r>
            <a:r>
              <a:rPr lang="vi-VN" sz="2400" dirty="0">
                <a:latin typeface="UTM Avo" panose="02040603050506020204"/>
              </a:rPr>
              <a:t>B. Bị đánh cắp thông tin.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r>
              <a:rPr lang="vi-VN" sz="2400" dirty="0">
                <a:latin typeface="UTM Avo" panose="02040603050506020204"/>
              </a:rPr>
              <a:t>C. Vi phạm pháp luật. </a:t>
            </a:r>
            <a:r>
              <a:rPr lang="en-US" sz="2400" dirty="0">
                <a:latin typeface="UTM Avo" panose="02040603050506020204"/>
              </a:rPr>
              <a:t>                 </a:t>
            </a:r>
            <a:r>
              <a:rPr lang="vi-VN" sz="2400" dirty="0">
                <a:latin typeface="UTM Avo" panose="02040603050506020204"/>
              </a:rPr>
              <a:t>D. Bị mất điện.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77" y="2404044"/>
            <a:ext cx="922033" cy="90773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961442" y="4251490"/>
            <a:ext cx="405352" cy="38649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759" y="653374"/>
            <a:ext cx="3237702" cy="845815"/>
            <a:chOff x="895759" y="653374"/>
            <a:chExt cx="3237702" cy="845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5759" y="670258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Word,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Unikey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Kiran’s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Kids Games Learning Science. Theo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i="1" dirty="0">
              <a:solidFill>
                <a:srgbClr val="FF0000"/>
              </a:solidFill>
              <a:latin typeface="UTM Avo" panose="0204060305050602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DB522A-58E4-8A21-FFE2-715FE741B7CA}"/>
              </a:ext>
            </a:extLst>
          </p:cNvPr>
          <p:cNvGrpSpPr/>
          <p:nvPr/>
        </p:nvGrpSpPr>
        <p:grpSpPr>
          <a:xfrm>
            <a:off x="1586207" y="3456354"/>
            <a:ext cx="10258500" cy="2671733"/>
            <a:chOff x="1652195" y="3816062"/>
            <a:chExt cx="10258500" cy="2671733"/>
          </a:xfrm>
        </p:grpSpPr>
        <p:sp>
          <p:nvSpPr>
            <p:cNvPr id="9" name="Rectangle 8"/>
            <p:cNvSpPr/>
            <p:nvPr/>
          </p:nvSpPr>
          <p:spPr>
            <a:xfrm>
              <a:off x="1843706" y="4399183"/>
              <a:ext cx="850504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ráo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3405" y="5482590"/>
              <a:ext cx="1006729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Sử dụng bút bi để viết lên bề mặt màn hình điện thoại thông minh.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2195" y="3816062"/>
              <a:ext cx="975134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1843405" y="4940935"/>
              <a:ext cx="956056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9"/>
            <p:cNvSpPr/>
            <p:nvPr/>
          </p:nvSpPr>
          <p:spPr>
            <a:xfrm>
              <a:off x="1843405" y="5934710"/>
              <a:ext cx="922210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Internet.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67ECEE-B6FD-1FB5-C244-7325B6EB06D5}"/>
                </a:ext>
              </a:extLst>
            </p:cNvPr>
            <p:cNvGrpSpPr/>
            <p:nvPr/>
          </p:nvGrpSpPr>
          <p:grpSpPr>
            <a:xfrm>
              <a:off x="1752860" y="4516040"/>
              <a:ext cx="456938" cy="1466973"/>
              <a:chOff x="1752860" y="4516040"/>
              <a:chExt cx="456938" cy="146697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789114" y="4516040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E0F5E27-B869-1A84-AB0F-48405CA11814}"/>
                  </a:ext>
                </a:extLst>
              </p:cNvPr>
              <p:cNvSpPr/>
              <p:nvPr/>
            </p:nvSpPr>
            <p:spPr>
              <a:xfrm>
                <a:off x="1752860" y="5565402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31B572-DA59-6559-D9E5-A406129534C4}"/>
                  </a:ext>
                </a:extLst>
              </p:cNvPr>
              <p:cNvSpPr/>
              <p:nvPr/>
            </p:nvSpPr>
            <p:spPr>
              <a:xfrm>
                <a:off x="1779687" y="5061455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</TotalTime>
  <Words>886</Words>
  <Application>Microsoft Office PowerPoint</Application>
  <PresentationFormat>Widescreen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等线</vt:lpstr>
      <vt:lpstr>iCiel Cadena</vt:lpstr>
      <vt:lpstr>Segoe Print</vt:lpstr>
      <vt:lpstr>SVN-Androgyne</vt:lpstr>
      <vt:lpstr>SVN-SAF</vt:lpstr>
      <vt:lpstr>Times New Roman</vt:lpstr>
      <vt:lpstr>UTM  Avo</vt:lpstr>
      <vt:lpstr>UTM Avo</vt:lpstr>
      <vt:lpstr>UTM Bienvenue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trung</dc:creator>
  <dc:description>9Slide.vn</dc:description>
  <cp:lastModifiedBy>Thao Phuong</cp:lastModifiedBy>
  <cp:revision>196</cp:revision>
  <dcterms:created xsi:type="dcterms:W3CDTF">2021-11-14T08:33:00Z</dcterms:created>
  <dcterms:modified xsi:type="dcterms:W3CDTF">2025-11-16T05:22:26Z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