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7" r:id="rId3"/>
    <p:sldId id="259" r:id="rId4"/>
    <p:sldId id="288" r:id="rId5"/>
    <p:sldId id="306" r:id="rId6"/>
    <p:sldId id="307" r:id="rId7"/>
    <p:sldId id="308" r:id="rId8"/>
    <p:sldId id="299" r:id="rId9"/>
    <p:sldId id="309" r:id="rId10"/>
    <p:sldId id="310" r:id="rId11"/>
    <p:sldId id="311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5EB78-8F1C-4562-B1A3-46A08F9E29A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9031F-5B33-4602-ADD3-430748C9F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4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9031F-5B33-4602-ADD3-430748C9F4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0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9031F-5B33-4602-ADD3-430748C9F4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8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ss&#10;&#10;Description automatically generated">
            <a:extLst>
              <a:ext uri="{FF2B5EF4-FFF2-40B4-BE49-F238E27FC236}">
                <a16:creationId xmlns:a16="http://schemas.microsoft.com/office/drawing/2014/main" id="{72E3566E-B0FE-D5A8-BEF2-DFD5C2E1C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71FB-BCCD-F3B0-24BB-C387BAD09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EB1B7-02CB-1844-56F8-245894DA2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2661D-CDBF-4E4D-B205-BB831BA6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3204B-5042-66E5-E069-C5C10497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EF78F-631E-5C34-8A8F-136D6148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67D6C-BEE8-31E9-E3DC-0DD8893C0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94161-5741-17A8-24A4-D9A1C8A4C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B0CE7-F824-DD7B-8250-8AEA6AB6F3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55448-259C-097C-E0CC-19683504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44364-BCA4-53A9-A337-56E64D8A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0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B8BFE1-2E96-0CFA-D17B-24C000E5FD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8"/>
          <a:stretch/>
        </p:blipFill>
        <p:spPr>
          <a:xfrm>
            <a:off x="0" y="0"/>
            <a:ext cx="122804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5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grass&#10;&#10;Description automatically generated">
            <a:extLst>
              <a:ext uri="{FF2B5EF4-FFF2-40B4-BE49-F238E27FC236}">
                <a16:creationId xmlns:a16="http://schemas.microsoft.com/office/drawing/2014/main" id="{7C097D84-AC31-70C2-CF2A-DE1B8CE576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5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38DA-8613-0333-3C5C-3C2C5A4E0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50B31-53BE-A7E7-938F-7E240C90E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E00D8-D884-6F53-502A-94C93CC99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C6ADE-B6F2-40FA-E797-3A8DEA17A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9190E-DD83-C5B3-92A3-FA1E69721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12BCBB-6A47-5746-ECE9-2BBF57BC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03F76-60C5-6157-BC2A-1E0BE301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2D47F-6510-8180-B729-485214D4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2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3D13-4F9B-B673-8D49-C8CD00433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1648E-ECFE-72EC-FBEA-E747D21C8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46763-9F92-BB36-7442-75119675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FB0FE-50C8-4E19-E8F2-DC54B244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E5B7C-7195-60A8-09EA-38FBDD5C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C27E5C-D74E-57BB-F502-B8017E47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9C0D7-81A1-1AC8-1E33-A1916787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8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B785-C0A5-F70C-EFCF-FC3AE19B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9E49F-E2E1-8E05-4A3D-0A15DE23F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1BF6D-E0AD-0836-AF19-074B8F4D3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4C3D9-0FAF-CEDD-92C8-375C602C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74507-7EE9-A6CA-5CD9-25AC85E0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C8B6B-DC60-D817-E30B-3B4013F2C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BCFA-E52C-3BFF-2885-F4236C94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72F59-4C46-EABB-B984-899EE03B2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AFCBC-0564-DF73-F95F-B8E9CB314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90770-DD9C-3F31-CF92-3CBED0DB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34022-78F9-3331-51CC-6DA9629A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32EAF-19C8-4547-ED2D-74A6E749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6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46F5E32-9F72-BF1E-16D6-8EB13E80990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368" y="279654"/>
            <a:ext cx="1229106" cy="12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2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4CB59-44D6-4E04-83ED-2665F86BD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83" y="-220699"/>
            <a:ext cx="11735817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6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DEF31D-1B12-4EE5-AF00-8A195A74DB6B}"/>
              </a:ext>
            </a:extLst>
          </p:cNvPr>
          <p:cNvSpPr/>
          <p:nvPr/>
        </p:nvSpPr>
        <p:spPr>
          <a:xfrm flipH="1">
            <a:off x="322904" y="153252"/>
            <a:ext cx="1016464" cy="102522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F994BA-3A97-4912-96B6-119A1F5FF6FA}"/>
              </a:ext>
            </a:extLst>
          </p:cNvPr>
          <p:cNvSpPr txBox="1"/>
          <p:nvPr/>
        </p:nvSpPr>
        <p:spPr>
          <a:xfrm>
            <a:off x="1470780" y="292178"/>
            <a:ext cx="81150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bằng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thuận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(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mẫu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4D42C-6C39-FA53-4624-95116CA70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709" y="1207960"/>
            <a:ext cx="5467350" cy="109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E67C5C-35CE-3623-6913-9FAD11BA850D}"/>
              </a:ext>
            </a:extLst>
          </p:cNvPr>
          <p:cNvSpPr txBox="1"/>
          <p:nvPr/>
        </p:nvSpPr>
        <p:spPr>
          <a:xfrm>
            <a:off x="1527048" y="2670048"/>
            <a:ext cx="9756648" cy="2153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a) 30 + 192 + 70                            b) 50 + 794 + 50</a:t>
            </a:r>
          </a:p>
          <a:p>
            <a:pPr algn="just">
              <a:lnSpc>
                <a:spcPct val="20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c) 75 + 219 + 25                            d) 425 + 199 + 175</a:t>
            </a:r>
          </a:p>
        </p:txBody>
      </p:sp>
    </p:spTree>
    <p:extLst>
      <p:ext uri="{BB962C8B-B14F-4D97-AF65-F5344CB8AC3E}">
        <p14:creationId xmlns:p14="http://schemas.microsoft.com/office/powerpoint/2010/main" val="30266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67C5C-35CE-3623-6913-9FAD11BA850D}"/>
              </a:ext>
            </a:extLst>
          </p:cNvPr>
          <p:cNvSpPr txBox="1"/>
          <p:nvPr/>
        </p:nvSpPr>
        <p:spPr>
          <a:xfrm>
            <a:off x="2093976" y="0"/>
            <a:ext cx="3813048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a) 30 + 192 + 70</a:t>
            </a:r>
            <a:r>
              <a:rPr kumimoji="0" lang="pt-B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0EFBD-E83E-E374-9EE9-BDD9B646A338}"/>
              </a:ext>
            </a:extLst>
          </p:cNvPr>
          <p:cNvSpPr txBox="1"/>
          <p:nvPr/>
        </p:nvSpPr>
        <p:spPr>
          <a:xfrm>
            <a:off x="5650992" y="420624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30 + 70 + 192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A4E22-11B3-897C-5BCE-85EF24FE64CD}"/>
              </a:ext>
            </a:extLst>
          </p:cNvPr>
          <p:cNvSpPr txBox="1"/>
          <p:nvPr/>
        </p:nvSpPr>
        <p:spPr>
          <a:xfrm>
            <a:off x="5660136" y="1161288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292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653387-FD33-2F90-1FC2-F7A06CD9FB28}"/>
              </a:ext>
            </a:extLst>
          </p:cNvPr>
          <p:cNvSpPr txBox="1"/>
          <p:nvPr/>
        </p:nvSpPr>
        <p:spPr>
          <a:xfrm>
            <a:off x="2130552" y="1618488"/>
            <a:ext cx="3813048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pt-BR" sz="40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b) 50 + 794 + 50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6BF95-E675-96ED-1CEE-F7B5D5331FC3}"/>
              </a:ext>
            </a:extLst>
          </p:cNvPr>
          <p:cNvSpPr txBox="1"/>
          <p:nvPr/>
        </p:nvSpPr>
        <p:spPr>
          <a:xfrm>
            <a:off x="5687568" y="2039112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50 + 50 + 794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8474A-A8DF-BE9B-B0C4-1107549EC0A1}"/>
              </a:ext>
            </a:extLst>
          </p:cNvPr>
          <p:cNvSpPr txBox="1"/>
          <p:nvPr/>
        </p:nvSpPr>
        <p:spPr>
          <a:xfrm>
            <a:off x="5696712" y="2779776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894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EACF65-F8A6-38A7-1A3B-54CA6FBBD83D}"/>
              </a:ext>
            </a:extLst>
          </p:cNvPr>
          <p:cNvSpPr txBox="1"/>
          <p:nvPr/>
        </p:nvSpPr>
        <p:spPr>
          <a:xfrm>
            <a:off x="2084832" y="3108960"/>
            <a:ext cx="3813048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pt-BR" sz="40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c) 75 + 219 + 25 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EFFE61-052B-9B5D-DCAB-6FE3157B6CCB}"/>
              </a:ext>
            </a:extLst>
          </p:cNvPr>
          <p:cNvSpPr txBox="1"/>
          <p:nvPr/>
        </p:nvSpPr>
        <p:spPr>
          <a:xfrm>
            <a:off x="5641848" y="3529584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75 + 25 + 219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22C426-A80F-7970-11E6-9994B71A79B1}"/>
              </a:ext>
            </a:extLst>
          </p:cNvPr>
          <p:cNvSpPr txBox="1"/>
          <p:nvPr/>
        </p:nvSpPr>
        <p:spPr>
          <a:xfrm>
            <a:off x="5650992" y="4270248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319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7B375A-6320-E727-F75B-2F1285B7EC1C}"/>
              </a:ext>
            </a:extLst>
          </p:cNvPr>
          <p:cNvSpPr txBox="1"/>
          <p:nvPr/>
        </p:nvSpPr>
        <p:spPr>
          <a:xfrm>
            <a:off x="1527048" y="4672584"/>
            <a:ext cx="4050792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pt-BR" sz="40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d) 425 + 199 + 175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93B1E2-0901-4AEE-9D40-A9BF006E727D}"/>
              </a:ext>
            </a:extLst>
          </p:cNvPr>
          <p:cNvSpPr txBox="1"/>
          <p:nvPr/>
        </p:nvSpPr>
        <p:spPr>
          <a:xfrm>
            <a:off x="5596128" y="5074920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425 + 175 + 199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A9356-8836-3547-38B6-92E439B93CCF}"/>
              </a:ext>
            </a:extLst>
          </p:cNvPr>
          <p:cNvSpPr txBox="1"/>
          <p:nvPr/>
        </p:nvSpPr>
        <p:spPr>
          <a:xfrm>
            <a:off x="5605272" y="5815584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799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277E87-2F6C-43E8-857E-631CE8FAC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" y="130264"/>
            <a:ext cx="12192000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A78BDB-806A-A1D3-0CFD-A1FFEDB9A1AA}"/>
              </a:ext>
            </a:extLst>
          </p:cNvPr>
          <p:cNvSpPr/>
          <p:nvPr/>
        </p:nvSpPr>
        <p:spPr>
          <a:xfrm>
            <a:off x="1222513" y="2132172"/>
            <a:ext cx="9228547" cy="42487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E5003C-DEC5-4BA9-A1AE-81E4B42C7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718" y="321721"/>
            <a:ext cx="3621338" cy="27068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13271C-1CF3-86B8-A4BE-81B4F6165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893" y="3281918"/>
            <a:ext cx="7834039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9F76E-8813-5CF2-867F-9E1351C1C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52" y="-262730"/>
            <a:ext cx="10857917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3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5117AD38-D8DE-F5AB-8F7A-F5D121096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61365" y="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and a child standing in front of a display case&#10;&#10;Description automatically generated">
            <a:extLst>
              <a:ext uri="{FF2B5EF4-FFF2-40B4-BE49-F238E27FC236}">
                <a16:creationId xmlns:a16="http://schemas.microsoft.com/office/drawing/2014/main" id="{9E86D7BD-B555-D61D-AD49-860AC1226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23" y="1251416"/>
            <a:ext cx="6274011" cy="375089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80973D0-889B-D877-91C0-8A99C85BE9AE}"/>
              </a:ext>
            </a:extLst>
          </p:cNvPr>
          <p:cNvSpPr/>
          <p:nvPr/>
        </p:nvSpPr>
        <p:spPr>
          <a:xfrm>
            <a:off x="1685365" y="770965"/>
            <a:ext cx="2447365" cy="1120589"/>
          </a:xfrm>
          <a:prstGeom prst="wedgeRoundRectCallout">
            <a:avLst>
              <a:gd name="adj1" fmla="val 24222"/>
              <a:gd name="adj2" fmla="val 7050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Cho </a:t>
            </a:r>
            <a:r>
              <a:rPr lang="en-US" sz="2000" b="1" dirty="0" err="1"/>
              <a:t>cháu</a:t>
            </a:r>
            <a:r>
              <a:rPr lang="en-US" sz="2000" b="1" dirty="0"/>
              <a:t> </a:t>
            </a:r>
            <a:r>
              <a:rPr lang="en-US" sz="2000" b="1" dirty="0" err="1"/>
              <a:t>mua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cốc</a:t>
            </a:r>
            <a:r>
              <a:rPr lang="en-US" sz="2000" b="1" dirty="0"/>
              <a:t> </a:t>
            </a:r>
            <a:r>
              <a:rPr lang="en-US" sz="2000" b="1" dirty="0" err="1"/>
              <a:t>nước</a:t>
            </a:r>
            <a:r>
              <a:rPr lang="en-US" sz="2000" b="1" dirty="0"/>
              <a:t> cam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cái</a:t>
            </a:r>
            <a:r>
              <a:rPr lang="en-US" sz="2000" b="1" dirty="0"/>
              <a:t> bánh ạ!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2255EB7-3A10-1B1E-F658-131C386B53CC}"/>
              </a:ext>
            </a:extLst>
          </p:cNvPr>
          <p:cNvSpPr/>
          <p:nvPr/>
        </p:nvSpPr>
        <p:spPr>
          <a:xfrm>
            <a:off x="4374775" y="152400"/>
            <a:ext cx="4195484" cy="1120589"/>
          </a:xfrm>
          <a:prstGeom prst="wedgeRoundRectCallout">
            <a:avLst>
              <a:gd name="adj1" fmla="val -14972"/>
              <a:gd name="adj2" fmla="val 7690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Cốc</a:t>
            </a:r>
            <a:r>
              <a:rPr lang="en-US" sz="2000" b="1" dirty="0"/>
              <a:t> </a:t>
            </a:r>
            <a:r>
              <a:rPr lang="en-US" sz="2000" b="1" dirty="0" err="1"/>
              <a:t>nước</a:t>
            </a:r>
            <a:r>
              <a:rPr lang="en-US" sz="2000" b="1" dirty="0"/>
              <a:t> cam </a:t>
            </a:r>
            <a:r>
              <a:rPr lang="en-US" sz="2000" b="1" dirty="0" err="1"/>
              <a:t>giá</a:t>
            </a:r>
            <a:r>
              <a:rPr lang="en-US" sz="2000" b="1" dirty="0"/>
              <a:t> 20 000 </a:t>
            </a:r>
            <a:r>
              <a:rPr lang="en-US" sz="2000" b="1" dirty="0" err="1"/>
              <a:t>đồng</a:t>
            </a:r>
            <a:r>
              <a:rPr lang="en-US" sz="2000" b="1" dirty="0"/>
              <a:t>, </a:t>
            </a:r>
            <a:r>
              <a:rPr lang="en-US" sz="2000" b="1" dirty="0" err="1"/>
              <a:t>cái</a:t>
            </a:r>
            <a:r>
              <a:rPr lang="en-US" sz="2000" b="1" dirty="0"/>
              <a:t> bánh </a:t>
            </a:r>
            <a:r>
              <a:rPr lang="en-US" sz="2000" b="1" dirty="0" err="1"/>
              <a:t>giá</a:t>
            </a:r>
            <a:r>
              <a:rPr lang="en-US" sz="2000" b="1" dirty="0"/>
              <a:t> 15 000 </a:t>
            </a:r>
            <a:r>
              <a:rPr lang="en-US" sz="2000" b="1" dirty="0" err="1"/>
              <a:t>đồng</a:t>
            </a:r>
            <a:r>
              <a:rPr lang="en-US" sz="2000" b="1" dirty="0"/>
              <a:t>. </a:t>
            </a:r>
            <a:r>
              <a:rPr lang="en-US" sz="2000" b="1" dirty="0" err="1"/>
              <a:t>Cháu</a:t>
            </a:r>
            <a:r>
              <a:rPr lang="en-US" sz="2000" b="1" dirty="0"/>
              <a:t> </a:t>
            </a:r>
            <a:r>
              <a:rPr lang="en-US" sz="2000" b="1" dirty="0" err="1"/>
              <a:t>phải</a:t>
            </a:r>
            <a:r>
              <a:rPr lang="en-US" sz="2000" b="1" dirty="0"/>
              <a:t> </a:t>
            </a:r>
            <a:r>
              <a:rPr lang="en-US" sz="2000" b="1" dirty="0" err="1"/>
              <a:t>trả</a:t>
            </a:r>
            <a:r>
              <a:rPr lang="en-US" sz="2000" b="1" dirty="0"/>
              <a:t> 20 000 + 15 000 = 35 000 </a:t>
            </a:r>
            <a:r>
              <a:rPr lang="en-US" sz="2000" b="1" dirty="0" err="1"/>
              <a:t>đồng</a:t>
            </a:r>
            <a:r>
              <a:rPr lang="en-US" sz="2000" b="1" dirty="0"/>
              <a:t> </a:t>
            </a:r>
            <a:r>
              <a:rPr lang="en-US" sz="2000" b="1" dirty="0" err="1"/>
              <a:t>nhé</a:t>
            </a:r>
            <a:r>
              <a:rPr lang="en-US" sz="2000" b="1" dirty="0"/>
              <a:t>!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49DD00F-CAB6-4FCB-B091-8CBF70436689}"/>
              </a:ext>
            </a:extLst>
          </p:cNvPr>
          <p:cNvSpPr/>
          <p:nvPr/>
        </p:nvSpPr>
        <p:spPr>
          <a:xfrm>
            <a:off x="6857998" y="1389530"/>
            <a:ext cx="3747249" cy="1120589"/>
          </a:xfrm>
          <a:prstGeom prst="wedgeRoundRectCallout">
            <a:avLst>
              <a:gd name="adj1" fmla="val -62431"/>
              <a:gd name="adj2" fmla="val 2330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Mẹ</a:t>
            </a:r>
            <a:r>
              <a:rPr lang="en-US" sz="2000" b="1" dirty="0"/>
              <a:t> </a:t>
            </a:r>
            <a:r>
              <a:rPr lang="en-US" sz="2000" b="1" dirty="0" err="1"/>
              <a:t>đố</a:t>
            </a:r>
            <a:r>
              <a:rPr lang="en-US" sz="2000" b="1" dirty="0"/>
              <a:t> Mi, </a:t>
            </a:r>
            <a:r>
              <a:rPr lang="en-US" sz="2000" b="1" dirty="0" err="1"/>
              <a:t>nếu</a:t>
            </a:r>
            <a:r>
              <a:rPr lang="en-US" sz="2000" b="1" dirty="0"/>
              <a:t> con </a:t>
            </a:r>
            <a:r>
              <a:rPr lang="en-US" sz="2000" b="1" dirty="0" err="1"/>
              <a:t>mua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cái</a:t>
            </a:r>
            <a:r>
              <a:rPr lang="en-US" sz="2000" b="1" dirty="0"/>
              <a:t> bánh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cốc</a:t>
            </a:r>
            <a:r>
              <a:rPr lang="en-US" sz="2000" b="1" dirty="0"/>
              <a:t> </a:t>
            </a:r>
            <a:r>
              <a:rPr lang="en-US" sz="2000" b="1" dirty="0" err="1"/>
              <a:t>nước</a:t>
            </a:r>
            <a:r>
              <a:rPr lang="en-US" sz="2000" b="1" dirty="0"/>
              <a:t> cam </a:t>
            </a:r>
            <a:r>
              <a:rPr lang="en-US" sz="2000" b="1" dirty="0" err="1"/>
              <a:t>thì</a:t>
            </a:r>
            <a:r>
              <a:rPr lang="en-US" sz="2000" b="1" dirty="0"/>
              <a:t> </a:t>
            </a:r>
            <a:r>
              <a:rPr lang="en-US" sz="2000" b="1" dirty="0" err="1"/>
              <a:t>phải</a:t>
            </a:r>
            <a:r>
              <a:rPr lang="en-US" sz="2000" b="1" dirty="0"/>
              <a:t> </a:t>
            </a:r>
            <a:r>
              <a:rPr lang="en-US" sz="2000" b="1" dirty="0" err="1"/>
              <a:t>trả</a:t>
            </a:r>
            <a:r>
              <a:rPr lang="en-US" sz="2000" b="1" dirty="0"/>
              <a:t> bao </a:t>
            </a:r>
            <a:r>
              <a:rPr lang="en-US" sz="2000" b="1" dirty="0" err="1"/>
              <a:t>nhiêu</a:t>
            </a:r>
            <a:r>
              <a:rPr lang="en-US" sz="2000" b="1" dirty="0"/>
              <a:t> </a:t>
            </a:r>
            <a:r>
              <a:rPr lang="en-US" sz="2000" b="1" dirty="0" err="1"/>
              <a:t>tiền</a:t>
            </a:r>
            <a:r>
              <a:rPr lang="en-US" sz="2000" b="1" dirty="0"/>
              <a:t>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EFE25C1-C2D1-F845-3158-8910AF9212DE}"/>
              </a:ext>
            </a:extLst>
          </p:cNvPr>
          <p:cNvSpPr/>
          <p:nvPr/>
        </p:nvSpPr>
        <p:spPr>
          <a:xfrm>
            <a:off x="7503457" y="3971366"/>
            <a:ext cx="2205320" cy="618564"/>
          </a:xfrm>
          <a:prstGeom prst="wedgeRoundRectCallout">
            <a:avLst>
              <a:gd name="adj1" fmla="val -55927"/>
              <a:gd name="adj2" fmla="val -6220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Con </a:t>
            </a:r>
            <a:r>
              <a:rPr lang="en-US" sz="2000" b="1" dirty="0" err="1"/>
              <a:t>nghĩ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cũng</a:t>
            </a:r>
            <a:r>
              <a:rPr lang="en-US" sz="2000" b="1" dirty="0"/>
              <a:t> </a:t>
            </a:r>
            <a:r>
              <a:rPr lang="en-US" sz="2000" b="1" dirty="0" err="1"/>
              <a:t>thế</a:t>
            </a:r>
            <a:r>
              <a:rPr lang="en-US" sz="2000" b="1" dirty="0"/>
              <a:t> ạ.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96F110-B1CA-15BD-2FF8-4724A7BD623B}"/>
              </a:ext>
            </a:extLst>
          </p:cNvPr>
          <p:cNvSpPr/>
          <p:nvPr/>
        </p:nvSpPr>
        <p:spPr>
          <a:xfrm>
            <a:off x="2393576" y="5154706"/>
            <a:ext cx="8328212" cy="735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Mai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34D6E1F-A89B-3344-7006-6064725135F8}"/>
              </a:ext>
            </a:extLst>
          </p:cNvPr>
          <p:cNvSpPr/>
          <p:nvPr/>
        </p:nvSpPr>
        <p:spPr>
          <a:xfrm>
            <a:off x="2357717" y="5145740"/>
            <a:ext cx="8328212" cy="735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49EA40-2A54-4E72-2F85-4258756FE743}"/>
              </a:ext>
            </a:extLst>
          </p:cNvPr>
          <p:cNvSpPr/>
          <p:nvPr/>
        </p:nvSpPr>
        <p:spPr>
          <a:xfrm>
            <a:off x="2375646" y="5154705"/>
            <a:ext cx="8328212" cy="735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US" sz="36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Mi?</a:t>
            </a:r>
            <a:endParaRPr lang="en-US" sz="36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9946F9-0568-921E-B7FD-5948460CE76A}"/>
              </a:ext>
            </a:extLst>
          </p:cNvPr>
          <p:cNvSpPr/>
          <p:nvPr/>
        </p:nvSpPr>
        <p:spPr>
          <a:xfrm>
            <a:off x="1595718" y="5127809"/>
            <a:ext cx="9583269" cy="8337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đáp án bạn Mi đưa có đúng không?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E5D17EE-9A61-291F-6BB7-0FB8C71A2F83}"/>
              </a:ext>
            </a:extLst>
          </p:cNvPr>
          <p:cNvSpPr/>
          <p:nvPr/>
        </p:nvSpPr>
        <p:spPr>
          <a:xfrm>
            <a:off x="1416423" y="5127809"/>
            <a:ext cx="10318376" cy="8337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 tính số tiền mà mẹ Mi hỏi, chúng ta làm thế nào?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8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5117AD38-D8DE-F5AB-8F7A-F5D121096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61365" y="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77389F-B1C7-24BD-7201-F5F6116B7DB2}"/>
              </a:ext>
            </a:extLst>
          </p:cNvPr>
          <p:cNvSpPr txBox="1"/>
          <p:nvPr/>
        </p:nvSpPr>
        <p:spPr>
          <a:xfrm>
            <a:off x="2160495" y="304801"/>
            <a:ext cx="8713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b)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giá</a:t>
            </a:r>
            <a:r>
              <a:rPr lang="en-US" sz="3200" b="1" dirty="0"/>
              <a:t> </a:t>
            </a:r>
            <a:r>
              <a:rPr lang="en-US" sz="3200" b="1" dirty="0" err="1"/>
              <a:t>trị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biểu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a + b </a:t>
            </a:r>
            <a:r>
              <a:rPr lang="en-US" sz="3200" b="1" dirty="0" err="1"/>
              <a:t>và</a:t>
            </a:r>
            <a:r>
              <a:rPr lang="en-US" sz="3200" b="1" dirty="0"/>
              <a:t> b + a</a:t>
            </a:r>
          </a:p>
        </p:txBody>
      </p:sp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5B52E451-D927-226A-6899-83ADF848D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096818"/>
              </p:ext>
            </p:extLst>
          </p:nvPr>
        </p:nvGraphicFramePr>
        <p:xfrm>
          <a:off x="1264024" y="1353671"/>
          <a:ext cx="9654988" cy="33976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3747">
                  <a:extLst>
                    <a:ext uri="{9D8B030D-6E8A-4147-A177-3AD203B41FA5}">
                      <a16:colId xmlns:a16="http://schemas.microsoft.com/office/drawing/2014/main" val="2837395672"/>
                    </a:ext>
                  </a:extLst>
                </a:gridCol>
                <a:gridCol w="2413747">
                  <a:extLst>
                    <a:ext uri="{9D8B030D-6E8A-4147-A177-3AD203B41FA5}">
                      <a16:colId xmlns:a16="http://schemas.microsoft.com/office/drawing/2014/main" val="2207536066"/>
                    </a:ext>
                  </a:extLst>
                </a:gridCol>
                <a:gridCol w="2413747">
                  <a:extLst>
                    <a:ext uri="{9D8B030D-6E8A-4147-A177-3AD203B41FA5}">
                      <a16:colId xmlns:a16="http://schemas.microsoft.com/office/drawing/2014/main" val="3698604646"/>
                    </a:ext>
                  </a:extLst>
                </a:gridCol>
                <a:gridCol w="2413747">
                  <a:extLst>
                    <a:ext uri="{9D8B030D-6E8A-4147-A177-3AD203B41FA5}">
                      <a16:colId xmlns:a16="http://schemas.microsoft.com/office/drawing/2014/main" val="1818988701"/>
                    </a:ext>
                  </a:extLst>
                </a:gridCol>
              </a:tblGrid>
              <a:tr h="84940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 +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 +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784389"/>
                  </a:ext>
                </a:extLst>
              </a:tr>
              <a:tr h="84940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958318"/>
                  </a:ext>
                </a:extLst>
              </a:tr>
              <a:tr h="84940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302059"/>
                  </a:ext>
                </a:extLst>
              </a:tr>
              <a:tr h="84940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48923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854FCD4-C57C-936B-8406-CE89329EB483}"/>
              </a:ext>
            </a:extLst>
          </p:cNvPr>
          <p:cNvSpPr txBox="1"/>
          <p:nvPr/>
        </p:nvSpPr>
        <p:spPr>
          <a:xfrm>
            <a:off x="6185647" y="229496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4 + 3 = 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FC9295-DD75-92CA-7930-45A9E3513058}"/>
              </a:ext>
            </a:extLst>
          </p:cNvPr>
          <p:cNvSpPr txBox="1"/>
          <p:nvPr/>
        </p:nvSpPr>
        <p:spPr>
          <a:xfrm>
            <a:off x="8668871" y="224117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3 + 4 = 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5E32E2-F5D6-61D5-D464-41806CC261C5}"/>
              </a:ext>
            </a:extLst>
          </p:cNvPr>
          <p:cNvSpPr txBox="1"/>
          <p:nvPr/>
        </p:nvSpPr>
        <p:spPr>
          <a:xfrm>
            <a:off x="6293224" y="312868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6 + 9 = 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654CDD-3B1D-E20F-856E-717327E5178B}"/>
              </a:ext>
            </a:extLst>
          </p:cNvPr>
          <p:cNvSpPr txBox="1"/>
          <p:nvPr/>
        </p:nvSpPr>
        <p:spPr>
          <a:xfrm>
            <a:off x="8713695" y="309282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9 + 6 = 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EA6C36-EC77-C7D0-4FA3-EA24C5055D60}"/>
              </a:ext>
            </a:extLst>
          </p:cNvPr>
          <p:cNvSpPr txBox="1"/>
          <p:nvPr/>
        </p:nvSpPr>
        <p:spPr>
          <a:xfrm>
            <a:off x="6257365" y="395343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8 + 5 = 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62C0B6-79E0-32D8-CDFF-48F6F18051F5}"/>
              </a:ext>
            </a:extLst>
          </p:cNvPr>
          <p:cNvSpPr txBox="1"/>
          <p:nvPr/>
        </p:nvSpPr>
        <p:spPr>
          <a:xfrm>
            <a:off x="8686800" y="392654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5 + 8 = 13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899C171-A939-5E72-0EAB-518710E37512}"/>
              </a:ext>
            </a:extLst>
          </p:cNvPr>
          <p:cNvSpPr/>
          <p:nvPr/>
        </p:nvSpPr>
        <p:spPr>
          <a:xfrm>
            <a:off x="995083" y="4966445"/>
            <a:ext cx="10318376" cy="1308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 nhận xét gì về vị trí các số hạng của biểu thức a + b và b + a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5117AD38-D8DE-F5AB-8F7A-F5D121096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61365" y="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77389F-B1C7-24BD-7201-F5F6116B7DB2}"/>
              </a:ext>
            </a:extLst>
          </p:cNvPr>
          <p:cNvSpPr txBox="1"/>
          <p:nvPr/>
        </p:nvSpPr>
        <p:spPr>
          <a:xfrm>
            <a:off x="1990165" y="1228166"/>
            <a:ext cx="8713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+ b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 + 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luôn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31DEB9-E0DE-22D6-CE0A-A3082D207401}"/>
              </a:ext>
            </a:extLst>
          </p:cNvPr>
          <p:cNvSpPr/>
          <p:nvPr/>
        </p:nvSpPr>
        <p:spPr>
          <a:xfrm>
            <a:off x="4285129" y="2545978"/>
            <a:ext cx="3603812" cy="905435"/>
          </a:xfrm>
          <a:prstGeom prst="roundRect">
            <a:avLst/>
          </a:prstGeom>
          <a:solidFill>
            <a:srgbClr val="F18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a + b = b +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FE665-89DD-0070-8FD8-E6F2A3219E57}"/>
              </a:ext>
            </a:extLst>
          </p:cNvPr>
          <p:cNvSpPr txBox="1"/>
          <p:nvPr/>
        </p:nvSpPr>
        <p:spPr>
          <a:xfrm>
            <a:off x="2079811" y="3774142"/>
            <a:ext cx="8830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đổi chỗ các số hạng trong một tổng thì tổng không thay đổi.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C84E07-CAFE-ECDB-69E0-D07B1FE77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172" y="1338858"/>
            <a:ext cx="877290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DEF31D-1B12-4EE5-AF00-8A195A74DB6B}"/>
              </a:ext>
            </a:extLst>
          </p:cNvPr>
          <p:cNvSpPr/>
          <p:nvPr/>
        </p:nvSpPr>
        <p:spPr>
          <a:xfrm flipH="1">
            <a:off x="322904" y="153252"/>
            <a:ext cx="1016464" cy="102522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F994BA-3A97-4912-96B6-119A1F5FF6FA}"/>
              </a:ext>
            </a:extLst>
          </p:cNvPr>
          <p:cNvSpPr txBox="1"/>
          <p:nvPr/>
        </p:nvSpPr>
        <p:spPr>
          <a:xfrm>
            <a:off x="1470780" y="292178"/>
            <a:ext cx="81150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Số?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E0F58-935A-5D81-10B5-8B160F1C1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88" y="1804796"/>
            <a:ext cx="10599420" cy="27489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AFE4B4-457C-FC81-BE4B-B452FD077BCA}"/>
              </a:ext>
            </a:extLst>
          </p:cNvPr>
          <p:cNvSpPr/>
          <p:nvPr/>
        </p:nvSpPr>
        <p:spPr>
          <a:xfrm>
            <a:off x="3209544" y="2724912"/>
            <a:ext cx="777240" cy="530352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729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B5D44F-28A2-6046-7B55-A55E74021D22}"/>
              </a:ext>
            </a:extLst>
          </p:cNvPr>
          <p:cNvSpPr/>
          <p:nvPr/>
        </p:nvSpPr>
        <p:spPr>
          <a:xfrm>
            <a:off x="6766560" y="2724912"/>
            <a:ext cx="941832" cy="530352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7 604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E8227E-9DFF-A5BA-3DEC-B47F19A80798}"/>
              </a:ext>
            </a:extLst>
          </p:cNvPr>
          <p:cNvSpPr/>
          <p:nvPr/>
        </p:nvSpPr>
        <p:spPr>
          <a:xfrm>
            <a:off x="10076688" y="2715768"/>
            <a:ext cx="941832" cy="530352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4 819</a:t>
            </a:r>
          </a:p>
        </p:txBody>
      </p:sp>
    </p:spTree>
    <p:extLst>
      <p:ext uri="{BB962C8B-B14F-4D97-AF65-F5344CB8AC3E}">
        <p14:creationId xmlns:p14="http://schemas.microsoft.com/office/powerpoint/2010/main" val="4920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DEF31D-1B12-4EE5-AF00-8A195A74DB6B}"/>
              </a:ext>
            </a:extLst>
          </p:cNvPr>
          <p:cNvSpPr/>
          <p:nvPr/>
        </p:nvSpPr>
        <p:spPr>
          <a:xfrm flipH="1">
            <a:off x="322904" y="153252"/>
            <a:ext cx="1016464" cy="102522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F994BA-3A97-4912-96B6-119A1F5FF6FA}"/>
              </a:ext>
            </a:extLst>
          </p:cNvPr>
          <p:cNvSpPr txBox="1"/>
          <p:nvPr/>
        </p:nvSpPr>
        <p:spPr>
          <a:xfrm>
            <a:off x="1269612" y="283034"/>
            <a:ext cx="104164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dùng những đoạn có độ dài a, b, c để ghép được những thanh như hình dưới đây. Hỏi những thanh nào có độ dài bằng nhau.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39031-6EAC-7F50-434A-27BF722AA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440942"/>
            <a:ext cx="2822145" cy="918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5821E8-9438-EF3A-321E-86FC5000A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194" y="1255585"/>
            <a:ext cx="4000112" cy="783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651D42-A5B8-46C2-0683-A93CF1442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753" y="2441449"/>
            <a:ext cx="3506937" cy="720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3686CC-F200-497B-E732-89FCC5BEC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017" y="2155381"/>
            <a:ext cx="2932367" cy="11075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047697-4C79-E2BB-FD50-7FC78D171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908" y="3669220"/>
            <a:ext cx="4386985" cy="8570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CF4239-935C-72B3-129B-BCE1F39937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638" y="3632263"/>
            <a:ext cx="3301929" cy="8757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42F094-443B-EBC4-4006-378723F94C65}"/>
              </a:ext>
            </a:extLst>
          </p:cNvPr>
          <p:cNvSpPr txBox="1"/>
          <p:nvPr/>
        </p:nvSpPr>
        <p:spPr>
          <a:xfrm>
            <a:off x="3200400" y="5449824"/>
            <a:ext cx="789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+ c + b = a + b + c = c + a + b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833766-A082-E32E-D82E-9DF635146771}"/>
              </a:ext>
            </a:extLst>
          </p:cNvPr>
          <p:cNvCxnSpPr>
            <a:endCxn id="9" idx="1"/>
          </p:cNvCxnSpPr>
          <p:nvPr/>
        </p:nvCxnSpPr>
        <p:spPr>
          <a:xfrm flipV="1">
            <a:off x="3648456" y="1647349"/>
            <a:ext cx="2921738" cy="976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599069-EC3F-670E-1492-C88DB505B694}"/>
              </a:ext>
            </a:extLst>
          </p:cNvPr>
          <p:cNvCxnSpPr>
            <a:cxnSpLocks/>
          </p:cNvCxnSpPr>
          <p:nvPr/>
        </p:nvCxnSpPr>
        <p:spPr>
          <a:xfrm>
            <a:off x="3584448" y="3099816"/>
            <a:ext cx="749808" cy="7406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46BC090-E26A-46D3-8551-68BA2804710B}"/>
              </a:ext>
            </a:extLst>
          </p:cNvPr>
          <p:cNvSpPr txBox="1"/>
          <p:nvPr/>
        </p:nvSpPr>
        <p:spPr>
          <a:xfrm>
            <a:off x="4389120" y="4764024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 + b = b + a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64DF3E-82C1-188A-21BA-9ADD8C92B6AC}"/>
              </a:ext>
            </a:extLst>
          </p:cNvPr>
          <p:cNvCxnSpPr>
            <a:cxnSpLocks/>
          </p:cNvCxnSpPr>
          <p:nvPr/>
        </p:nvCxnSpPr>
        <p:spPr>
          <a:xfrm>
            <a:off x="3429000" y="2075688"/>
            <a:ext cx="4727448" cy="46634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1E13E68A-C089-245F-BA72-7A78431FF5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33" y="2920838"/>
            <a:ext cx="2645493" cy="175174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A50A824-29D1-4B41-CB05-49A4A78367B0}"/>
              </a:ext>
            </a:extLst>
          </p:cNvPr>
          <p:cNvSpPr txBox="1"/>
          <p:nvPr/>
        </p:nvSpPr>
        <p:spPr>
          <a:xfrm>
            <a:off x="5166360" y="6080760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c = c + a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BB190F-1035-634D-8AEA-3C2F427F714A}"/>
              </a:ext>
            </a:extLst>
          </p:cNvPr>
          <p:cNvCxnSpPr>
            <a:cxnSpLocks/>
          </p:cNvCxnSpPr>
          <p:nvPr/>
        </p:nvCxnSpPr>
        <p:spPr>
          <a:xfrm>
            <a:off x="6821424" y="3602736"/>
            <a:ext cx="3456432" cy="2926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3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457</Words>
  <Application>Microsoft Office PowerPoint</Application>
  <PresentationFormat>Widescreen</PresentationFormat>
  <Paragraphs>60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Open Sans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37</cp:revision>
  <dcterms:created xsi:type="dcterms:W3CDTF">2023-09-11T08:43:27Z</dcterms:created>
  <dcterms:modified xsi:type="dcterms:W3CDTF">2025-11-24T08:25:51Z</dcterms:modified>
</cp:coreProperties>
</file>