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8"/>
  </p:notesMasterIdLst>
  <p:sldIdLst>
    <p:sldId id="2659" r:id="rId3"/>
    <p:sldId id="263" r:id="rId4"/>
    <p:sldId id="320" r:id="rId5"/>
    <p:sldId id="304" r:id="rId6"/>
    <p:sldId id="32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1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C5CFA-8B88-48DC-A9EA-39BA80306B20}" type="datetimeFigureOut">
              <a:rPr lang="en-US" smtClean="0"/>
              <a:t>24/11/2025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2582B-238E-4ABB-9F16-89C734EE4339}" type="slidenum">
              <a:rPr lang="en-US" smtClean="0"/>
              <a:t>‹#›</a:t>
            </a:fld>
            <a:endParaRPr lang="en-US"/>
          </a:p>
        </p:txBody>
      </p:sp>
    </p:spTree>
    <p:extLst>
      <p:ext uri="{BB962C8B-B14F-4D97-AF65-F5344CB8AC3E}">
        <p14:creationId xmlns:p14="http://schemas.microsoft.com/office/powerpoint/2010/main" val="64907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175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427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9131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194207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852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1112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24008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03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24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6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50BD-642F-5697-06F6-08181A297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F5E611-D16E-C96C-5A15-6986F8CADA5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4856D-B5E3-2F6E-FFAA-BA9E16621702}"/>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5" name="Footer Placeholder 4">
            <a:extLst>
              <a:ext uri="{FF2B5EF4-FFF2-40B4-BE49-F238E27FC236}">
                <a16:creationId xmlns:a16="http://schemas.microsoft.com/office/drawing/2014/main" id="{88F2F79E-365B-20E8-CE56-BA51C92D4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D677F-7FF6-67AA-3C4E-BAD0BC1EC4F9}"/>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1460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31BF-EB29-CD3E-EE8E-52029DA6DF7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12240-D331-D2F3-9995-440B3005C8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BDB01-897A-5142-0F3E-3BF2F57E0A2F}"/>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5" name="Footer Placeholder 4">
            <a:extLst>
              <a:ext uri="{FF2B5EF4-FFF2-40B4-BE49-F238E27FC236}">
                <a16:creationId xmlns:a16="http://schemas.microsoft.com/office/drawing/2014/main" id="{9876DA78-06A4-F992-CDE4-8A59FE242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7EA68-7714-D538-EB02-D98125C5B9D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211162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BC84-A989-52AA-9307-8EF4486D9D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650146-FABC-0B5D-59B2-D0EA60D07D4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462CD-4E13-5F69-E537-9443A11687D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C5F4C-2A3C-2ADE-9BAA-659DFA006ADC}"/>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6" name="Footer Placeholder 5">
            <a:extLst>
              <a:ext uri="{FF2B5EF4-FFF2-40B4-BE49-F238E27FC236}">
                <a16:creationId xmlns:a16="http://schemas.microsoft.com/office/drawing/2014/main" id="{7E8266F4-D922-71E5-1EAC-920ABC0C69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BA53C-09D6-6572-7BAD-CACF1D347CE2}"/>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563178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0C23-011D-F351-C573-1B44E3C9CA8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75EF9D-7657-8BD0-978B-4447D8733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27EA6-B117-83E9-D1D8-C4AF9ADC9B4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E77BE-8C0A-BCB0-8C57-BE667408D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1B03A-61DC-A80E-2A46-F843F0CE019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1FD30-B0AB-CC12-D973-B1B2A72029D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8" name="Footer Placeholder 7">
            <a:extLst>
              <a:ext uri="{FF2B5EF4-FFF2-40B4-BE49-F238E27FC236}">
                <a16:creationId xmlns:a16="http://schemas.microsoft.com/office/drawing/2014/main" id="{FFD49C85-EF82-42D4-2FA1-F84C5D5CF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8726855-69BB-CE6C-1495-BBAD11CDC8A5}"/>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0121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490289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782F-E36F-0614-F6C1-FA0060712F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DFB928E-490E-63F5-67DA-1B85AA884D04}"/>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4" name="Footer Placeholder 3">
            <a:extLst>
              <a:ext uri="{FF2B5EF4-FFF2-40B4-BE49-F238E27FC236}">
                <a16:creationId xmlns:a16="http://schemas.microsoft.com/office/drawing/2014/main" id="{A5522057-E28C-5548-B4CC-5C6FE3D895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8859CB-6B49-A874-DEA6-5BAD486F1D8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159748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20928-9D27-9CBB-74E5-366BF423A80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3" name="Footer Placeholder 2">
            <a:extLst>
              <a:ext uri="{FF2B5EF4-FFF2-40B4-BE49-F238E27FC236}">
                <a16:creationId xmlns:a16="http://schemas.microsoft.com/office/drawing/2014/main" id="{5153210F-C520-3F5C-9C59-59955E582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139416-5C56-CE37-AD39-275E70F6446A}"/>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953257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9653-BF6C-318F-8BDF-4E25C862F9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0AD45D-0EAD-69FE-2540-38BF1B6E4C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68203-00C7-B566-0B95-B24BAA4F7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805CB-E3A0-54CD-8A12-CA82128042B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6" name="Footer Placeholder 5">
            <a:extLst>
              <a:ext uri="{FF2B5EF4-FFF2-40B4-BE49-F238E27FC236}">
                <a16:creationId xmlns:a16="http://schemas.microsoft.com/office/drawing/2014/main" id="{439C4E28-BD38-CC5B-4183-AFEFDFC4D1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B93D5-C2A1-4CC9-5DD1-B29F4D4FBB04}"/>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224610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B983-72A6-779D-E20F-A6C327B6EF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C2F14A-9272-7848-0ED1-A687C5BC79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C9542-45D0-F5C4-23CF-E49B4348E5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6D528-03AD-811D-CFBD-E390A895F45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6" name="Footer Placeholder 5">
            <a:extLst>
              <a:ext uri="{FF2B5EF4-FFF2-40B4-BE49-F238E27FC236}">
                <a16:creationId xmlns:a16="http://schemas.microsoft.com/office/drawing/2014/main" id="{553BF7B9-781D-8616-E8AC-B5E331619B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871039-4206-3740-9349-9C442B3BB92D}"/>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885593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9F5-D6FB-E90A-5032-3CDC1230AE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BA7D1-1B1A-0699-04C3-28068B9417D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1FE1F-505E-FD6A-A44C-5A37088A0EB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5" name="Footer Placeholder 4">
            <a:extLst>
              <a:ext uri="{FF2B5EF4-FFF2-40B4-BE49-F238E27FC236}">
                <a16:creationId xmlns:a16="http://schemas.microsoft.com/office/drawing/2014/main" id="{734CE9A3-9865-ADD7-670C-1FF9644EF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43A17C-17D0-30D3-E5CF-A2EDA3F7B4A6}"/>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604095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B3806-B672-B24A-D7DE-5D4FADD0A7E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181DC-4939-C39F-6E84-70A85B8A420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2D54B-635A-B925-8D81-BE14DBFA24E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5" name="Footer Placeholder 4">
            <a:extLst>
              <a:ext uri="{FF2B5EF4-FFF2-40B4-BE49-F238E27FC236}">
                <a16:creationId xmlns:a16="http://schemas.microsoft.com/office/drawing/2014/main" id="{710A17B6-CF33-27D7-6839-E1AC688E58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B9442-06BF-74E9-06D0-AB8638714E41}"/>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134843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721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20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937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2680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7227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3521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8025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7944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649900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610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0414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2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7FA4C218-C103-51E1-F8E6-AC0DDD57095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77CA5920-5EE9-A88B-DE56-6344293F42C5}"/>
              </a:ext>
            </a:extLst>
          </p:cNvPr>
          <p:cNvGrpSpPr/>
          <p:nvPr userDrawn="1"/>
        </p:nvGrpSpPr>
        <p:grpSpPr>
          <a:xfrm>
            <a:off x="-3600590" y="-150445"/>
            <a:ext cx="4326052" cy="2928084"/>
            <a:chOff x="6278216" y="1917262"/>
            <a:chExt cx="4339742" cy="2928084"/>
          </a:xfrm>
        </p:grpSpPr>
        <p:pic>
          <p:nvPicPr>
            <p:cNvPr id="3" name="Picture 2">
              <a:extLst>
                <a:ext uri="{FF2B5EF4-FFF2-40B4-BE49-F238E27FC236}">
                  <a16:creationId xmlns:a16="http://schemas.microsoft.com/office/drawing/2014/main" id="{94AF4525-7C3E-D100-1378-AC39F5A9E00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3602739A-192D-E0DE-0D02-8B7C3DCAE2D3}"/>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8AD8EE4F-2E51-6A56-8B9B-7F874A83DC34}"/>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7" name="TextBox 6">
              <a:extLst>
                <a:ext uri="{FF2B5EF4-FFF2-40B4-BE49-F238E27FC236}">
                  <a16:creationId xmlns:a16="http://schemas.microsoft.com/office/drawing/2014/main" id="{DF6A4BD6-696B-B6B9-A15A-54276E09DDC5}"/>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27259967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84843"/>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7053" y="1138190"/>
            <a:ext cx="10584626" cy="307776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Toán</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Bài</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24: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Tính</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chất</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giao</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hoán</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và</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kết</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hợp</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của</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phép</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cộng</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tiết</a:t>
            </a:r>
            <a:r>
              <a:rPr kumimoji="0" lang="en-US" sz="4400" b="1" i="0" u="none" strike="noStrike" kern="1200" cap="none" spc="38" normalizeH="0" baseline="0" noProof="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3)</a:t>
            </a:r>
            <a:endPar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74859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17237" y="550161"/>
            <a:ext cx="895928"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nvGrpSpPr>
          <p:cNvPr id="5" name="Group 4">
            <a:extLst>
              <a:ext uri="{FF2B5EF4-FFF2-40B4-BE49-F238E27FC236}">
                <a16:creationId xmlns:a16="http://schemas.microsoft.com/office/drawing/2014/main" id="{F9337BF6-209A-ED91-E6B4-DC1483AFF399}"/>
              </a:ext>
            </a:extLst>
          </p:cNvPr>
          <p:cNvGrpSpPr/>
          <p:nvPr/>
        </p:nvGrpSpPr>
        <p:grpSpPr>
          <a:xfrm>
            <a:off x="1422400" y="581890"/>
            <a:ext cx="5865090" cy="523220"/>
            <a:chOff x="1588655" y="544945"/>
            <a:chExt cx="5865090" cy="523220"/>
          </a:xfrm>
        </p:grpSpPr>
        <p:sp>
          <p:nvSpPr>
            <p:cNvPr id="2" name="TextBox 1">
              <a:extLst>
                <a:ext uri="{FF2B5EF4-FFF2-40B4-BE49-F238E27FC236}">
                  <a16:creationId xmlns:a16="http://schemas.microsoft.com/office/drawing/2014/main" id="{AF376326-251C-3E43-6AB9-8A03829CDC73}"/>
                </a:ext>
              </a:extLst>
            </p:cNvPr>
            <p:cNvSpPr txBox="1"/>
            <p:nvPr/>
          </p:nvSpPr>
          <p:spPr>
            <a:xfrm>
              <a:off x="1588655" y="544945"/>
              <a:ext cx="5865090" cy="523220"/>
            </a:xfrm>
            <a:prstGeom prst="rect">
              <a:avLst/>
            </a:prstGeom>
            <a:noFill/>
          </p:spPr>
          <p:txBody>
            <a:bodyPr wrap="square" rtlCol="0">
              <a:spAutoFit/>
            </a:bodyPr>
            <a:lstStyle/>
            <a:p>
              <a:r>
                <a:rPr lang="en-US" sz="2800" b="1" i="0" dirty="0">
                  <a:solidFill>
                    <a:srgbClr val="008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Tím</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hoặc</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chữ</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thích</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hợp</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với</a:t>
              </a:r>
              <a:r>
                <a:rPr lang="en-US" sz="2800" b="1" i="0" dirty="0">
                  <a:solidFill>
                    <a:srgbClr val="000000"/>
                  </a:solidFill>
                  <a:effectLst/>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BE380F3-C2CE-09E6-6DE9-EE4FB71DC8D8}"/>
                </a:ext>
              </a:extLst>
            </p:cNvPr>
            <p:cNvSpPr/>
            <p:nvPr/>
          </p:nvSpPr>
          <p:spPr>
            <a:xfrm>
              <a:off x="6345382" y="563418"/>
              <a:ext cx="54494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8" name="Group 7">
            <a:extLst>
              <a:ext uri="{FF2B5EF4-FFF2-40B4-BE49-F238E27FC236}">
                <a16:creationId xmlns:a16="http://schemas.microsoft.com/office/drawing/2014/main" id="{8175D4D9-0447-C89C-5629-574074C5AFAA}"/>
              </a:ext>
            </a:extLst>
          </p:cNvPr>
          <p:cNvGrpSpPr/>
          <p:nvPr/>
        </p:nvGrpSpPr>
        <p:grpSpPr>
          <a:xfrm>
            <a:off x="591127" y="1459345"/>
            <a:ext cx="5347855" cy="646331"/>
            <a:chOff x="591127" y="1459345"/>
            <a:chExt cx="5347855" cy="646331"/>
          </a:xfrm>
        </p:grpSpPr>
        <p:sp>
          <p:nvSpPr>
            <p:cNvPr id="6" name="TextBox 5">
              <a:extLst>
                <a:ext uri="{FF2B5EF4-FFF2-40B4-BE49-F238E27FC236}">
                  <a16:creationId xmlns:a16="http://schemas.microsoft.com/office/drawing/2014/main" id="{5108B609-42E2-62C4-4CE8-FF6810521523}"/>
                </a:ext>
              </a:extLst>
            </p:cNvPr>
            <p:cNvSpPr txBox="1"/>
            <p:nvPr/>
          </p:nvSpPr>
          <p:spPr>
            <a:xfrm>
              <a:off x="591127" y="1459345"/>
              <a:ext cx="5347855"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a) 746 +          = 487 + 746</a:t>
              </a:r>
              <a:endParaRPr lang="en-US" sz="3600"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DC3D48BD-2B26-425F-4A8D-1DAB9BDA0978}"/>
                </a:ext>
              </a:extLst>
            </p:cNvPr>
            <p:cNvSpPr/>
            <p:nvPr/>
          </p:nvSpPr>
          <p:spPr>
            <a:xfrm>
              <a:off x="2267527" y="1556326"/>
              <a:ext cx="817418"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id="{91F1FE3F-D61E-6EE0-EDE2-0B0820A00496}"/>
              </a:ext>
            </a:extLst>
          </p:cNvPr>
          <p:cNvGrpSpPr/>
          <p:nvPr/>
        </p:nvGrpSpPr>
        <p:grpSpPr>
          <a:xfrm>
            <a:off x="6419273" y="1487055"/>
            <a:ext cx="5449453" cy="646331"/>
            <a:chOff x="489529" y="1459345"/>
            <a:chExt cx="5449453" cy="646331"/>
          </a:xfrm>
        </p:grpSpPr>
        <p:sp>
          <p:nvSpPr>
            <p:cNvPr id="10" name="TextBox 9">
              <a:extLst>
                <a:ext uri="{FF2B5EF4-FFF2-40B4-BE49-F238E27FC236}">
                  <a16:creationId xmlns:a16="http://schemas.microsoft.com/office/drawing/2014/main" id="{21A1F6B4-AB07-835D-E7B3-4135C0C15033}"/>
                </a:ext>
              </a:extLst>
            </p:cNvPr>
            <p:cNvSpPr txBox="1"/>
            <p:nvPr/>
          </p:nvSpPr>
          <p:spPr>
            <a:xfrm>
              <a:off x="489529" y="1459345"/>
              <a:ext cx="5449453" cy="646331"/>
            </a:xfrm>
            <a:prstGeom prst="rect">
              <a:avLst/>
            </a:prstGeom>
            <a:noFill/>
          </p:spPr>
          <p:txBody>
            <a:bodyPr wrap="square" rtlCol="0">
              <a:spAutoFit/>
            </a:bodyPr>
            <a:lstStyle/>
            <a:p>
              <a:r>
                <a:rPr lang="pl-PL" sz="3600" b="0" i="0" dirty="0">
                  <a:solidFill>
                    <a:srgbClr val="000000"/>
                  </a:solidFill>
                  <a:effectLst/>
                  <a:latin typeface="Calibri" panose="020F0502020204030204" pitchFamily="34" charset="0"/>
                  <a:cs typeface="Calibri" panose="020F0502020204030204" pitchFamily="34" charset="0"/>
                </a:rPr>
                <a:t>b) </a:t>
              </a:r>
              <a:r>
                <a:rPr lang="en-US" sz="3600" b="0" i="0" dirty="0">
                  <a:solidFill>
                    <a:srgbClr val="000000"/>
                  </a:solidFill>
                  <a:effectLst/>
                  <a:latin typeface="Calibri" panose="020F0502020204030204" pitchFamily="34" charset="0"/>
                  <a:cs typeface="Calibri" panose="020F0502020204030204" pitchFamily="34" charset="0"/>
                </a:rPr>
                <a:t>        </a:t>
              </a:r>
              <a:r>
                <a:rPr lang="pl-PL" sz="3600" b="0" i="0" dirty="0">
                  <a:solidFill>
                    <a:srgbClr val="000000"/>
                  </a:solidFill>
                  <a:effectLst/>
                  <a:latin typeface="Calibri" panose="020F0502020204030204" pitchFamily="34" charset="0"/>
                  <a:cs typeface="Calibri" panose="020F0502020204030204" pitchFamily="34" charset="0"/>
                </a:rPr>
                <a:t>+ 304 = 304 + 1 975</a:t>
              </a:r>
              <a:endParaRPr lang="en-US" sz="36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286C72EE-7859-7D84-7BCD-FEC08687EF28}"/>
                </a:ext>
              </a:extLst>
            </p:cNvPr>
            <p:cNvSpPr/>
            <p:nvPr/>
          </p:nvSpPr>
          <p:spPr>
            <a:xfrm>
              <a:off x="1011381" y="1556326"/>
              <a:ext cx="85436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2" name="Group 11">
            <a:extLst>
              <a:ext uri="{FF2B5EF4-FFF2-40B4-BE49-F238E27FC236}">
                <a16:creationId xmlns:a16="http://schemas.microsoft.com/office/drawing/2014/main" id="{74BB6F35-034B-3DCD-91FC-C90C6F450630}"/>
              </a:ext>
            </a:extLst>
          </p:cNvPr>
          <p:cNvGrpSpPr/>
          <p:nvPr/>
        </p:nvGrpSpPr>
        <p:grpSpPr>
          <a:xfrm>
            <a:off x="544946" y="2503054"/>
            <a:ext cx="5347855" cy="646331"/>
            <a:chOff x="591127" y="1459345"/>
            <a:chExt cx="5347855" cy="646331"/>
          </a:xfrm>
        </p:grpSpPr>
        <p:sp>
          <p:nvSpPr>
            <p:cNvPr id="13" name="TextBox 12">
              <a:extLst>
                <a:ext uri="{FF2B5EF4-FFF2-40B4-BE49-F238E27FC236}">
                  <a16:creationId xmlns:a16="http://schemas.microsoft.com/office/drawing/2014/main" id="{B4F14CA7-EE23-EC79-A5E1-30BA45365328}"/>
                </a:ext>
              </a:extLst>
            </p:cNvPr>
            <p:cNvSpPr txBox="1"/>
            <p:nvPr/>
          </p:nvSpPr>
          <p:spPr>
            <a:xfrm>
              <a:off x="591127" y="1459345"/>
              <a:ext cx="5347855" cy="646331"/>
            </a:xfrm>
            <a:prstGeom prst="rect">
              <a:avLst/>
            </a:prstGeom>
            <a:noFill/>
          </p:spPr>
          <p:txBody>
            <a:bodyPr wrap="square" rtlCol="0">
              <a:spAutoFit/>
            </a:bodyPr>
            <a:lstStyle/>
            <a:p>
              <a:r>
                <a:rPr lang="pt-BR" sz="3600" b="0" i="0" dirty="0">
                  <a:solidFill>
                    <a:srgbClr val="000000"/>
                  </a:solidFill>
                  <a:effectLst/>
                  <a:latin typeface="Calibri" panose="020F0502020204030204" pitchFamily="34" charset="0"/>
                  <a:cs typeface="Calibri" panose="020F0502020204030204" pitchFamily="34" charset="0"/>
                </a:rPr>
                <a:t>c) a + b + 23 = a + (       + 23)</a:t>
              </a:r>
              <a:endParaRPr lang="en-US" sz="3600"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09EE17C3-D630-FE56-FDEF-3BADAE7984E5}"/>
                </a:ext>
              </a:extLst>
            </p:cNvPr>
            <p:cNvSpPr/>
            <p:nvPr/>
          </p:nvSpPr>
          <p:spPr>
            <a:xfrm>
              <a:off x="4151745" y="1547090"/>
              <a:ext cx="614218"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5" name="Group 14">
            <a:extLst>
              <a:ext uri="{FF2B5EF4-FFF2-40B4-BE49-F238E27FC236}">
                <a16:creationId xmlns:a16="http://schemas.microsoft.com/office/drawing/2014/main" id="{83EE06D0-C638-ADDE-58D8-26B8A0575A4F}"/>
              </a:ext>
            </a:extLst>
          </p:cNvPr>
          <p:cNvGrpSpPr/>
          <p:nvPr/>
        </p:nvGrpSpPr>
        <p:grpSpPr>
          <a:xfrm>
            <a:off x="6437746" y="2429163"/>
            <a:ext cx="5560292" cy="646331"/>
            <a:chOff x="378691" y="1459345"/>
            <a:chExt cx="5560292" cy="646331"/>
          </a:xfrm>
        </p:grpSpPr>
        <p:sp>
          <p:nvSpPr>
            <p:cNvPr id="17" name="TextBox 16">
              <a:extLst>
                <a:ext uri="{FF2B5EF4-FFF2-40B4-BE49-F238E27FC236}">
                  <a16:creationId xmlns:a16="http://schemas.microsoft.com/office/drawing/2014/main" id="{6B323528-77FA-7486-58DA-0981AD868581}"/>
                </a:ext>
              </a:extLst>
            </p:cNvPr>
            <p:cNvSpPr txBox="1"/>
            <p:nvPr/>
          </p:nvSpPr>
          <p:spPr>
            <a:xfrm>
              <a:off x="378691" y="1459345"/>
              <a:ext cx="5560292" cy="646331"/>
            </a:xfrm>
            <a:prstGeom prst="rect">
              <a:avLst/>
            </a:prstGeom>
            <a:noFill/>
          </p:spPr>
          <p:txBody>
            <a:bodyPr wrap="square" rtlCol="0">
              <a:spAutoFit/>
            </a:bodyPr>
            <a:lstStyle/>
            <a:p>
              <a:r>
                <a:rPr lang="pt-BR" sz="3600" b="0" i="0" dirty="0">
                  <a:solidFill>
                    <a:srgbClr val="000000"/>
                  </a:solidFill>
                  <a:effectLst/>
                  <a:latin typeface="Calibri" panose="020F0502020204030204" pitchFamily="34" charset="0"/>
                  <a:cs typeface="Calibri" panose="020F0502020204030204" pitchFamily="34" charset="0"/>
                </a:rPr>
                <a:t>d) 26 + c + 74 = (26 +      ) + c</a:t>
              </a:r>
              <a:endParaRPr lang="en-US" sz="3600" dirty="0">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21EFD22F-9B8F-FF9E-0BA9-FE7AEFADC061}"/>
                </a:ext>
              </a:extLst>
            </p:cNvPr>
            <p:cNvSpPr/>
            <p:nvPr/>
          </p:nvSpPr>
          <p:spPr>
            <a:xfrm>
              <a:off x="4396509" y="1574799"/>
              <a:ext cx="51723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sp>
        <p:nvSpPr>
          <p:cNvPr id="19" name="Rectangle: Rounded Corners 18">
            <a:extLst>
              <a:ext uri="{FF2B5EF4-FFF2-40B4-BE49-F238E27FC236}">
                <a16:creationId xmlns:a16="http://schemas.microsoft.com/office/drawing/2014/main" id="{F15C2CF4-F5FC-CE7C-B229-CEEB0F257818}"/>
              </a:ext>
            </a:extLst>
          </p:cNvPr>
          <p:cNvSpPr/>
          <p:nvPr/>
        </p:nvSpPr>
        <p:spPr>
          <a:xfrm>
            <a:off x="2244436" y="1523999"/>
            <a:ext cx="849746"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487</a:t>
            </a:r>
          </a:p>
        </p:txBody>
      </p:sp>
      <p:sp>
        <p:nvSpPr>
          <p:cNvPr id="20" name="Rectangle: Rounded Corners 19">
            <a:extLst>
              <a:ext uri="{FF2B5EF4-FFF2-40B4-BE49-F238E27FC236}">
                <a16:creationId xmlns:a16="http://schemas.microsoft.com/office/drawing/2014/main" id="{69E49586-DDAC-E6D0-9AE5-801BE21AE518}"/>
              </a:ext>
            </a:extLst>
          </p:cNvPr>
          <p:cNvSpPr/>
          <p:nvPr/>
        </p:nvSpPr>
        <p:spPr>
          <a:xfrm>
            <a:off x="6927272" y="1570180"/>
            <a:ext cx="905163"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libri" panose="020F0502020204030204" pitchFamily="34" charset="0"/>
                <a:cs typeface="Calibri" panose="020F0502020204030204" pitchFamily="34" charset="0"/>
              </a:rPr>
              <a:t>1 975</a:t>
            </a:r>
          </a:p>
        </p:txBody>
      </p:sp>
      <p:sp>
        <p:nvSpPr>
          <p:cNvPr id="21" name="Rectangle: Rounded Corners 20">
            <a:extLst>
              <a:ext uri="{FF2B5EF4-FFF2-40B4-BE49-F238E27FC236}">
                <a16:creationId xmlns:a16="http://schemas.microsoft.com/office/drawing/2014/main" id="{0AFA73BF-FEF8-38FE-DB4B-AC532F17581D}"/>
              </a:ext>
            </a:extLst>
          </p:cNvPr>
          <p:cNvSpPr/>
          <p:nvPr/>
        </p:nvSpPr>
        <p:spPr>
          <a:xfrm>
            <a:off x="4091709" y="2567708"/>
            <a:ext cx="646546"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b</a:t>
            </a:r>
          </a:p>
        </p:txBody>
      </p:sp>
      <p:sp>
        <p:nvSpPr>
          <p:cNvPr id="22" name="Rectangle: Rounded Corners 21">
            <a:extLst>
              <a:ext uri="{FF2B5EF4-FFF2-40B4-BE49-F238E27FC236}">
                <a16:creationId xmlns:a16="http://schemas.microsoft.com/office/drawing/2014/main" id="{086B1CF0-B97F-6E37-019E-F2632959CCDE}"/>
              </a:ext>
            </a:extLst>
          </p:cNvPr>
          <p:cNvSpPr/>
          <p:nvPr/>
        </p:nvSpPr>
        <p:spPr>
          <a:xfrm>
            <a:off x="10372436" y="2512291"/>
            <a:ext cx="618838"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74</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1168611"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737754" y="527658"/>
            <a:ext cx="9586027" cy="1077218"/>
          </a:xfrm>
          <a:prstGeom prst="rect">
            <a:avLst/>
          </a:prstGeom>
        </p:spPr>
        <p:txBody>
          <a:bodyPr wrap="square">
            <a:spAutoFit/>
          </a:bodyPr>
          <a:lstStyle/>
          <a:p>
            <a:pPr lvl="0" algn="just">
              <a:defRPr/>
            </a:pPr>
            <a:r>
              <a:rPr lang="vi-VN" altLang="zh-CN" sz="32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Tìm biểu thức phù hợp với mỗi sơ đồ. Tính giá trị của mỗi biểu thức với a = 15 và b = 7.</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A002BD5C-5205-E6CE-592F-E6DB9F9F4E8D}"/>
              </a:ext>
            </a:extLst>
          </p:cNvPr>
          <p:cNvPicPr>
            <a:picLocks noChangeAspect="1"/>
          </p:cNvPicPr>
          <p:nvPr/>
        </p:nvPicPr>
        <p:blipFill>
          <a:blip r:embed="rId3"/>
          <a:stretch>
            <a:fillRect/>
          </a:stretch>
        </p:blipFill>
        <p:spPr>
          <a:xfrm>
            <a:off x="1056265" y="1773814"/>
            <a:ext cx="10189237" cy="1819131"/>
          </a:xfrm>
          <a:prstGeom prst="rect">
            <a:avLst/>
          </a:prstGeom>
        </p:spPr>
      </p:pic>
      <p:sp>
        <p:nvSpPr>
          <p:cNvPr id="4" name="TextBox 3">
            <a:extLst>
              <a:ext uri="{FF2B5EF4-FFF2-40B4-BE49-F238E27FC236}">
                <a16:creationId xmlns:a16="http://schemas.microsoft.com/office/drawing/2014/main" id="{A59453CD-FC52-6CA2-9F04-859869D9B83C}"/>
              </a:ext>
            </a:extLst>
          </p:cNvPr>
          <p:cNvSpPr txBox="1"/>
          <p:nvPr/>
        </p:nvSpPr>
        <p:spPr>
          <a:xfrm>
            <a:off x="785091" y="3759200"/>
            <a:ext cx="5129934" cy="1825756"/>
          </a:xfrm>
          <a:prstGeom prst="rect">
            <a:avLst/>
          </a:prstGeom>
          <a:noFill/>
        </p:spPr>
        <p:txBody>
          <a:bodyPr wrap="square" rtlCol="0">
            <a:spAutoFit/>
          </a:bodyPr>
          <a:lstStyle/>
          <a:p>
            <a:pPr marL="0" marR="0" algn="just">
              <a:lnSpc>
                <a:spcPct val="120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 b + 5 = 15 + 7 + 5</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22 + 5                  </a:t>
            </a:r>
          </a:p>
          <a:p>
            <a:pPr algn="just">
              <a:lnSpc>
                <a:spcPct val="120000"/>
              </a:lnSpc>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27</a:t>
            </a:r>
          </a:p>
        </p:txBody>
      </p:sp>
      <p:sp>
        <p:nvSpPr>
          <p:cNvPr id="5" name="TextBox 4">
            <a:extLst>
              <a:ext uri="{FF2B5EF4-FFF2-40B4-BE49-F238E27FC236}">
                <a16:creationId xmlns:a16="http://schemas.microsoft.com/office/drawing/2014/main" id="{8EFF713C-7034-66C8-6A95-836734B3965D}"/>
              </a:ext>
            </a:extLst>
          </p:cNvPr>
          <p:cNvSpPr txBox="1"/>
          <p:nvPr/>
        </p:nvSpPr>
        <p:spPr>
          <a:xfrm>
            <a:off x="6991927" y="3759200"/>
            <a:ext cx="4590473" cy="1825756"/>
          </a:xfrm>
          <a:prstGeom prst="rect">
            <a:avLst/>
          </a:prstGeom>
          <a:noFill/>
        </p:spPr>
        <p:txBody>
          <a:bodyPr wrap="square" rtlCol="0">
            <a:spAutoFit/>
          </a:bodyPr>
          <a:lstStyle/>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a + (b + 5) = 15 + (7 + 5)</a:t>
            </a:r>
          </a:p>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  15 + 12</a:t>
            </a:r>
          </a:p>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 27</a:t>
            </a:r>
          </a:p>
        </p:txBody>
      </p:sp>
      <p:cxnSp>
        <p:nvCxnSpPr>
          <p:cNvPr id="8" name="Straight Arrow Connector 7">
            <a:extLst>
              <a:ext uri="{FF2B5EF4-FFF2-40B4-BE49-F238E27FC236}">
                <a16:creationId xmlns:a16="http://schemas.microsoft.com/office/drawing/2014/main" id="{F506A4BD-A8A1-3953-7702-B63461A2B818}"/>
              </a:ext>
            </a:extLst>
          </p:cNvPr>
          <p:cNvCxnSpPr>
            <a:cxnSpLocks/>
          </p:cNvCxnSpPr>
          <p:nvPr/>
        </p:nvCxnSpPr>
        <p:spPr>
          <a:xfrm>
            <a:off x="5366327" y="2475345"/>
            <a:ext cx="3860800" cy="563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8C43BA-794A-077C-DFC3-5563E9F6C83C}"/>
              </a:ext>
            </a:extLst>
          </p:cNvPr>
          <p:cNvCxnSpPr>
            <a:cxnSpLocks/>
          </p:cNvCxnSpPr>
          <p:nvPr/>
        </p:nvCxnSpPr>
        <p:spPr>
          <a:xfrm flipH="1">
            <a:off x="4359564" y="2438400"/>
            <a:ext cx="2586181" cy="683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81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down)">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down)">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down)">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wipe(down)">
                                      <p:cBhvr>
                                        <p:cTn id="5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1168611"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737755" y="527658"/>
            <a:ext cx="6578930" cy="584775"/>
          </a:xfrm>
          <a:prstGeom prst="rect">
            <a:avLst/>
          </a:prstGeom>
        </p:spPr>
        <p:txBody>
          <a:bodyPr wrap="square">
            <a:spAutoFit/>
          </a:bodyPr>
          <a:lstStyle/>
          <a:p>
            <a:pPr lvl="0" algn="just">
              <a:defRPr/>
            </a:pP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bằng</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cách</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thuận</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tiện</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15" name="TextBox 14">
            <a:extLst>
              <a:ext uri="{FF2B5EF4-FFF2-40B4-BE49-F238E27FC236}">
                <a16:creationId xmlns:a16="http://schemas.microsoft.com/office/drawing/2014/main" id="{9627A0A0-E7DB-40B6-FF00-287E478B5248}"/>
              </a:ext>
            </a:extLst>
          </p:cNvPr>
          <p:cNvSpPr txBox="1"/>
          <p:nvPr/>
        </p:nvSpPr>
        <p:spPr>
          <a:xfrm>
            <a:off x="979055" y="1570182"/>
            <a:ext cx="10344727" cy="646331"/>
          </a:xfrm>
          <a:prstGeom prst="rect">
            <a:avLst/>
          </a:prstGeom>
          <a:noFill/>
        </p:spPr>
        <p:txBody>
          <a:bodyPr wrap="square" rtlCol="0">
            <a:spAutoFit/>
          </a:bodyPr>
          <a:lstStyle/>
          <a:p>
            <a:pPr algn="just"/>
            <a:r>
              <a:rPr lang="pt-BR" sz="3600" b="0" i="0" dirty="0">
                <a:solidFill>
                  <a:srgbClr val="000000"/>
                </a:solidFill>
                <a:effectLst/>
                <a:latin typeface="Calibri" panose="020F0502020204030204" pitchFamily="34" charset="0"/>
                <a:cs typeface="Calibri" panose="020F0502020204030204" pitchFamily="34" charset="0"/>
              </a:rPr>
              <a:t>a) 92 + 74 + 26                                b) 12 + 14 + 16 + 18</a:t>
            </a:r>
          </a:p>
        </p:txBody>
      </p:sp>
      <p:sp>
        <p:nvSpPr>
          <p:cNvPr id="17" name="TextBox 16">
            <a:extLst>
              <a:ext uri="{FF2B5EF4-FFF2-40B4-BE49-F238E27FC236}">
                <a16:creationId xmlns:a16="http://schemas.microsoft.com/office/drawing/2014/main" id="{B2BE973A-C036-05F1-FF86-06304D0AB819}"/>
              </a:ext>
            </a:extLst>
          </p:cNvPr>
          <p:cNvSpPr txBox="1"/>
          <p:nvPr/>
        </p:nvSpPr>
        <p:spPr>
          <a:xfrm>
            <a:off x="1043709" y="3713018"/>
            <a:ext cx="10344727" cy="646331"/>
          </a:xfrm>
          <a:prstGeom prst="rect">
            <a:avLst/>
          </a:prstGeom>
          <a:noFill/>
        </p:spPr>
        <p:txBody>
          <a:bodyPr wrap="square" rtlCol="0">
            <a:spAutoFit/>
          </a:bodyPr>
          <a:lstStyle/>
          <a:p>
            <a:pPr algn="just"/>
            <a:r>
              <a:rPr lang="pt-BR" sz="3600" b="0" i="0" dirty="0">
                <a:solidFill>
                  <a:srgbClr val="000000"/>
                </a:solidFill>
                <a:effectLst/>
                <a:latin typeface="Calibri" panose="020F0502020204030204" pitchFamily="34" charset="0"/>
                <a:cs typeface="Calibri" panose="020F0502020204030204" pitchFamily="34" charset="0"/>
              </a:rPr>
              <a:t>c) 592 + 99 + 208                            d) 60 + 187 + 40 + 13</a:t>
            </a:r>
          </a:p>
        </p:txBody>
      </p:sp>
    </p:spTree>
    <p:extLst>
      <p:ext uri="{BB962C8B-B14F-4D97-AF65-F5344CB8AC3E}">
        <p14:creationId xmlns:p14="http://schemas.microsoft.com/office/powerpoint/2010/main" val="2110032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794327"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394691" y="527658"/>
            <a:ext cx="10159999" cy="1569660"/>
          </a:xfrm>
          <a:prstGeom prst="rect">
            <a:avLst/>
          </a:prstGeom>
        </p:spPr>
        <p:txBody>
          <a:bodyPr wrap="square">
            <a:spAutoFit/>
          </a:bodyPr>
          <a:lstStyle/>
          <a:p>
            <a:pPr lvl="0" algn="just">
              <a:defRPr/>
            </a:pPr>
            <a:r>
              <a:rPr lang="vi-VN" altLang="zh-CN" sz="24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Để đi từ nhà mình đến nhà Nam, Việt cần đi qua một cổng làng và một cây cổ thụ. Khoảng cách từ nhà Việt đến cổng làng là 182 m. Khoảng cách từ cổng làng đến cây cổ thụ là 75 m. Khoảng cách từ cây cổ thụ đến nhà Nam là 218 m. Hỏi quãng đường Việt cần đi dài bao nhiêu mét?</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2E11A6B-AB47-3B52-A518-7167C08C4151}"/>
              </a:ext>
            </a:extLst>
          </p:cNvPr>
          <p:cNvPicPr>
            <a:picLocks noChangeAspect="1"/>
          </p:cNvPicPr>
          <p:nvPr/>
        </p:nvPicPr>
        <p:blipFill>
          <a:blip r:embed="rId3"/>
          <a:stretch>
            <a:fillRect/>
          </a:stretch>
        </p:blipFill>
        <p:spPr>
          <a:xfrm>
            <a:off x="6466032" y="2181802"/>
            <a:ext cx="4838700" cy="2457450"/>
          </a:xfrm>
          <a:prstGeom prst="rect">
            <a:avLst/>
          </a:prstGeom>
        </p:spPr>
      </p:pic>
      <p:cxnSp>
        <p:nvCxnSpPr>
          <p:cNvPr id="5" name="Straight Connector 4">
            <a:extLst>
              <a:ext uri="{FF2B5EF4-FFF2-40B4-BE49-F238E27FC236}">
                <a16:creationId xmlns:a16="http://schemas.microsoft.com/office/drawing/2014/main" id="{AA2317BC-FD35-CF32-F357-A5D756C7D9F7}"/>
              </a:ext>
            </a:extLst>
          </p:cNvPr>
          <p:cNvCxnSpPr/>
          <p:nvPr/>
        </p:nvCxnSpPr>
        <p:spPr>
          <a:xfrm>
            <a:off x="2179782" y="1274618"/>
            <a:ext cx="63915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9BF740-FDE2-6580-BC86-0B67B6133040}"/>
              </a:ext>
            </a:extLst>
          </p:cNvPr>
          <p:cNvCxnSpPr>
            <a:cxnSpLocks/>
            <a:endCxn id="6" idx="3"/>
          </p:cNvCxnSpPr>
          <p:nvPr/>
        </p:nvCxnSpPr>
        <p:spPr>
          <a:xfrm>
            <a:off x="8774546" y="1311564"/>
            <a:ext cx="2780144" cy="9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65828C-042F-A6D3-F61D-FBF791A054D1}"/>
              </a:ext>
            </a:extLst>
          </p:cNvPr>
          <p:cNvCxnSpPr>
            <a:cxnSpLocks/>
          </p:cNvCxnSpPr>
          <p:nvPr/>
        </p:nvCxnSpPr>
        <p:spPr>
          <a:xfrm>
            <a:off x="1459346" y="1634836"/>
            <a:ext cx="35744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A314B9-408E-46A0-F8D4-3C03CD0F5919}"/>
              </a:ext>
            </a:extLst>
          </p:cNvPr>
          <p:cNvCxnSpPr>
            <a:cxnSpLocks/>
          </p:cNvCxnSpPr>
          <p:nvPr/>
        </p:nvCxnSpPr>
        <p:spPr>
          <a:xfrm>
            <a:off x="5135419" y="1625600"/>
            <a:ext cx="62899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805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276</Words>
  <Application>Microsoft Office PowerPoint</Application>
  <PresentationFormat>Widescreen</PresentationFormat>
  <Paragraphs>40</Paragraphs>
  <Slides>5</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等线</vt:lpstr>
      <vt:lpstr>等线 Light</vt:lpstr>
      <vt:lpstr>맑은 고딕</vt:lpstr>
      <vt:lpstr>Arial</vt:lpstr>
      <vt:lpstr>Calibri</vt:lpstr>
      <vt:lpstr>Calibri Light</vt:lpstr>
      <vt:lpstr>Garamond</vt:lpstr>
      <vt:lpstr>Times New Roman</vt:lpstr>
      <vt:lpstr>思源黑体 CN Regular</vt:lpstr>
      <vt:lpstr>Office 主题​​</vt:lpstr>
      <vt:lpstr>3_Office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30</cp:revision>
  <dcterms:created xsi:type="dcterms:W3CDTF">2023-09-11T11:44:19Z</dcterms:created>
  <dcterms:modified xsi:type="dcterms:W3CDTF">2025-11-24T12:02:05Z</dcterms:modified>
</cp:coreProperties>
</file>