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9" r:id="rId2"/>
    <p:sldId id="2660" r:id="rId3"/>
    <p:sldId id="284" r:id="rId4"/>
    <p:sldId id="2661" r:id="rId5"/>
    <p:sldId id="293" r:id="rId6"/>
    <p:sldId id="292" r:id="rId7"/>
    <p:sldId id="319" r:id="rId8"/>
    <p:sldId id="315" r:id="rId9"/>
    <p:sldId id="321" r:id="rId10"/>
    <p:sldId id="32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F21F3-57F8-4F9B-915C-021323873BE7}" type="datetimeFigureOut">
              <a:rPr lang="en-US" smtClean="0"/>
              <a:t>29/11/2025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F5889-0990-4717-A1C0-465485FBC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58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defTabSz="14462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defTabSz="14462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defTabSz="14462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defTabSz="14462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E8AAB3-6B98-4E43-AC69-6BE017A510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itchFamily="18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894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32FE4-B34B-45DD-9FEC-3AF9893531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4617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altLang="zh-CN" baseline="0" dirty="0"/>
              <a:t>trả lời xong thì đem bánh đi nướng bằng cách bấm vào chiếc bánh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32FE4-B34B-45DD-9FEC-3AF9893531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039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altLang="zh-CN" baseline="0" dirty="0"/>
              <a:t>trả lời xong thì đem bánh đi nướng bằng cách bấm vào chiếc bánh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32FE4-B34B-45DD-9FEC-3AF9893531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020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altLang="zh-CN" baseline="0" dirty="0"/>
              <a:t>trả lời xong thì đem bánh đi nướng bằng cách bấm vào chiếc bánh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32FE4-B34B-45DD-9FEC-3AF9893531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4152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/>
              <a:t>Giảm</a:t>
            </a:r>
            <a:r>
              <a:rPr lang="en-US" altLang="zh-CN" baseline="0" dirty="0"/>
              <a:t> </a:t>
            </a:r>
            <a:r>
              <a:rPr lang="en-US" altLang="zh-CN" baseline="0" dirty="0" err="1"/>
              <a:t>tải</a:t>
            </a:r>
            <a:r>
              <a:rPr lang="en-US" altLang="zh-CN" baseline="0" dirty="0"/>
              <a:t> </a:t>
            </a:r>
            <a:r>
              <a:rPr lang="en-US" altLang="zh-CN" baseline="0" dirty="0" err="1"/>
              <a:t>câu</a:t>
            </a:r>
            <a:r>
              <a:rPr lang="en-US" altLang="zh-CN" baseline="0" dirty="0"/>
              <a:t> d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32FE4-B34B-45DD-9FEC-3AF9893531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6453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32FE4-B34B-45DD-9FEC-3AF9893531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5877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32FE4-B34B-45DD-9FEC-3AF9893531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199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32FE4-B34B-45DD-9FEC-3AF9893531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0875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32FE4-B34B-45DD-9FEC-3AF98935314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516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972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3659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293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530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844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753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9131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399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95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863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879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56892AD-7C0B-45A8-A651-225C5D5E5651}" type="datetimeFigureOut">
              <a:rPr lang="zh-CN" altLang="en-US" smtClean="0"/>
              <a:t>2025/11/29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7D15CB0-26E6-48AA-98FF-8EE72571CD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611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D075999B-7E46-43E5-8644-C3D5C2ECF6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t="9863" b="9863"/>
          <a:stretch/>
        </p:blipFill>
        <p:spPr>
          <a:xfrm>
            <a:off x="-527" y="0"/>
            <a:ext cx="12193057" cy="6858000"/>
          </a:xfrm>
          <a:prstGeom prst="rect">
            <a:avLst/>
          </a:prstGeom>
        </p:spPr>
      </p:pic>
      <p:pic>
        <p:nvPicPr>
          <p:cNvPr id="10" name="Picture 9" descr="A white circle with leaves and blue text&#10;&#10;Description automatically generated">
            <a:extLst>
              <a:ext uri="{FF2B5EF4-FFF2-40B4-BE49-F238E27FC236}">
                <a16:creationId xmlns:a16="http://schemas.microsoft.com/office/drawing/2014/main" id="{E5755851-F794-493A-93BA-121DDC8E990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7250" y="133349"/>
            <a:ext cx="1209675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847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78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101+ Mẫu PowerPoint 8/3 - Background, hình nền mới nhất 2024">
            <a:extLst>
              <a:ext uri="{FF2B5EF4-FFF2-40B4-BE49-F238E27FC236}">
                <a16:creationId xmlns:a16="http://schemas.microsoft.com/office/drawing/2014/main" id="{342A1023-005E-0ADB-9104-64016830C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03" y="84843"/>
            <a:ext cx="12327039" cy="6877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67053" y="1138190"/>
            <a:ext cx="10584626" cy="240065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38" normalizeH="0" baseline="0" noProof="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Toán</a:t>
            </a:r>
            <a:r>
              <a:rPr kumimoji="0" lang="en-US" sz="6600" b="1" i="0" u="none" strike="noStrike" kern="1200" cap="none" spc="38" normalizeH="0" baseline="0" noProof="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6600" b="1" i="0" u="none" strike="noStrike" kern="1200" cap="none" spc="38" normalizeH="0" baseline="0" noProof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6600" b="1" i="0" u="none" strike="noStrike" kern="1200" cap="none" spc="38" normalizeH="0" baseline="0" noProof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6600" b="1" i="0" u="none" strike="noStrike" kern="1200" cap="none" spc="38" normalizeH="0" baseline="0" noProof="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38" normalizeH="0" baseline="0" noProof="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4400" b="1" i="0" u="none" strike="noStrike" kern="1200" cap="none" spc="38" normalizeH="0" baseline="0" noProof="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4400" b="1" spc="38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26</a:t>
            </a:r>
            <a:r>
              <a:rPr kumimoji="0" lang="en-US" sz="4400" b="1" i="0" u="none" strike="noStrike" kern="1200" cap="none" spc="38" normalizeH="0" baseline="0" noProof="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en-US" sz="4400" b="1" i="0" u="none" strike="noStrike" kern="1200" cap="none" spc="38" normalizeH="0" baseline="0" noProof="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38" normalizeH="0" baseline="0" noProof="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Luyện</a:t>
            </a:r>
            <a:r>
              <a:rPr kumimoji="0" lang="en-US" sz="4400" b="1" i="0" u="none" strike="noStrike" kern="1200" cap="none" spc="38" normalizeH="0" baseline="0" noProof="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38" normalizeH="0" baseline="0" noProof="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4400" b="1" i="0" u="none" strike="noStrike" kern="1200" cap="none" spc="38" normalizeH="0" baseline="0" noProof="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38" normalizeH="0" baseline="0" noProof="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chung</a:t>
            </a:r>
            <a:r>
              <a:rPr kumimoji="0" lang="en-US" sz="4400" b="1" i="0" u="none" strike="noStrike" kern="1200" cap="none" spc="38" normalizeH="0" baseline="0" noProof="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38" normalizeH="0" baseline="0" noProof="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en-US" sz="4400" b="1" i="0" u="none" strike="noStrike" kern="1200" cap="none" spc="38" normalizeH="0" baseline="0" noProof="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tiết</a:t>
            </a:r>
            <a:r>
              <a:rPr kumimoji="0" lang="en-US" sz="4400" b="1" i="0" u="none" strike="noStrike" kern="1200" cap="none" spc="38" normalizeH="0" baseline="0" noProof="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FFBE5D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056" name="Picture 8" descr="animal-14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314" y="775950"/>
            <a:ext cx="985838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20FE1D7-DC0B-7E39-3F3A-868146A83C46}"/>
              </a:ext>
            </a:extLst>
          </p:cNvPr>
          <p:cNvSpPr txBox="1"/>
          <p:nvPr/>
        </p:nvSpPr>
        <p:spPr>
          <a:xfrm>
            <a:off x="3881714" y="430304"/>
            <a:ext cx="41553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UBND PHƯỜNG HƯNG ĐẠO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TRƯỜNG TIỂU HỌC HƯNG ĐẠO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3AAF9C-A93D-DA0B-C83B-54644D6FD94A}"/>
              </a:ext>
            </a:extLst>
          </p:cNvPr>
          <p:cNvCxnSpPr>
            <a:cxnSpLocks/>
          </p:cNvCxnSpPr>
          <p:nvPr/>
        </p:nvCxnSpPr>
        <p:spPr>
          <a:xfrm>
            <a:off x="4401671" y="1138190"/>
            <a:ext cx="33348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068F63A-0B78-7FAC-3469-2760FB9346F4}"/>
              </a:ext>
            </a:extLst>
          </p:cNvPr>
          <p:cNvSpPr txBox="1"/>
          <p:nvPr/>
        </p:nvSpPr>
        <p:spPr>
          <a:xfrm>
            <a:off x="1286434" y="5366554"/>
            <a:ext cx="49183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Giáo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Thị Phương Lan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FFBE5D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85988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33CF85B-C8C2-4C0A-B18E-2948C145B48F}"/>
              </a:ext>
            </a:extLst>
          </p:cNvPr>
          <p:cNvSpPr/>
          <p:nvPr/>
        </p:nvSpPr>
        <p:spPr>
          <a:xfrm>
            <a:off x="348550" y="741244"/>
            <a:ext cx="11494897" cy="5875867"/>
          </a:xfrm>
          <a:prstGeom prst="rect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0FDB47-9495-8978-4446-55D8715BA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2083" y="1025704"/>
            <a:ext cx="8167688" cy="18332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4B0E45-CADB-E9E6-1B9C-91A1F923565D}"/>
              </a:ext>
            </a:extLst>
          </p:cNvPr>
          <p:cNvSpPr txBox="1"/>
          <p:nvPr/>
        </p:nvSpPr>
        <p:spPr>
          <a:xfrm>
            <a:off x="1808251" y="3051425"/>
            <a:ext cx="9575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chỗ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2.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2472C3-7E56-BF66-91E9-4EB5F5A5F8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2725" y="1299306"/>
            <a:ext cx="1022482" cy="14233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4C496F5-B5DD-3B6A-294E-759FC1F221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1985" y="1238410"/>
            <a:ext cx="1033851" cy="148424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63A6D50-8FA9-B66F-BD87-69CC91E91EBA}"/>
              </a:ext>
            </a:extLst>
          </p:cNvPr>
          <p:cNvSpPr txBox="1"/>
          <p:nvPr/>
        </p:nvSpPr>
        <p:spPr>
          <a:xfrm>
            <a:off x="1818525" y="3893906"/>
            <a:ext cx="9575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chỗ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7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5.</a:t>
            </a:r>
            <a:endParaRPr lang="en-US" sz="36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A6F32C-60AD-88DB-0E02-0F7A18AEA647}"/>
              </a:ext>
            </a:extLst>
          </p:cNvPr>
          <p:cNvSpPr txBox="1"/>
          <p:nvPr/>
        </p:nvSpPr>
        <p:spPr>
          <a:xfrm>
            <a:off x="1859622" y="4818580"/>
            <a:ext cx="9575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3: 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chỗ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6.</a:t>
            </a:r>
            <a:endParaRPr lang="en-US" sz="36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2F3CAAA-FE58-6E4A-02F3-519B688520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7963" y="1294543"/>
            <a:ext cx="1001659" cy="142810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B9B9A21-2F93-DB94-17C0-972BC345A2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03746" y="1280791"/>
            <a:ext cx="962025" cy="14573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F67E7F9-E77F-FCD1-7598-34F24E5C5E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447" y="1304818"/>
            <a:ext cx="989298" cy="141048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6652D21-20D0-C795-E239-328102C17C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33346" y="1295293"/>
            <a:ext cx="937401" cy="139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44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" grpId="0"/>
      <p:bldP spid="13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33CF85B-C8C2-4C0A-B18E-2948C145B48F}"/>
              </a:ext>
            </a:extLst>
          </p:cNvPr>
          <p:cNvSpPr/>
          <p:nvPr/>
        </p:nvSpPr>
        <p:spPr>
          <a:xfrm>
            <a:off x="348552" y="609600"/>
            <a:ext cx="11494897" cy="5875867"/>
          </a:xfrm>
          <a:prstGeom prst="rect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>
              <a:solidFill>
                <a:srgbClr val="FFFFFF"/>
              </a:solidFill>
              <a:latin typeface="Calibri"/>
              <a:ea typeface="微软雅黑"/>
            </a:endParaRP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id="{F6F80C84-7445-4B2D-9CC4-191F2B9C32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0579641" flipH="1">
            <a:off x="9858247" y="333396"/>
            <a:ext cx="216160" cy="4606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BCCF4C-4C63-61F4-21A3-01275906D699}"/>
              </a:ext>
            </a:extLst>
          </p:cNvPr>
          <p:cNvSpPr txBox="1"/>
          <p:nvPr/>
        </p:nvSpPr>
        <p:spPr>
          <a:xfrm>
            <a:off x="1480248" y="1083189"/>
            <a:ext cx="10363200" cy="150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t-BR" sz="5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38242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33CF85B-C8C2-4C0A-B18E-2948C145B48F}"/>
              </a:ext>
            </a:extLst>
          </p:cNvPr>
          <p:cNvSpPr/>
          <p:nvPr/>
        </p:nvSpPr>
        <p:spPr>
          <a:xfrm>
            <a:off x="348552" y="609600"/>
            <a:ext cx="11494897" cy="5875867"/>
          </a:xfrm>
          <a:prstGeom prst="rect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>
              <a:solidFill>
                <a:srgbClr val="FFFFFF"/>
              </a:solidFill>
              <a:latin typeface="Calibri"/>
              <a:ea typeface="微软雅黑"/>
            </a:endParaRPr>
          </a:p>
        </p:txBody>
      </p:sp>
      <p:sp>
        <p:nvSpPr>
          <p:cNvPr id="29" name="椭圆 28">
            <a:extLst>
              <a:ext uri="{FF2B5EF4-FFF2-40B4-BE49-F238E27FC236}">
                <a16:creationId xmlns:a16="http://schemas.microsoft.com/office/drawing/2014/main" id="{BF8C3A55-8AE5-4CC8-BFE0-018D43818858}"/>
              </a:ext>
            </a:extLst>
          </p:cNvPr>
          <p:cNvSpPr/>
          <p:nvPr/>
        </p:nvSpPr>
        <p:spPr>
          <a:xfrm>
            <a:off x="3399578" y="106324"/>
            <a:ext cx="5392845" cy="1010081"/>
          </a:xfrm>
          <a:prstGeom prst="ellipse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康少女" panose="040F0509000000000000" pitchFamily="81" charset="-122"/>
            </a:endParaRPr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695C7F29-057A-4C9E-BB28-F4C3949D5A4F}"/>
              </a:ext>
            </a:extLst>
          </p:cNvPr>
          <p:cNvSpPr/>
          <p:nvPr/>
        </p:nvSpPr>
        <p:spPr>
          <a:xfrm>
            <a:off x="2581275" y="142571"/>
            <a:ext cx="7696200" cy="937587"/>
          </a:xfrm>
          <a:prstGeom prst="ellipse">
            <a:avLst/>
          </a:prstGeom>
          <a:solidFill>
            <a:srgbClr val="F17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康少女" panose="040F0509000000000000" pitchFamily="81" charset="-122"/>
            </a:endParaRP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5069B518-BCD7-49C3-BACD-5A301AFE58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1020359">
            <a:off x="3702308" y="388401"/>
            <a:ext cx="216160" cy="460687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F6F80C84-7445-4B2D-9CC4-191F2B9C32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0579641" flipH="1">
            <a:off x="9858247" y="333396"/>
            <a:ext cx="216160" cy="460687"/>
          </a:xfrm>
          <a:prstGeom prst="rect">
            <a:avLst/>
          </a:prstGeom>
        </p:spPr>
      </p:pic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3629025" y="203200"/>
            <a:ext cx="65151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defTabSz="121917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000000"/>
                </a:solidFill>
                <a:ea typeface="微软雅黑"/>
              </a:rPr>
              <a:t>Bài</a:t>
            </a:r>
            <a:r>
              <a:rPr lang="en-US" altLang="en-US" sz="3200" b="1" dirty="0">
                <a:solidFill>
                  <a:srgbClr val="000000"/>
                </a:solidFill>
                <a:ea typeface="微软雅黑"/>
              </a:rPr>
              <a:t> 2: </a:t>
            </a:r>
            <a:r>
              <a:rPr lang="en-US" altLang="en-US" sz="3200" b="1" dirty="0" err="1">
                <a:solidFill>
                  <a:srgbClr val="000000"/>
                </a:solidFill>
                <a:ea typeface="微软雅黑"/>
              </a:rPr>
              <a:t>Tính</a:t>
            </a:r>
            <a:r>
              <a:rPr lang="en-US" altLang="en-US" sz="3200" b="1" dirty="0">
                <a:solidFill>
                  <a:srgbClr val="000000"/>
                </a:solidFill>
                <a:ea typeface="微软雅黑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ea typeface="微软雅黑"/>
              </a:rPr>
              <a:t>bằng</a:t>
            </a:r>
            <a:r>
              <a:rPr lang="en-US" altLang="en-US" sz="3200" b="1" dirty="0">
                <a:solidFill>
                  <a:srgbClr val="000000"/>
                </a:solidFill>
                <a:ea typeface="微软雅黑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ea typeface="微软雅黑"/>
              </a:rPr>
              <a:t>cách</a:t>
            </a:r>
            <a:r>
              <a:rPr lang="en-US" altLang="en-US" sz="3200" b="1" dirty="0">
                <a:solidFill>
                  <a:srgbClr val="000000"/>
                </a:solidFill>
                <a:ea typeface="微软雅黑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ea typeface="微软雅黑"/>
              </a:rPr>
              <a:t>thuận</a:t>
            </a:r>
            <a:r>
              <a:rPr lang="en-US" altLang="en-US" sz="3200" b="1" dirty="0">
                <a:solidFill>
                  <a:srgbClr val="000000"/>
                </a:solidFill>
                <a:ea typeface="微软雅黑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ea typeface="微软雅黑"/>
              </a:rPr>
              <a:t>tiện</a:t>
            </a:r>
            <a:endParaRPr lang="en-US" altLang="en-US" sz="3200" b="1" dirty="0">
              <a:solidFill>
                <a:srgbClr val="000000"/>
              </a:solidFill>
              <a:ea typeface="微软雅黑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BCCF4C-4C63-61F4-21A3-01275906D699}"/>
              </a:ext>
            </a:extLst>
          </p:cNvPr>
          <p:cNvSpPr txBox="1"/>
          <p:nvPr/>
        </p:nvSpPr>
        <p:spPr>
          <a:xfrm>
            <a:off x="1657350" y="1114425"/>
            <a:ext cx="10363200" cy="3261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3600" b="0" i="0" dirty="0">
                <a:solidFill>
                  <a:srgbClr val="000000"/>
                </a:solidFill>
                <a:effectLst/>
              </a:rPr>
              <a:t>a) 73 833 + 3 992 – 3 833</a:t>
            </a:r>
          </a:p>
          <a:p>
            <a:pPr algn="just">
              <a:lnSpc>
                <a:spcPct val="200000"/>
              </a:lnSpc>
            </a:pPr>
            <a:r>
              <a:rPr lang="pt-BR" sz="3600" b="0" i="0" dirty="0">
                <a:solidFill>
                  <a:srgbClr val="000000"/>
                </a:solidFill>
                <a:effectLst/>
              </a:rPr>
              <a:t>b) 85 600 + 2 500 – 5 600</a:t>
            </a:r>
          </a:p>
          <a:p>
            <a:pPr algn="just">
              <a:lnSpc>
                <a:spcPct val="200000"/>
              </a:lnSpc>
            </a:pPr>
            <a:r>
              <a:rPr lang="pt-BR" sz="3600" b="0" i="0" dirty="0">
                <a:solidFill>
                  <a:srgbClr val="000000"/>
                </a:solidFill>
                <a:effectLst/>
              </a:rPr>
              <a:t>c) 30 254 + 10 698 + 1 746</a:t>
            </a:r>
          </a:p>
        </p:txBody>
      </p:sp>
    </p:spTree>
    <p:extLst>
      <p:ext uri="{BB962C8B-B14F-4D97-AF65-F5344CB8AC3E}">
        <p14:creationId xmlns:p14="http://schemas.microsoft.com/office/powerpoint/2010/main" val="160072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33CF85B-C8C2-4C0A-B18E-2948C145B48F}"/>
              </a:ext>
            </a:extLst>
          </p:cNvPr>
          <p:cNvSpPr/>
          <p:nvPr/>
        </p:nvSpPr>
        <p:spPr>
          <a:xfrm>
            <a:off x="348552" y="609600"/>
            <a:ext cx="11494897" cy="5875867"/>
          </a:xfrm>
          <a:prstGeom prst="rect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>
              <a:solidFill>
                <a:srgbClr val="FFFFFF"/>
              </a:solidFill>
              <a:latin typeface="Calibri"/>
              <a:ea typeface="微软雅黑"/>
            </a:endParaRP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id="{F6F80C84-7445-4B2D-9CC4-191F2B9C32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0579641" flipH="1">
            <a:off x="9858247" y="333396"/>
            <a:ext cx="216160" cy="4606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BCCF4C-4C63-61F4-21A3-01275906D699}"/>
              </a:ext>
            </a:extLst>
          </p:cNvPr>
          <p:cNvSpPr txBox="1"/>
          <p:nvPr/>
        </p:nvSpPr>
        <p:spPr>
          <a:xfrm>
            <a:off x="1480248" y="1083189"/>
            <a:ext cx="10363200" cy="150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t-BR" sz="5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877765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33CF85B-C8C2-4C0A-B18E-2948C145B48F}"/>
              </a:ext>
            </a:extLst>
          </p:cNvPr>
          <p:cNvSpPr/>
          <p:nvPr/>
        </p:nvSpPr>
        <p:spPr>
          <a:xfrm>
            <a:off x="406408" y="692105"/>
            <a:ext cx="11494897" cy="5875867"/>
          </a:xfrm>
          <a:prstGeom prst="rect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3733">
              <a:solidFill>
                <a:srgbClr val="FFFFFF"/>
              </a:solidFill>
              <a:latin typeface="Calibri"/>
              <a:ea typeface="微软雅黑"/>
            </a:endParaRPr>
          </a:p>
        </p:txBody>
      </p:sp>
      <p:sp>
        <p:nvSpPr>
          <p:cNvPr id="29" name="椭圆 28">
            <a:extLst>
              <a:ext uri="{FF2B5EF4-FFF2-40B4-BE49-F238E27FC236}">
                <a16:creationId xmlns:a16="http://schemas.microsoft.com/office/drawing/2014/main" id="{BF8C3A55-8AE5-4CC8-BFE0-018D43818858}"/>
              </a:ext>
            </a:extLst>
          </p:cNvPr>
          <p:cNvSpPr/>
          <p:nvPr/>
        </p:nvSpPr>
        <p:spPr>
          <a:xfrm>
            <a:off x="3399577" y="106324"/>
            <a:ext cx="6086184" cy="1010081"/>
          </a:xfrm>
          <a:prstGeom prst="ellipse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康少女" panose="040F0509000000000000" pitchFamily="81" charset="-122"/>
            </a:endParaRPr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695C7F29-057A-4C9E-BB28-F4C3949D5A4F}"/>
              </a:ext>
            </a:extLst>
          </p:cNvPr>
          <p:cNvSpPr/>
          <p:nvPr/>
        </p:nvSpPr>
        <p:spPr>
          <a:xfrm>
            <a:off x="3462230" y="134091"/>
            <a:ext cx="5893149" cy="937587"/>
          </a:xfrm>
          <a:prstGeom prst="ellipse">
            <a:avLst/>
          </a:prstGeom>
          <a:solidFill>
            <a:srgbClr val="F17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康少女" panose="040F0509000000000000" pitchFamily="81" charset="-122"/>
            </a:endParaRP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5069B518-BCD7-49C3-BACD-5A301AFE58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1020359">
            <a:off x="3702308" y="388401"/>
            <a:ext cx="216160" cy="460687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F6F80C84-7445-4B2D-9CC4-191F2B9C32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0579641" flipH="1">
            <a:off x="8296147" y="381021"/>
            <a:ext cx="216160" cy="460687"/>
          </a:xfrm>
          <a:prstGeom prst="rect">
            <a:avLst/>
          </a:prstGeom>
        </p:spPr>
      </p:pic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3870835" y="257673"/>
            <a:ext cx="5337997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defTabSz="1219170" eaLnBrk="1" hangingPunct="1">
              <a:defRPr/>
            </a:pPr>
            <a:r>
              <a:rPr lang="en-US" altLang="en-US" sz="3733" b="1" kern="0" dirty="0" err="1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Bài</a:t>
            </a:r>
            <a:r>
              <a:rPr lang="en-US" altLang="en-US" sz="3733" b="1" kern="0" dirty="0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1: </a:t>
            </a:r>
            <a:r>
              <a:rPr lang="en-US" altLang="en-US" sz="3733" b="1" kern="0" dirty="0" err="1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Đặt</a:t>
            </a:r>
            <a:r>
              <a:rPr lang="en-US" altLang="en-US" sz="3733" b="1" kern="0" dirty="0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</a:t>
            </a:r>
            <a:r>
              <a:rPr lang="en-US" altLang="en-US" sz="3733" b="1" kern="0" dirty="0" err="1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tính</a:t>
            </a:r>
            <a:r>
              <a:rPr lang="en-US" altLang="en-US" sz="3733" b="1" kern="0" dirty="0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</a:t>
            </a:r>
            <a:r>
              <a:rPr lang="en-US" altLang="en-US" sz="3733" b="1" kern="0" dirty="0" err="1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rồi</a:t>
            </a:r>
            <a:r>
              <a:rPr lang="en-US" altLang="en-US" sz="3733" b="1" kern="0" dirty="0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</a:t>
            </a:r>
            <a:r>
              <a:rPr lang="en-US" altLang="en-US" sz="3733" b="1" kern="0" dirty="0" err="1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tính</a:t>
            </a:r>
            <a:r>
              <a:rPr lang="en-US" altLang="en-US" sz="3733" b="1" kern="0" dirty="0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03EB6E-A5BC-2B37-B19A-59A18A8ECF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1125" y="2695575"/>
            <a:ext cx="9845488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26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33CF85B-C8C2-4C0A-B18E-2948C145B48F}"/>
              </a:ext>
            </a:extLst>
          </p:cNvPr>
          <p:cNvSpPr/>
          <p:nvPr/>
        </p:nvSpPr>
        <p:spPr>
          <a:xfrm>
            <a:off x="348552" y="609600"/>
            <a:ext cx="11494897" cy="5875867"/>
          </a:xfrm>
          <a:prstGeom prst="rect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>
              <a:solidFill>
                <a:srgbClr val="FFFFFF"/>
              </a:solidFill>
              <a:latin typeface="Calibri"/>
              <a:ea typeface="微软雅黑"/>
            </a:endParaRPr>
          </a:p>
        </p:txBody>
      </p:sp>
      <p:sp>
        <p:nvSpPr>
          <p:cNvPr id="29" name="椭圆 28">
            <a:extLst>
              <a:ext uri="{FF2B5EF4-FFF2-40B4-BE49-F238E27FC236}">
                <a16:creationId xmlns:a16="http://schemas.microsoft.com/office/drawing/2014/main" id="{BF8C3A55-8AE5-4CC8-BFE0-018D43818858}"/>
              </a:ext>
            </a:extLst>
          </p:cNvPr>
          <p:cNvSpPr/>
          <p:nvPr/>
        </p:nvSpPr>
        <p:spPr>
          <a:xfrm>
            <a:off x="3399578" y="106324"/>
            <a:ext cx="5392845" cy="1010081"/>
          </a:xfrm>
          <a:prstGeom prst="ellipse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康少女" panose="040F0509000000000000" pitchFamily="81" charset="-122"/>
            </a:endParaRPr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695C7F29-057A-4C9E-BB28-F4C3949D5A4F}"/>
              </a:ext>
            </a:extLst>
          </p:cNvPr>
          <p:cNvSpPr/>
          <p:nvPr/>
        </p:nvSpPr>
        <p:spPr>
          <a:xfrm>
            <a:off x="3496338" y="144124"/>
            <a:ext cx="5296084" cy="936033"/>
          </a:xfrm>
          <a:prstGeom prst="ellipse">
            <a:avLst/>
          </a:prstGeom>
          <a:solidFill>
            <a:srgbClr val="F17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康少女" panose="040F0509000000000000" pitchFamily="81" charset="-122"/>
            </a:endParaRP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5069B518-BCD7-49C3-BACD-5A301AFE58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1020359">
            <a:off x="3702308" y="388401"/>
            <a:ext cx="216160" cy="460687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F6F80C84-7445-4B2D-9CC4-191F2B9C32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0579641" flipH="1">
            <a:off x="8296147" y="381021"/>
            <a:ext cx="216160" cy="46068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52036" y="266859"/>
            <a:ext cx="1329210" cy="6667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lang="en-US" altLang="en-US" sz="3733" b="1" dirty="0" err="1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Bài</a:t>
            </a:r>
            <a:r>
              <a:rPr lang="en-US" altLang="en-US" sz="3733" b="1" dirty="0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3</a:t>
            </a:r>
            <a:endParaRPr lang="en-US" sz="3733" dirty="0">
              <a:solidFill>
                <a:srgbClr val="000000"/>
              </a:solidFill>
              <a:latin typeface="Arial" panose="020B0604020202020204" pitchFamily="34" charset="0"/>
              <a:ea typeface="微软雅黑"/>
              <a:cs typeface="Arial" panose="020B0604020202020204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483154" y="1190900"/>
            <a:ext cx="11014492" cy="90196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09585"/>
            <a:r>
              <a:rPr lang="vi-VN" sz="2667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Nướng xong bánh sẽ đến công đoạn trang trí chiếc bánh kem, các bạn hãy thực hiện nhiệm vụ để nhận đồ trang trí nhé</a:t>
            </a:r>
            <a:r>
              <a:rPr lang="en-US" sz="2667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!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48551" y="1103902"/>
            <a:ext cx="11244389" cy="14691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defTabSz="609585"/>
            <a:r>
              <a:rPr lang="vi-VN" sz="2800" i="1" dirty="0">
                <a:solidFill>
                  <a:srgbClr val="000000"/>
                </a:solidFill>
              </a:rPr>
              <a:t>Một quỹ nhân ái, </a:t>
            </a:r>
            <a:r>
              <a:rPr lang="vi-VN" sz="2800" i="1" dirty="0">
                <a:solidFill>
                  <a:srgbClr val="FF0000"/>
                </a:solidFill>
              </a:rPr>
              <a:t>ngày thứ nhất nhận được 28 500 000 đồng</a:t>
            </a:r>
            <a:r>
              <a:rPr lang="vi-VN" sz="2800" i="1" dirty="0">
                <a:solidFill>
                  <a:srgbClr val="000000"/>
                </a:solidFill>
              </a:rPr>
              <a:t>, </a:t>
            </a:r>
            <a:r>
              <a:rPr lang="vi-VN" sz="2800" i="1" dirty="0">
                <a:solidFill>
                  <a:srgbClr val="FF0000"/>
                </a:solidFill>
              </a:rPr>
              <a:t>ngày thứ hai nhận được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vi-VN" sz="2800" i="1" dirty="0">
                <a:solidFill>
                  <a:srgbClr val="FF0000"/>
                </a:solidFill>
              </a:rPr>
              <a:t>47 250 000 đồng, ngày thứ ba nhận được 80 250 000 đồng</a:t>
            </a:r>
            <a:r>
              <a:rPr lang="vi-VN" sz="2800" i="1" dirty="0">
                <a:solidFill>
                  <a:srgbClr val="000000"/>
                </a:solidFill>
              </a:rPr>
              <a:t>. Hỏi cả ba ngày quỹ nhân ái nhận được bao nhiêu tiền?</a:t>
            </a:r>
            <a:endParaRPr lang="en-US" sz="2800" i="1" dirty="0">
              <a:solidFill>
                <a:srgbClr val="000000"/>
              </a:solidFill>
              <a:latin typeface="Calibri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285697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29" grpId="0" animBg="1"/>
      <p:bldP spid="30" grpId="0" animBg="1"/>
      <p:bldP spid="52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33CF85B-C8C2-4C0A-B18E-2948C145B48F}"/>
              </a:ext>
            </a:extLst>
          </p:cNvPr>
          <p:cNvSpPr/>
          <p:nvPr/>
        </p:nvSpPr>
        <p:spPr>
          <a:xfrm>
            <a:off x="348552" y="609600"/>
            <a:ext cx="11494897" cy="5875867"/>
          </a:xfrm>
          <a:prstGeom prst="rect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29" name="椭圆 28">
            <a:extLst>
              <a:ext uri="{FF2B5EF4-FFF2-40B4-BE49-F238E27FC236}">
                <a16:creationId xmlns:a16="http://schemas.microsoft.com/office/drawing/2014/main" id="{BF8C3A55-8AE5-4CC8-BFE0-018D43818858}"/>
              </a:ext>
            </a:extLst>
          </p:cNvPr>
          <p:cNvSpPr/>
          <p:nvPr/>
        </p:nvSpPr>
        <p:spPr>
          <a:xfrm>
            <a:off x="3399578" y="106324"/>
            <a:ext cx="5392845" cy="1010081"/>
          </a:xfrm>
          <a:prstGeom prst="ellipse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华康少女" panose="040F0509000000000000" pitchFamily="81" charset="-122"/>
            </a:endParaRPr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695C7F29-057A-4C9E-BB28-F4C3949D5A4F}"/>
              </a:ext>
            </a:extLst>
          </p:cNvPr>
          <p:cNvSpPr/>
          <p:nvPr/>
        </p:nvSpPr>
        <p:spPr>
          <a:xfrm>
            <a:off x="3496338" y="144124"/>
            <a:ext cx="5296084" cy="936033"/>
          </a:xfrm>
          <a:prstGeom prst="ellipse">
            <a:avLst/>
          </a:prstGeom>
          <a:solidFill>
            <a:srgbClr val="F17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华康少女" panose="040F0509000000000000" pitchFamily="81" charset="-122"/>
            </a:endParaRP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5069B518-BCD7-49C3-BACD-5A301AFE58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1020359">
            <a:off x="3702308" y="388401"/>
            <a:ext cx="216160" cy="460687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F6F80C84-7445-4B2D-9CC4-191F2B9C32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0579641" flipH="1">
            <a:off x="8296147" y="381021"/>
            <a:ext cx="216160" cy="46068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52036" y="266859"/>
            <a:ext cx="1329210" cy="6667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Bài</a:t>
            </a:r>
            <a:r>
              <a:rPr kumimoji="0" lang="en-US" altLang="en-US" sz="3733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4</a:t>
            </a:r>
            <a:endParaRPr kumimoji="0" lang="en-US" sz="3733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/>
              <a:cs typeface="Arial" panose="020B06040202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10196" y="1268288"/>
            <a:ext cx="11244389" cy="103312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609585"/>
            <a:r>
              <a:rPr lang="vi-VN" sz="3600" b="1" i="1" dirty="0">
                <a:solidFill>
                  <a:srgbClr val="000000"/>
                </a:solidFill>
              </a:rPr>
              <a:t>Lập một đề toán dựa vào sơ đồ sau rồi giải bài toán đó.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软雅黑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157627" y="2759141"/>
            <a:ext cx="6554911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 defTabSz="609585">
              <a:spcBef>
                <a:spcPct val="0"/>
              </a:spcBef>
              <a:buNone/>
            </a:pPr>
            <a:r>
              <a:rPr lang="vi-VN" altLang="en-US" b="1" dirty="0">
                <a:solidFill>
                  <a:srgbClr val="002060"/>
                </a:solidFill>
                <a:latin typeface="Calibri"/>
                <a:cs typeface="Arial" panose="020B0604020202020204" pitchFamily="34" charset="0"/>
              </a:rPr>
              <a:t>Bài toán: Nhà An mua 2 bao gạo, cân nặng của cả hai bao gạo là 30 kg. Bao gạo thứ nhất nặng hơn bao gạo thứ hai 8 kg. Hỏi bao gạo thứ nhất nặng bao nhiêu ki-lô-gam, bao gạo thứ hai nặng bao nhiêu ki-lô-gam?</a:t>
            </a:r>
            <a:endParaRPr kumimoji="0" lang="en-US" altLang="en-US" sz="32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微软雅黑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6F8480-D427-E951-0DF1-F4E25CB7C5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29" y="2693273"/>
            <a:ext cx="442912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22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29" grpId="0" animBg="1"/>
      <p:bldP spid="30" grpId="0" animBg="1"/>
      <p:bldP spid="2" grpId="0" animBg="1"/>
      <p:bldP spid="28" grpId="0"/>
      <p:bldP spid="2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33CF85B-C8C2-4C0A-B18E-2948C145B48F}"/>
              </a:ext>
            </a:extLst>
          </p:cNvPr>
          <p:cNvSpPr/>
          <p:nvPr/>
        </p:nvSpPr>
        <p:spPr>
          <a:xfrm>
            <a:off x="348550" y="741244"/>
            <a:ext cx="11494897" cy="5875867"/>
          </a:xfrm>
          <a:prstGeom prst="rect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>
              <a:solidFill>
                <a:srgbClr val="FFFFFF"/>
              </a:solidFill>
              <a:latin typeface="Calibri"/>
              <a:ea typeface="微软雅黑"/>
            </a:endParaRP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5069B518-BCD7-49C3-BACD-5A301AFE58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1020359">
            <a:off x="3702308" y="388401"/>
            <a:ext cx="216160" cy="460687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F6F80C84-7445-4B2D-9CC4-191F2B9C32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424"/>
          <a:stretch/>
        </p:blipFill>
        <p:spPr>
          <a:xfrm rot="10579641" flipH="1">
            <a:off x="8296147" y="381021"/>
            <a:ext cx="216160" cy="460687"/>
          </a:xfrm>
          <a:prstGeom prst="rect">
            <a:avLst/>
          </a:prstGeom>
        </p:spPr>
      </p:pic>
      <p:sp>
        <p:nvSpPr>
          <p:cNvPr id="4" name="椭圆 29">
            <a:extLst>
              <a:ext uri="{FF2B5EF4-FFF2-40B4-BE49-F238E27FC236}">
                <a16:creationId xmlns:a16="http://schemas.microsoft.com/office/drawing/2014/main" id="{D303BBF5-070D-408C-691E-B5EB16635FCE}"/>
              </a:ext>
            </a:extLst>
          </p:cNvPr>
          <p:cNvSpPr/>
          <p:nvPr/>
        </p:nvSpPr>
        <p:spPr>
          <a:xfrm>
            <a:off x="3640177" y="359881"/>
            <a:ext cx="5296084" cy="936033"/>
          </a:xfrm>
          <a:prstGeom prst="ellipse">
            <a:avLst/>
          </a:prstGeom>
          <a:solidFill>
            <a:srgbClr val="F17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zh-CN" altLang="en-US" sz="24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康少女" panose="040F0509000000000000" pitchFamily="81" charset="-12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DF0AE1-FF80-AFE7-24FD-DB162ED3957F}"/>
              </a:ext>
            </a:extLst>
          </p:cNvPr>
          <p:cNvSpPr/>
          <p:nvPr/>
        </p:nvSpPr>
        <p:spPr>
          <a:xfrm>
            <a:off x="4705565" y="482616"/>
            <a:ext cx="3774810" cy="66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9585"/>
            <a:r>
              <a:rPr lang="en-US" altLang="en-US" sz="3733" b="1" dirty="0" err="1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Bài</a:t>
            </a:r>
            <a:r>
              <a:rPr lang="en-US" altLang="en-US" sz="3733" b="1" dirty="0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5: </a:t>
            </a:r>
            <a:r>
              <a:rPr lang="en-US" altLang="en-US" sz="3733" b="1" dirty="0" err="1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Đố</a:t>
            </a:r>
            <a:r>
              <a:rPr lang="en-US" altLang="en-US" sz="3733" b="1" dirty="0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 </a:t>
            </a:r>
            <a:r>
              <a:rPr lang="en-US" altLang="en-US" sz="3733" b="1" dirty="0" err="1">
                <a:solidFill>
                  <a:srgbClr val="00000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rPr>
              <a:t>em</a:t>
            </a:r>
            <a:endParaRPr lang="en-US" sz="3733" dirty="0">
              <a:solidFill>
                <a:srgbClr val="000000"/>
              </a:solidFill>
              <a:latin typeface="Arial" panose="020B0604020202020204" pitchFamily="34" charset="0"/>
              <a:ea typeface="微软雅黑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07F9EF7-4C8C-0811-138D-025A6D0B04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2645" y="1755169"/>
            <a:ext cx="6690788" cy="15017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96CEE62-386B-6450-7C6C-074ACA54819A}"/>
              </a:ext>
            </a:extLst>
          </p:cNvPr>
          <p:cNvSpPr txBox="1"/>
          <p:nvPr/>
        </p:nvSpPr>
        <p:spPr>
          <a:xfrm>
            <a:off x="801384" y="3503488"/>
            <a:ext cx="103974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b="1" i="0" dirty="0">
                <a:solidFill>
                  <a:srgbClr val="000000"/>
                </a:solidFill>
                <a:effectLst/>
              </a:rPr>
              <a:t>Mỗi lần di chuyển, Nam chỉ có thể đổi chỗ hai tấm thẻ cho nhau. Hỏi Nam cần ít nhất mấy lượt di chuyển để được số 268 157?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1262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733CF85B-C8C2-4C0A-B18E-2948C145B48F}"/>
              </a:ext>
            </a:extLst>
          </p:cNvPr>
          <p:cNvSpPr/>
          <p:nvPr/>
        </p:nvSpPr>
        <p:spPr>
          <a:xfrm>
            <a:off x="348550" y="741244"/>
            <a:ext cx="11494897" cy="5875867"/>
          </a:xfrm>
          <a:prstGeom prst="rect">
            <a:avLst/>
          </a:prstGeom>
          <a:solidFill>
            <a:schemeClr val="bg1"/>
          </a:solidFill>
          <a:ln>
            <a:solidFill>
              <a:srgbClr val="F179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0FDB47-9495-8978-4446-55D8715BA1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2083" y="1025704"/>
            <a:ext cx="8167688" cy="18332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4B0E45-CADB-E9E6-1B9C-91A1F923565D}"/>
              </a:ext>
            </a:extLst>
          </p:cNvPr>
          <p:cNvSpPr txBox="1"/>
          <p:nvPr/>
        </p:nvSpPr>
        <p:spPr>
          <a:xfrm>
            <a:off x="1808251" y="3051425"/>
            <a:ext cx="9575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chỗ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2.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2472C3-7E56-BF66-91E9-4EB5F5A5F8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2725" y="1299306"/>
            <a:ext cx="1022482" cy="14233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4C496F5-B5DD-3B6A-294E-759FC1F221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1985" y="1238410"/>
            <a:ext cx="1033851" cy="148424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63A6D50-8FA9-B66F-BD87-69CC91E91EBA}"/>
              </a:ext>
            </a:extLst>
          </p:cNvPr>
          <p:cNvSpPr txBox="1"/>
          <p:nvPr/>
        </p:nvSpPr>
        <p:spPr>
          <a:xfrm>
            <a:off x="1818525" y="3893906"/>
            <a:ext cx="9575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chỗ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7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6.</a:t>
            </a:r>
            <a:endParaRPr lang="en-US" sz="36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A6F32C-60AD-88DB-0E02-0F7A18AEA647}"/>
              </a:ext>
            </a:extLst>
          </p:cNvPr>
          <p:cNvSpPr txBox="1"/>
          <p:nvPr/>
        </p:nvSpPr>
        <p:spPr>
          <a:xfrm>
            <a:off x="1859622" y="4818580"/>
            <a:ext cx="9575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3: 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chỗ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thẻ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5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7.</a:t>
            </a:r>
            <a:endParaRPr lang="en-US" sz="36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2F3CAAA-FE58-6E4A-02F3-519B688520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7963" y="1294543"/>
            <a:ext cx="1001659" cy="142810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B9B9A21-2F93-DB94-17C0-972BC345A2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03746" y="1280791"/>
            <a:ext cx="962025" cy="14573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F67E7F9-E77F-FCD1-7598-34F24E5C5E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447" y="1304818"/>
            <a:ext cx="989298" cy="141048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6652D21-20D0-C795-E239-328102C17C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33346" y="1295293"/>
            <a:ext cx="937401" cy="139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4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" grpId="0"/>
      <p:bldP spid="13" grpId="0"/>
      <p:bldP spid="17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F33B48"/>
      </a:accent1>
      <a:accent2>
        <a:srgbClr val="FFC000"/>
      </a:accent2>
      <a:accent3>
        <a:srgbClr val="00BBD6"/>
      </a:accent3>
      <a:accent4>
        <a:srgbClr val="937862"/>
      </a:accent4>
      <a:accent5>
        <a:srgbClr val="B2D135"/>
      </a:accent5>
      <a:accent6>
        <a:srgbClr val="895881"/>
      </a:accent6>
      <a:hlink>
        <a:srgbClr val="F33B48"/>
      </a:hlink>
      <a:folHlink>
        <a:srgbClr val="BFBFBF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406</Words>
  <Application>Microsoft Office PowerPoint</Application>
  <PresentationFormat>Widescreen</PresentationFormat>
  <Paragraphs>40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等线</vt:lpstr>
      <vt:lpstr>微软雅黑</vt:lpstr>
      <vt:lpstr>Arial</vt:lpstr>
      <vt:lpstr>Calibri</vt:lpstr>
      <vt:lpstr>Cambria</vt:lpstr>
      <vt:lpstr>Garamond</vt:lpstr>
      <vt:lpstr>Times New Roman</vt:lpstr>
      <vt:lpstr>华康少女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48</cp:revision>
  <dcterms:created xsi:type="dcterms:W3CDTF">2023-10-04T06:34:40Z</dcterms:created>
  <dcterms:modified xsi:type="dcterms:W3CDTF">2025-11-29T09:27:28Z</dcterms:modified>
</cp:coreProperties>
</file>