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6" r:id="rId1"/>
    <p:sldMasterId id="2147483738" r:id="rId2"/>
    <p:sldMasterId id="2147483750" r:id="rId3"/>
  </p:sldMasterIdLst>
  <p:notesMasterIdLst>
    <p:notesMasterId r:id="rId37"/>
  </p:notesMasterIdLst>
  <p:sldIdLst>
    <p:sldId id="256" r:id="rId4"/>
    <p:sldId id="4363" r:id="rId5"/>
    <p:sldId id="4365" r:id="rId6"/>
    <p:sldId id="4391" r:id="rId7"/>
    <p:sldId id="4367" r:id="rId8"/>
    <p:sldId id="4370" r:id="rId9"/>
    <p:sldId id="4382" r:id="rId10"/>
    <p:sldId id="4371" r:id="rId11"/>
    <p:sldId id="4383" r:id="rId12"/>
    <p:sldId id="4384" r:id="rId13"/>
    <p:sldId id="4385" r:id="rId14"/>
    <p:sldId id="4386" r:id="rId15"/>
    <p:sldId id="4387" r:id="rId16"/>
    <p:sldId id="4388" r:id="rId17"/>
    <p:sldId id="4373" r:id="rId18"/>
    <p:sldId id="4380" r:id="rId19"/>
    <p:sldId id="4381" r:id="rId20"/>
    <p:sldId id="4343" r:id="rId21"/>
    <p:sldId id="4347" r:id="rId22"/>
    <p:sldId id="4348" r:id="rId23"/>
    <p:sldId id="4349" r:id="rId24"/>
    <p:sldId id="4351" r:id="rId25"/>
    <p:sldId id="4389" r:id="rId26"/>
    <p:sldId id="4353" r:id="rId27"/>
    <p:sldId id="4354" r:id="rId28"/>
    <p:sldId id="4355" r:id="rId29"/>
    <p:sldId id="4360" r:id="rId30"/>
    <p:sldId id="4362" r:id="rId31"/>
    <p:sldId id="4356" r:id="rId32"/>
    <p:sldId id="4357" r:id="rId33"/>
    <p:sldId id="4390" r:id="rId34"/>
    <p:sldId id="4358" r:id="rId35"/>
    <p:sldId id="4359" r:id="rId36"/>
  </p:sldIdLst>
  <p:sldSz cx="12192000" cy="6858000"/>
  <p:notesSz cx="6858000" cy="9144000"/>
  <p:embeddedFontLst>
    <p:embeddedFont>
      <p:font typeface="Pangolin" panose="020B0604020202020204"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regular r:id="rId43"/>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6CE6"/>
    <a:srgbClr val="BDD7EE"/>
    <a:srgbClr val="98DA5E"/>
    <a:srgbClr val="F8EDE6"/>
    <a:srgbClr val="A5B2D3"/>
    <a:srgbClr val="C7E66D"/>
    <a:srgbClr val="CEECDC"/>
    <a:srgbClr val="DFCEBC"/>
    <a:srgbClr val="95624C"/>
    <a:srgbClr val="B949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0" autoAdjust="0"/>
    <p:restoredTop sz="83192" autoAdjust="0"/>
  </p:normalViewPr>
  <p:slideViewPr>
    <p:cSldViewPr snapToGrid="0">
      <p:cViewPr varScale="1">
        <p:scale>
          <a:sx n="66" d="100"/>
          <a:sy n="66"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29/11/2025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eaLnBrk="1" hangingPunct="1"/>
            <a:fld id="{A8E8AAB3-6B98-4E43-AC69-6BE017A510E2}" type="slidenum">
              <a:rPr lang="en-US" sz="1200" smtClean="0"/>
              <a:pPr eaLnBrk="1" hangingPunct="1"/>
              <a:t>1</a:t>
            </a:fld>
            <a:endParaRPr lang="en-US" sz="1200"/>
          </a:p>
        </p:txBody>
      </p:sp>
    </p:spTree>
    <p:extLst>
      <p:ext uri="{BB962C8B-B14F-4D97-AF65-F5344CB8AC3E}">
        <p14:creationId xmlns:p14="http://schemas.microsoft.com/office/powerpoint/2010/main" val="3118671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074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cách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7232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em hãy mô tả vị trí phím Caps lock, phím shift trên bàn phím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8502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20407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thực hành viết chữ hoa với phím Caps lock</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3506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6205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a:t>
            </a:r>
            <a:r>
              <a:rPr lang="vi-VN"/>
              <a:t>học sau</a:t>
            </a:r>
            <a:r>
              <a:rPr lang="en-US"/>
              <a:t>. GV có</a:t>
            </a:r>
            <a:r>
              <a:rPr lang="en-US" baseline="0"/>
              <a:t> thể phân công mỗi nhóm sưu tầm tranh, ảnh của một sự kiện nào đó như: nước, rừng, phương tiện giao thông, thời trang, lịch sử kháng chiến của Việt Nam, sự phát triển của con người…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848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632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05857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err="1">
                <a:latin typeface="Times New Roman" panose="02020603050405020304" pitchFamily="18" charset="0"/>
                <a:cs typeface="Times New Roman" panose="02020603050405020304" pitchFamily="18" charset="0"/>
              </a:rPr>
              <a:t>nhóm</a:t>
            </a:r>
            <a:r>
              <a:rPr lang="en-US" baseline="0">
                <a:latin typeface="Times New Roman" panose="02020603050405020304" pitchFamily="18" charset="0"/>
                <a:cs typeface="Times New Roman" panose="02020603050405020304" pitchFamily="18" charset="0"/>
              </a:rPr>
              <a:t> chia sẻ </a:t>
            </a:r>
            <a:r>
              <a:rPr lang="en-US" baseline="0" dirty="0">
                <a:latin typeface="Times New Roman" panose="02020603050405020304" pitchFamily="18" charset="0"/>
                <a:cs typeface="Times New Roman" panose="02020603050405020304" pitchFamily="18" charset="0"/>
              </a:rPr>
              <a:t>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a:t>
            </a:r>
            <a:r>
              <a:rPr lang="en-US" baseline="0">
                <a:latin typeface="Times New Roman" panose="02020603050405020304" pitchFamily="18" charset="0"/>
                <a:cs typeface="Times New Roman" panose="02020603050405020304" pitchFamily="18" charset="0"/>
              </a:rPr>
              <a:t>ý tưởng. Khi cho HS thảo luận, GV chiếu tiêu chí và yêu cầu HS thảo luận về sản phẩm cần dựa vào các tiêu chí.</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92929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6011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686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7249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 Nội dung bài trình chiếu GV nên khuyến khích các em gõ tiếng Việt.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42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989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80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0790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8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các em vừa xem video về vấn đề gì? Em nhận ra (biết) những ai trong đó? Để biết hoặc chia sẻ cho các bạn biết nhiều hơn về lịch sử Việt Nam, các em sẽ làm gì?</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0044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latin typeface="Times New Roman" panose="02020603050405020304" pitchFamily="18" charset="0"/>
                <a:cs typeface="Times New Roman" panose="02020603050405020304" pitchFamily="18" charset="0"/>
              </a:rPr>
              <a:t>Các nhóm chia sẻ, bình chọn bài trình chiếu hay, ấn tượng, qua đó rút ra bài học cho nhóm mình, về nhà sửa lại bài</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356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056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983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Hai bạn nhỏ đang đi đâu? (hai bạn tham gia một lễ hội của địa phương). Hai bạn cảm thấy như thế nào? (Hai bạn rất thích thú và hào hứng). Hai bạn có dự định gì? (Hai bạn sẽ giới thiệu về lễ hội này).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508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Để giới thiệu về một vấn đề nào đó, chúng ta cần làm gì? (tìm tư liệu bao gồm tên, giới thiệu về lịch sử ra đời và phát triển của chúng, hình ảnh minh họa). Để bài thuyết trình sinh động, thu hút, em cần làm gì? (tạo bài trình chiếu để các bạn nhìn rõ, dễ hơn)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535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đề: </a:t>
            </a:r>
            <a:r>
              <a:rPr lang="vi-VN" baseline="0"/>
              <a:t>PowerPoint nằm trong bộ công cụ Microsoft Office, là một phần mềm trình chiếu sử dụng các slide để truyền tải thông tin. Nó cho phép người dùng tạo ra những slide phục vụ các buổi thuyết trình để thể hiện những thông điệp trong các lớp học hoặc buổi họp</a:t>
            </a:r>
            <a:r>
              <a:rPr lang="en-US" baseline="0"/>
              <a:t>. Nó </a:t>
            </a:r>
            <a:r>
              <a:rPr lang="vi-VN" baseline="0"/>
              <a:t>có thể tạo các bài thuyết trình cho sản phẩm và dịch vụ</a:t>
            </a:r>
            <a:r>
              <a:rPr lang="en-US" baseline="0"/>
              <a:t>,</a:t>
            </a:r>
            <a:r>
              <a:rPr lang="vi-VN" baseline="0"/>
              <a:t> bài giảng sinh động, trực quan cho lớp học</a:t>
            </a:r>
            <a:r>
              <a:rPr lang="en-US" baseline="0"/>
              <a:t>; có</a:t>
            </a:r>
            <a:r>
              <a:rPr lang="vi-VN" baseline="0"/>
              <a:t> vô số định dạng và mang dấu ấn riêng phong phú.</a:t>
            </a:r>
            <a:r>
              <a:rPr lang="en-US" baseline="0"/>
              <a:t> </a:t>
            </a:r>
            <a:r>
              <a:rPr lang="vi-VN" baseline="0"/>
              <a:t>Các hiệu ứng kết hợp cùng hình ảnh ấn tượng sẽ thu hút sự chú ý của người xem.</a:t>
            </a:r>
            <a:r>
              <a:rPr lang="en-US" baseline="0"/>
              <a:t> Bài giảng các em đang học cũng được tạo trên phần mềm PowerPoint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20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a:t>
            </a:r>
            <a:r>
              <a:rPr lang="en-US"/>
              <a:t>:</a:t>
            </a:r>
            <a:r>
              <a:rPr lang="en-US" baseline="0"/>
              <a:t> </a:t>
            </a:r>
            <a:r>
              <a:rPr lang="vi-VN" baseline="0"/>
              <a:t>gạch đầu dòng giúp việc các đoạn liệt kê, sắp xếp...</a:t>
            </a:r>
            <a:r>
              <a:rPr lang="en-US" baseline="0"/>
              <a:t> </a:t>
            </a:r>
            <a:r>
              <a:rPr lang="vi-VN" baseline="0"/>
              <a:t>được trình bày một cách gọn gàng và đẹp mắt hơn</a:t>
            </a:r>
            <a:r>
              <a:rPr lang="en-US" baseline="0"/>
              <a:t>. Có rất nhiều mẫu gạch đầu dòng cho bài trình chiếu them sinh động. Em cũng có thể sử dụng các mẫu ký tự symbol hoặc các ảnh để làm gạch đầu dòng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939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hướng</a:t>
            </a:r>
            <a:r>
              <a:rPr lang="en-US" baseline="0"/>
              <a:t> dẫn HS thực hiện</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030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3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65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69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3183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1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102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235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847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37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567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3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130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977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9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823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409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038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559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7893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429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08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22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236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29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096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35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2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8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5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5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C44C7E3-E8DF-F944-3472-A777A6F5C8F9}"/>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68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9A2CC62-4881-E68E-59E9-B044DB224E81}"/>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728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3EE40A1-7E1D-8527-2408-E5A523245C6D}"/>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73995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19.JPG"/><Relationship Id="rId5" Type="http://schemas.openxmlformats.org/officeDocument/2006/relationships/image" Target="../media/image18.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9.JP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6.JP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098"/>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08214" y="862852"/>
            <a:ext cx="10286999" cy="2585323"/>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38">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en-US" sz="72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en-US" sz="4500" b="1">
                <a:solidFill>
                  <a:srgbClr val="FF0000"/>
                </a:solidFill>
                <a:latin typeface="Times New Roman" panose="02020603050405020304" pitchFamily="18" charset="0"/>
                <a:cs typeface="Times New Roman" panose="02020603050405020304" pitchFamily="18" charset="0"/>
              </a:rPr>
              <a:t>CHÀO MỪNG QUÝ THẦY CÔ</a:t>
            </a:r>
          </a:p>
          <a:p>
            <a:pPr algn="ctr"/>
            <a:r>
              <a:rPr lang="en-US" sz="4500" b="1">
                <a:solidFill>
                  <a:srgbClr val="FF0000"/>
                </a:solidFill>
                <a:latin typeface="Times New Roman" panose="02020603050405020304" pitchFamily="18" charset="0"/>
                <a:cs typeface="Times New Roman" panose="02020603050405020304" pitchFamily="18" charset="0"/>
              </a:rPr>
              <a:t>VỀ DỰ GIỜ</a:t>
            </a: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1377833"/>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UBND PHƯỜNG HƯNG ĐẠO</a:t>
            </a:r>
          </a:p>
          <a:p>
            <a:pPr algn="ctr"/>
            <a:r>
              <a:rPr lang="en-US" sz="2000" b="1">
                <a:solidFill>
                  <a:schemeClr val="accent5">
                    <a:lumMod val="75000"/>
                  </a:schemeClr>
                </a:solidFill>
                <a:latin typeface="Times New Roman" panose="02020603050405020304" pitchFamily="18" charset="0"/>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19198" y="5387790"/>
            <a:ext cx="5583580" cy="954107"/>
          </a:xfrm>
          <a:prstGeom prst="rect">
            <a:avLst/>
          </a:prstGeom>
          <a:noFill/>
        </p:spPr>
        <p:txBody>
          <a:bodyPr wrap="none" rtlCol="0">
            <a:spAutoFit/>
          </a:bodyPr>
          <a:lstStyle/>
          <a:p>
            <a:r>
              <a:rPr lang="en-US" sz="2800" b="1" i="1">
                <a:solidFill>
                  <a:schemeClr val="accent1">
                    <a:lumMod val="75000"/>
                  </a:schemeClr>
                </a:solidFill>
                <a:latin typeface="Times New Roman" panose="02020603050405020304" pitchFamily="18" charset="0"/>
                <a:cs typeface="Times New Roman" panose="02020603050405020304" pitchFamily="18" charset="0"/>
              </a:rPr>
              <a:t>Giáo viên: Nguyễn Hương Trang</a:t>
            </a:r>
          </a:p>
          <a:p>
            <a:r>
              <a:rPr lang="en-US" sz="2800" b="1" i="1">
                <a:solidFill>
                  <a:schemeClr val="accent1">
                    <a:lumMod val="75000"/>
                  </a:schemeClr>
                </a:solidFill>
                <a:latin typeface="Times New Roman" panose="02020603050405020304" pitchFamily="18" charset="0"/>
                <a:cs typeface="Times New Roman" panose="02020603050405020304" pitchFamily="18" charset="0"/>
              </a:rPr>
              <a:t>Đơn vị: 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Trên thẻ lệnh </a:t>
            </a:r>
            <a:r>
              <a:rPr lang="vi-VN" sz="2400" b="1">
                <a:solidFill>
                  <a:srgbClr val="002060"/>
                </a:solidFill>
                <a:latin typeface="Roboto" panose="02000000000000000000" pitchFamily="2" charset="0"/>
                <a:ea typeface="Roboto" panose="02000000000000000000" pitchFamily="2" charset="0"/>
              </a:rPr>
              <a:t>Home</a:t>
            </a:r>
            <a:r>
              <a:rPr lang="vi-VN" sz="2400">
                <a:solidFill>
                  <a:srgbClr val="002060"/>
                </a:solidFill>
                <a:latin typeface="Roboto" panose="02000000000000000000" pitchFamily="2" charset="0"/>
                <a:ea typeface="Roboto" panose="02000000000000000000" pitchFamily="2" charset="0"/>
              </a:rPr>
              <a:t>, nháy chuột vào</a:t>
            </a:r>
          </a:p>
          <a:p>
            <a:pPr lvl="0" algn="ctr">
              <a:defRPr/>
            </a:pPr>
            <a:r>
              <a:rPr lang="vi-VN" sz="2400">
                <a:solidFill>
                  <a:srgbClr val="002060"/>
                </a:solidFill>
                <a:latin typeface="Roboto" panose="02000000000000000000" pitchFamily="2" charset="0"/>
                <a:ea typeface="Roboto" panose="02000000000000000000" pitchFamily="2" charset="0"/>
              </a:rPr>
              <a:t>bên cạnh nút lệnh tạo dấu đầu dòng</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244106" y="3957366"/>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a:t>
            </a:r>
            <a:r>
              <a:rPr lang="en-US" sz="2000"/>
              <a:t>hoạ</a:t>
            </a:r>
            <a:r>
              <a:rPr lang="vi-VN" sz="2000"/>
              <a:t>;</a:t>
            </a:r>
          </a:p>
          <a:p>
            <a:pPr algn="l"/>
            <a:r>
              <a:rPr lang="vi-VN" sz="2000"/>
              <a:t>Tạo các hiệu ứng động</a:t>
            </a:r>
          </a:p>
          <a:p>
            <a:pPr algn="l"/>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2</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2" name="Picture 1"/>
          <p:cNvPicPr>
            <a:picLocks noChangeAspect="1"/>
          </p:cNvPicPr>
          <p:nvPr/>
        </p:nvPicPr>
        <p:blipFill>
          <a:blip r:embed="rId5"/>
          <a:stretch>
            <a:fillRect/>
          </a:stretch>
        </p:blipFill>
        <p:spPr>
          <a:xfrm>
            <a:off x="7820353" y="1428049"/>
            <a:ext cx="1227163" cy="847327"/>
          </a:xfrm>
          <a:prstGeom prst="rect">
            <a:avLst/>
          </a:prstGeom>
          <a:ln w="19050">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a:off x="9246870" y="1794435"/>
            <a:ext cx="708660" cy="1008929"/>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BEAF302D-C5A1-EF1A-4377-F07796D7B20B}"/>
              </a:ext>
            </a:extLst>
          </p:cNvPr>
          <p:cNvSpPr/>
          <p:nvPr/>
        </p:nvSpPr>
        <p:spPr>
          <a:xfrm>
            <a:off x="8517502" y="1444379"/>
            <a:ext cx="530014" cy="8234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994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par>
                                <p:cTn id="18" presetID="22" presetClass="entr" presetSubtype="4"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086" t="3352" r="4965" b="6068"/>
          <a:stretch/>
        </p:blipFill>
        <p:spPr>
          <a:xfrm>
            <a:off x="1894241" y="3425841"/>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2244106" y="1444379"/>
            <a:ext cx="5681191"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Nháy chuột chọn một kiểu trong danh</a:t>
            </a:r>
          </a:p>
          <a:p>
            <a:pPr lvl="0" algn="ctr">
              <a:defRPr/>
            </a:pPr>
            <a:r>
              <a:rPr lang="vi-VN" sz="2400">
                <a:solidFill>
                  <a:srgbClr val="002060"/>
                </a:solidFill>
                <a:latin typeface="Roboto" panose="02000000000000000000" pitchFamily="2" charset="0"/>
                <a:ea typeface="Roboto" panose="02000000000000000000" pitchFamily="2" charset="0"/>
              </a:rPr>
              <a:t>sách, quan sát sự thay đổi dấu đầu dòng</a:t>
            </a:r>
          </a:p>
          <a:p>
            <a:pPr lvl="0" algn="ctr">
              <a:defRPr/>
            </a:pPr>
            <a:r>
              <a:rPr lang="vi-VN" sz="2400">
                <a:solidFill>
                  <a:srgbClr val="002060"/>
                </a:solidFill>
                <a:latin typeface="Roboto" panose="02000000000000000000" pitchFamily="2" charset="0"/>
                <a:ea typeface="Roboto" panose="02000000000000000000" pitchFamily="2" charset="0"/>
              </a:rPr>
              <a:t>trên phần văn bản được chọn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041221" y="3984479"/>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marL="342900" indent="-342900" algn="l">
              <a:buFont typeface="Wingdings" panose="05000000000000000000" pitchFamily="2" charset="2"/>
              <a:buChar char="v"/>
            </a:pPr>
            <a:r>
              <a:rPr lang="vi-VN" sz="2000"/>
              <a:t>Chuẩn bị nội dung cho bài trình chiếu;</a:t>
            </a:r>
          </a:p>
          <a:p>
            <a:pPr marL="342900" indent="-342900" algn="l">
              <a:buFont typeface="Wingdings" panose="05000000000000000000" pitchFamily="2" charset="2"/>
              <a:buChar char="v"/>
            </a:pPr>
            <a:r>
              <a:rPr lang="vi-VN" sz="2000"/>
              <a:t>Chọn màu hoặc hình ảnh nền cho trang chiếu;</a:t>
            </a:r>
          </a:p>
          <a:p>
            <a:pPr marL="342900" indent="-342900" algn="l">
              <a:buFont typeface="Wingdings" panose="05000000000000000000" pitchFamily="2" charset="2"/>
              <a:buChar char="v"/>
            </a:pPr>
            <a:r>
              <a:rPr lang="vi-VN" sz="2000"/>
              <a:t>Nhập và định dạng nội dung văn bản;</a:t>
            </a:r>
          </a:p>
          <a:p>
            <a:pPr marL="342900" indent="-342900" algn="l">
              <a:buFont typeface="Wingdings" panose="05000000000000000000" pitchFamily="2" charset="2"/>
              <a:buChar char="v"/>
            </a:pPr>
            <a:r>
              <a:rPr lang="vi-VN" sz="2000"/>
              <a:t>Thêm các hình ảnh minh họa;</a:t>
            </a:r>
          </a:p>
          <a:p>
            <a:pPr marL="342900" indent="-342900" algn="l">
              <a:buFont typeface="Wingdings" panose="05000000000000000000" pitchFamily="2" charset="2"/>
              <a:buChar char="v"/>
            </a:pPr>
            <a:r>
              <a:rPr lang="vi-VN" sz="2000"/>
              <a:t>Tạo các hiệu ứng động</a:t>
            </a:r>
          </a:p>
          <a:p>
            <a:pPr marL="342900" indent="-342900" algn="l">
              <a:buFont typeface="Wingdings" panose="05000000000000000000" pitchFamily="2" charset="2"/>
              <a:buChar char="v"/>
            </a:pPr>
            <a:r>
              <a:rPr lang="vi-VN" sz="2000"/>
              <a:t>Trình chiếu kiểm tra, chỉnh sửa và lưu bài </a:t>
            </a:r>
            <a:r>
              <a:rPr lang="en-US" sz="2000"/>
              <a:t>chiếu</a:t>
            </a:r>
            <a:endParaRPr lang="vi-VN" sz="2000"/>
          </a:p>
        </p:txBody>
      </p:sp>
      <p:grpSp>
        <p:nvGrpSpPr>
          <p:cNvPr id="4" name="Group 3"/>
          <p:cNvGrpSpPr/>
          <p:nvPr/>
        </p:nvGrpSpPr>
        <p:grpSpPr>
          <a:xfrm>
            <a:off x="471196" y="1794435"/>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911298"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384702"/>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3</a:t>
              </a:r>
              <a:endParaRPr lang="vi-VN" sz="2400" b="1">
                <a:solidFill>
                  <a:srgbClr val="FF0000"/>
                </a:solidFill>
                <a:latin typeface="Roboto Black" panose="02000000000000000000" pitchFamily="2" charset="0"/>
                <a:ea typeface="Roboto Black" panose="02000000000000000000" pitchFamily="2"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7502" y="2803364"/>
            <a:ext cx="3072087" cy="3537127"/>
          </a:xfrm>
          <a:prstGeom prst="rect">
            <a:avLst/>
          </a:prstGeom>
        </p:spPr>
      </p:pic>
      <p:sp>
        <p:nvSpPr>
          <p:cNvPr id="9" name="Curved Left Arrow 8"/>
          <p:cNvSpPr/>
          <p:nvPr/>
        </p:nvSpPr>
        <p:spPr>
          <a:xfrm rot="4646660" flipH="1">
            <a:off x="7570966" y="1434668"/>
            <a:ext cx="708660" cy="2306525"/>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ounded Rectangle 14"/>
          <p:cNvSpPr/>
          <p:nvPr/>
        </p:nvSpPr>
        <p:spPr>
          <a:xfrm>
            <a:off x="10691214" y="407448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118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repeatCount="indefinite" fill="hold" grpId="0" nodeType="clickEffect">
                                  <p:stCondLst>
                                    <p:cond delay="0"/>
                                  </p:stCondLst>
                                  <p:endCondLst>
                                    <p:cond evt="onNext" delay="0">
                                      <p:tgtEl>
                                        <p:sldTgt/>
                                      </p:tgtEl>
                                    </p:cond>
                                  </p:end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32" presetClass="emph" presetSubtype="0" fill="hold" grpId="1" nodeType="withEffect">
                                  <p:stCondLst>
                                    <p:cond delay="0"/>
                                  </p:stCondLst>
                                  <p:childTnLst>
                                    <p:animRot by="120000">
                                      <p:cBhvr>
                                        <p:cTn id="32" dur="100" fill="hold">
                                          <p:stCondLst>
                                            <p:cond delay="0"/>
                                          </p:stCondLst>
                                        </p:cTn>
                                        <p:tgtEl>
                                          <p:spTgt spid="15"/>
                                        </p:tgtEl>
                                        <p:attrNameLst>
                                          <p:attrName>r</p:attrName>
                                        </p:attrNameLst>
                                      </p:cBhvr>
                                    </p:animRot>
                                    <p:animRot by="-240000">
                                      <p:cBhvr>
                                        <p:cTn id="33" dur="200" fill="hold">
                                          <p:stCondLst>
                                            <p:cond delay="200"/>
                                          </p:stCondLst>
                                        </p:cTn>
                                        <p:tgtEl>
                                          <p:spTgt spid="15"/>
                                        </p:tgtEl>
                                        <p:attrNameLst>
                                          <p:attrName>r</p:attrName>
                                        </p:attrNameLst>
                                      </p:cBhvr>
                                    </p:animRot>
                                    <p:animRot by="240000">
                                      <p:cBhvr>
                                        <p:cTn id="34" dur="200" fill="hold">
                                          <p:stCondLst>
                                            <p:cond delay="400"/>
                                          </p:stCondLst>
                                        </p:cTn>
                                        <p:tgtEl>
                                          <p:spTgt spid="15"/>
                                        </p:tgtEl>
                                        <p:attrNameLst>
                                          <p:attrName>r</p:attrName>
                                        </p:attrNameLst>
                                      </p:cBhvr>
                                    </p:animRot>
                                    <p:animRot by="-240000">
                                      <p:cBhvr>
                                        <p:cTn id="35" dur="200" fill="hold">
                                          <p:stCondLst>
                                            <p:cond delay="600"/>
                                          </p:stCondLst>
                                        </p:cTn>
                                        <p:tgtEl>
                                          <p:spTgt spid="15"/>
                                        </p:tgtEl>
                                        <p:attrNameLst>
                                          <p:attrName>r</p:attrName>
                                        </p:attrNameLst>
                                      </p:cBhvr>
                                    </p:animRot>
                                    <p:animRot by="120000">
                                      <p:cBhvr>
                                        <p:cTn id="36"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9" grpId="0"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635595" y="2263169"/>
            <a:ext cx="11150114"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gõ được chữ hoa em có thể sử dụng phím</a:t>
            </a:r>
            <a:r>
              <a:rPr lang="vi-VN" sz="2400" b="1">
                <a:solidFill>
                  <a:srgbClr val="FF0000"/>
                </a:solidFill>
                <a:latin typeface="Roboto" panose="02000000000000000000" pitchFamily="2" charset="0"/>
                <a:ea typeface="Roboto" panose="02000000000000000000" pitchFamily="2" charset="0"/>
              </a:rPr>
              <a:t> Caps Lock</a:t>
            </a:r>
            <a:r>
              <a:rPr lang="vi-VN" sz="2400">
                <a:solidFill>
                  <a:srgbClr val="002060"/>
                </a:solidFill>
                <a:latin typeface="Roboto" panose="02000000000000000000" pitchFamily="2" charset="0"/>
                <a:ea typeface="Roboto" panose="02000000000000000000" pitchFamily="2" charset="0"/>
              </a:rPr>
              <a:t> hoặc phím</a:t>
            </a:r>
            <a:r>
              <a:rPr lang="vi-VN" sz="2400" b="1">
                <a:solidFill>
                  <a:srgbClr val="FF0000"/>
                </a:solidFill>
                <a:latin typeface="Roboto" panose="02000000000000000000" pitchFamily="2" charset="0"/>
                <a:ea typeface="Roboto" panose="02000000000000000000" pitchFamily="2" charset="0"/>
              </a:rPr>
              <a:t> Shift</a:t>
            </a:r>
          </a:p>
        </p:txBody>
      </p:sp>
      <p:pic>
        <p:nvPicPr>
          <p:cNvPr id="2" name="Picture 1"/>
          <p:cNvPicPr>
            <a:picLocks noChangeAspect="1"/>
          </p:cNvPicPr>
          <p:nvPr/>
        </p:nvPicPr>
        <p:blipFill>
          <a:blip r:embed="rId4"/>
          <a:stretch>
            <a:fillRect/>
          </a:stretch>
        </p:blipFill>
        <p:spPr>
          <a:xfrm>
            <a:off x="1935831" y="3441194"/>
            <a:ext cx="3147344" cy="2079496"/>
          </a:xfrm>
          <a:prstGeom prst="rect">
            <a:avLst/>
          </a:prstGeom>
          <a:scene3d>
            <a:camera prst="orthographicFront"/>
            <a:lightRig rig="threePt" dir="t"/>
          </a:scene3d>
          <a:sp3d>
            <a:bevelT w="101600" prst="riblet"/>
          </a:sp3d>
        </p:spPr>
      </p:pic>
      <p:pic>
        <p:nvPicPr>
          <p:cNvPr id="5" name="Picture 4"/>
          <p:cNvPicPr>
            <a:picLocks noChangeAspect="1"/>
          </p:cNvPicPr>
          <p:nvPr/>
        </p:nvPicPr>
        <p:blipFill>
          <a:blip r:embed="rId5"/>
          <a:stretch>
            <a:fillRect/>
          </a:stretch>
        </p:blipFill>
        <p:spPr>
          <a:xfrm>
            <a:off x="6336382" y="3452094"/>
            <a:ext cx="3147344" cy="2057696"/>
          </a:xfrm>
          <a:prstGeom prst="rect">
            <a:avLst/>
          </a:prstGeom>
          <a:scene3d>
            <a:camera prst="orthographicFront"/>
            <a:lightRig rig="threePt" dir="t"/>
          </a:scene3d>
          <a:sp3d>
            <a:bevelT w="101600" prst="riblet"/>
          </a:sp3d>
        </p:spPr>
      </p:pic>
    </p:spTree>
    <p:extLst>
      <p:ext uri="{BB962C8B-B14F-4D97-AF65-F5344CB8AC3E}">
        <p14:creationId xmlns:p14="http://schemas.microsoft.com/office/powerpoint/2010/main" val="41012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par>
                                <p:cTn id="12" presetID="42"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164431" y="4391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401655" y="1340565"/>
            <a:ext cx="495367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Caps Lock</a:t>
            </a:r>
          </a:p>
        </p:txBody>
      </p:sp>
      <p:sp>
        <p:nvSpPr>
          <p:cNvPr id="13" name="TextBox 12"/>
          <p:cNvSpPr txBox="1"/>
          <p:nvPr/>
        </p:nvSpPr>
        <p:spPr>
          <a:xfrm>
            <a:off x="5405375" y="2213845"/>
            <a:ext cx="5384544" cy="1200329"/>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gõ phím Caps Lock, đèn Caps Lock sẽ chuyển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từ tắt sang sáng </a:t>
            </a:r>
            <a:r>
              <a:rPr lang="en-US" sz="2400">
                <a:solidFill>
                  <a:srgbClr val="002060"/>
                </a:solidFill>
                <a:latin typeface="Roboto" panose="02000000000000000000" pitchFamily="2" charset="0"/>
                <a:ea typeface="Roboto" panose="02000000000000000000" pitchFamily="2" charset="0"/>
              </a:rPr>
              <a:t>và</a:t>
            </a:r>
            <a:r>
              <a:rPr lang="vi-VN" sz="2400">
                <a:solidFill>
                  <a:srgbClr val="002060"/>
                </a:solidFill>
                <a:latin typeface="Roboto" panose="02000000000000000000" pitchFamily="2" charset="0"/>
                <a:ea typeface="Roboto" panose="02000000000000000000" pitchFamily="2" charset="0"/>
              </a:rPr>
              <a:t> ngược lại</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6" name="TextBox 15"/>
          <p:cNvSpPr txBox="1"/>
          <p:nvPr/>
        </p:nvSpPr>
        <p:spPr>
          <a:xfrm>
            <a:off x="5405375" y="3585607"/>
            <a:ext cx="5384544"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sáng, các kí tự gõ vào từ bàn phím sẽ là chữ hoa</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sp>
        <p:nvSpPr>
          <p:cNvPr id="18" name="TextBox 17"/>
          <p:cNvSpPr txBox="1"/>
          <p:nvPr/>
        </p:nvSpPr>
        <p:spPr>
          <a:xfrm>
            <a:off x="5405374" y="4785936"/>
            <a:ext cx="538454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đèn Caps Lock tắt, các kí tự gõ vào từ bàn phím sẽ là chữ thường</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642937" y="2894019"/>
            <a:ext cx="3545158" cy="1971927"/>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63929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3"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810101" y="503641"/>
            <a:ext cx="8526783"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a:t>
            </a:r>
            <a:r>
              <a:rPr lang="en-US" altLang="zh-CN" sz="3200" b="1">
                <a:solidFill>
                  <a:srgbClr val="002060"/>
                </a:solidFill>
                <a:latin typeface="Roboto Black" panose="02000000000000000000" pitchFamily="2" charset="0"/>
                <a:ea typeface="Roboto Black" panose="02000000000000000000" pitchFamily="2" charset="0"/>
              </a:rPr>
              <a:t>VIẾT CHỮ HOA</a:t>
            </a:r>
            <a:r>
              <a:rPr lang="vi-VN" altLang="zh-CN" sz="3200" b="1">
                <a:solidFill>
                  <a:srgbClr val="002060"/>
                </a:solidFill>
                <a:latin typeface="Roboto Black" panose="02000000000000000000" pitchFamily="2" charset="0"/>
                <a:ea typeface="Roboto Black" panose="02000000000000000000" pitchFamily="2" charset="0"/>
              </a:rPr>
              <a:t>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603497" y="1503980"/>
            <a:ext cx="44850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S</a:t>
            </a:r>
            <a:r>
              <a:rPr lang="vi-VN" sz="2400">
                <a:solidFill>
                  <a:srgbClr val="002060"/>
                </a:solidFill>
                <a:latin typeface="Roboto" panose="02000000000000000000" pitchFamily="2" charset="0"/>
                <a:ea typeface="Roboto" panose="02000000000000000000" pitchFamily="2" charset="0"/>
              </a:rPr>
              <a:t>ử dụng phím Shift</a:t>
            </a:r>
          </a:p>
        </p:txBody>
      </p:sp>
      <p:sp>
        <p:nvSpPr>
          <p:cNvPr id="17" name="TextBox 16"/>
          <p:cNvSpPr txBox="1"/>
          <p:nvPr/>
        </p:nvSpPr>
        <p:spPr>
          <a:xfrm>
            <a:off x="3517762" y="5012129"/>
            <a:ext cx="4907975"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Khi nhấn giữ phím Shift, các kí tự gõ vào từ bàn phím sẽ là chữ hoa</a:t>
            </a:r>
            <a:endParaRPr lang="vi-VN" sz="2400">
              <a:solidFill>
                <a:srgbClr val="FF000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rotWithShape="1">
          <a:blip r:embed="rId4"/>
          <a:srcRect t="2250" r="882"/>
          <a:stretch/>
        </p:blipFill>
        <p:spPr>
          <a:xfrm>
            <a:off x="4292969" y="2780182"/>
            <a:ext cx="3106103" cy="1703854"/>
          </a:xfrm>
          <a:prstGeom prst="roundRect">
            <a:avLst/>
          </a:prstGeom>
        </p:spPr>
      </p:pic>
    </p:spTree>
    <p:extLst>
      <p:ext uri="{BB962C8B-B14F-4D97-AF65-F5344CB8AC3E}">
        <p14:creationId xmlns:p14="http://schemas.microsoft.com/office/powerpoint/2010/main" val="418327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1"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heel(1)">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82334" y="618821"/>
            <a:ext cx="5636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7030A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7030A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54642" y="2015969"/>
            <a:ext cx="9654363" cy="3785652"/>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1. Em hãy kể về lịch sử một truyền thống văn hoá ở địa phương em </a:t>
            </a:r>
            <a:endParaRPr lang="en-US" sz="2400">
              <a:latin typeface="Roboto" panose="02000000000000000000" pitchFamily="2" charset="0"/>
              <a:ea typeface="Roboto" panose="02000000000000000000" pitchFamily="2" charset="0"/>
            </a:endParaRPr>
          </a:p>
          <a:p>
            <a:r>
              <a:rPr lang="en-US" sz="2400" i="1">
                <a:latin typeface="Roboto" panose="02000000000000000000" pitchFamily="2" charset="0"/>
                <a:ea typeface="Roboto" panose="02000000000000000000" pitchFamily="2" charset="0"/>
              </a:rPr>
              <a:t>(Lễ, hội, trang phục, món ăn, di tích lịch sử…)</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Tên: …………………………………..……………………………………………………………………</a:t>
            </a:r>
          </a:p>
          <a:p>
            <a:r>
              <a:rPr lang="en-US" sz="2400">
                <a:latin typeface="Roboto" panose="02000000000000000000" pitchFamily="2" charset="0"/>
                <a:ea typeface="Roboto" panose="02000000000000000000" pitchFamily="2" charset="0"/>
              </a:rPr>
              <a:t>Đặc điểm tiêu biểu: ……………………..………………………………..…………………………………………………………</a:t>
            </a: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2. Em sử dụng phần mềm nào để tạo bài trình chiếu</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a:t>
            </a:r>
          </a:p>
          <a:p>
            <a:r>
              <a:rPr lang="en-US" sz="2400" b="1">
                <a:latin typeface="Roboto" panose="02000000000000000000" pitchFamily="2" charset="0"/>
                <a:ea typeface="Roboto" panose="02000000000000000000" pitchFamily="2" charset="0"/>
              </a:rPr>
              <a:t>3. Các bước tạo đầu dòng cho văn bản:</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Bôi đen -&gt; Home -&gt; Chọn biểu tượng Bullets ( Dấu đầu dòng)</a:t>
            </a:r>
          </a:p>
        </p:txBody>
      </p:sp>
      <p:sp>
        <p:nvSpPr>
          <p:cNvPr id="3" name="Rounded Rectangle 2"/>
          <p:cNvSpPr/>
          <p:nvPr/>
        </p:nvSpPr>
        <p:spPr>
          <a:xfrm>
            <a:off x="935665" y="1669312"/>
            <a:ext cx="9973340" cy="487097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084980" y="2705143"/>
            <a:ext cx="5494380"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Lễ hội chọi trâu Đồ Sơn- Hải Phòng</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1429201" y="4529299"/>
            <a:ext cx="7520489"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Em sử</a:t>
            </a:r>
            <a:r>
              <a:rPr kumimoji="0" lang="en-US" sz="20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dụng phần mềm PowerPoint để tạo bài trình chiếu</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1254642" y="3428666"/>
            <a:ext cx="7306427" cy="400110"/>
          </a:xfrm>
          <a:prstGeom prst="rect">
            <a:avLst/>
          </a:prstGeom>
          <a:noFill/>
        </p:spPr>
        <p:txBody>
          <a:bodyPr wrap="square" rtlCol="0">
            <a:spAutoFit/>
          </a:bodyPr>
          <a:lstStyle/>
          <a:p>
            <a:pPr lvl="0" algn="just">
              <a:defRPr/>
            </a:pPr>
            <a:r>
              <a:rPr lang="en-US" sz="2000">
                <a:solidFill>
                  <a:srgbClr val="FF0000"/>
                </a:solidFill>
                <a:latin typeface="Roboto" panose="02000000000000000000" pitchFamily="2" charset="0"/>
                <a:ea typeface="Roboto" panose="02000000000000000000" pitchFamily="2" charset="0"/>
              </a:rPr>
              <a:t>9/8 âm lịch hàng năm.</a:t>
            </a:r>
            <a:endParaRPr kumimoji="0" lang="en-US" sz="20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1254642" y="3812748"/>
            <a:ext cx="9880718" cy="400110"/>
          </a:xfrm>
          <a:prstGeom prst="rect">
            <a:avLst/>
          </a:prstGeom>
          <a:noFill/>
        </p:spPr>
        <p:txBody>
          <a:bodyPr wrap="square" rtlCol="0">
            <a:spAutoFit/>
          </a:bodyPr>
          <a:lstStyle/>
          <a:p>
            <a:pPr lvl="0" algn="just">
              <a:defRPr/>
            </a:pPr>
            <a:r>
              <a:rPr lang="vi-VN" b="1"/>
              <a:t>Mang ý nghĩa cầu mưa thuận gió hòa, mùa màng bội thu, và cầu bình an cho dân chài.</a:t>
            </a:r>
            <a:r>
              <a:rPr lang="en-US" sz="2000" b="1" noProof="0">
                <a:solidFill>
                  <a:srgbClr val="FF0000"/>
                </a:solidFill>
                <a:latin typeface="Roboto" panose="02000000000000000000" pitchFamily="2" charset="0"/>
                <a:ea typeface="Roboto" panose="02000000000000000000" pitchFamily="2" charset="0"/>
              </a:rPr>
              <a:t> </a:t>
            </a:r>
            <a:endParaRPr kumimoji="0" lang="en-US" sz="2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60349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9" grpId="0"/>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061938" y="506853"/>
            <a:ext cx="5795859"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en-US" sz="3200" dirty="0">
                <a:solidFill>
                  <a:srgbClr val="002060"/>
                </a:solidFill>
                <a:latin typeface="Roboto Black" panose="02000000000000000000" pitchFamily="2" charset="0"/>
                <a:ea typeface="Roboto Black" panose="02000000000000000000" pitchFamily="2" charset="0"/>
              </a:rPr>
              <a:t>CHUẨN BỊ CHO GIỜ HỌC SAU</a:t>
            </a: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12380"/>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600714" y="2914094"/>
            <a:ext cx="8718308" cy="1477328"/>
          </a:xfrm>
          <a:prstGeom prst="rect">
            <a:avLst/>
          </a:prstGeom>
          <a:noFill/>
        </p:spPr>
        <p:txBody>
          <a:bodyPr wrap="square" lIns="0" tIns="0" rIns="0" bIns="0" rtlCol="0">
            <a:spAutoFit/>
          </a:bodyPr>
          <a:lstStyle/>
          <a:p>
            <a:pPr lvl="0" algn="ctr">
              <a:defRPr/>
            </a:pPr>
            <a:r>
              <a:rPr kumimoji="0" lang="en-US"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CHUẨN</a:t>
            </a:r>
            <a:r>
              <a:rPr lang="en-US" sz="3200" b="1">
                <a:solidFill>
                  <a:srgbClr val="002060"/>
                </a:solidFill>
                <a:latin typeface="Roboto" panose="02000000000000000000" pitchFamily="2" charset="0"/>
                <a:ea typeface="Roboto" panose="02000000000000000000" pitchFamily="2" charset="0"/>
              </a:rPr>
              <a:t> BỊ NỘI DUNG, HÌNH ẢNH VỀ MỘT LỄ, HỘI, TRANG PHỤC, MÓN ĂN, DI TÍCH LỊCH SỬ CỦA ĐỊA PHƯƠNG </a:t>
            </a:r>
            <a:endParaRPr kumimoji="0" lang="en-US"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spTree>
    <p:extLst>
      <p:ext uri="{BB962C8B-B14F-4D97-AF65-F5344CB8AC3E}">
        <p14:creationId xmlns:p14="http://schemas.microsoft.com/office/powerpoint/2010/main" val="29882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34761" y="1358261"/>
            <a:ext cx="8973879" cy="4029740"/>
          </a:xfrm>
          <a:prstGeom prst="ellips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806254" y="295763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Tree>
    <p:extLst>
      <p:ext uri="{BB962C8B-B14F-4D97-AF65-F5344CB8AC3E}">
        <p14:creationId xmlns:p14="http://schemas.microsoft.com/office/powerpoint/2010/main" val="23432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1.85185E-6 L -3.75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1999" cy="6821449"/>
          </a:xfrm>
          <a:prstGeom prst="rect">
            <a:avLst/>
          </a:prstGeom>
        </p:spPr>
      </p:pic>
      <p:sp>
        <p:nvSpPr>
          <p:cNvPr id="4" name="Pentagon 3"/>
          <p:cNvSpPr/>
          <p:nvPr/>
        </p:nvSpPr>
        <p:spPr>
          <a:xfrm rot="19883493">
            <a:off x="10939095" y="5555962"/>
            <a:ext cx="1063255" cy="1063255"/>
          </a:xfrm>
          <a:prstGeom prst="homePlate">
            <a:avLst/>
          </a:prstGeom>
          <a:solidFill>
            <a:srgbClr val="A5B2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0941677" y="5856756"/>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1161" y="74092"/>
            <a:ext cx="2130839" cy="1470513"/>
          </a:xfrm>
          <a:prstGeom prst="rect">
            <a:avLst/>
          </a:prstGeom>
        </p:spPr>
      </p:pic>
      <p:sp>
        <p:nvSpPr>
          <p:cNvPr id="3" name="Rectangle 2"/>
          <p:cNvSpPr/>
          <p:nvPr/>
        </p:nvSpPr>
        <p:spPr>
          <a:xfrm>
            <a:off x="1129144" y="1748074"/>
            <a:ext cx="9933709" cy="3210791"/>
          </a:xfrm>
          <a:prstGeom prst="rect">
            <a:avLst/>
          </a:prstGeom>
          <a:solidFill>
            <a:schemeClr val="bg1">
              <a:lumMod val="8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15338" y="2020899"/>
            <a:ext cx="10424160" cy="230832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TẠO</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 BÀI THUYẾT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TRÌNH </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GIỚI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THIỆU LỊCH SỬ </a:t>
            </a: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VĂN HOÁ</a:t>
            </a:r>
          </a:p>
          <a:p>
            <a:pPr marL="0" marR="0" lvl="0" indent="0" algn="ctr" defTabSz="914400" rtl="0" eaLnBrk="1" fontAlgn="auto" latinLnBrk="0" hangingPunct="1">
              <a:spcBef>
                <a:spcPts val="0"/>
              </a:spcBef>
              <a:spcAft>
                <a:spcPts val="0"/>
              </a:spcAft>
              <a:buClrTx/>
              <a:buSzTx/>
              <a:buFontTx/>
              <a:buNone/>
              <a:tabLst/>
              <a:defRPr/>
            </a:pPr>
            <a:r>
              <a:rPr kumimoji="0" lang="en-US" altLang="zh-CN" sz="4800" b="1" i="0" u="none" strike="noStrike" kern="1200" cap="none" spc="0" normalizeH="0" noProof="0">
                <a:ln>
                  <a:noFill/>
                </a:ln>
                <a:solidFill>
                  <a:schemeClr val="accent5">
                    <a:lumMod val="50000"/>
                  </a:schemeClr>
                </a:solidFill>
                <a:effectLst/>
                <a:uLnTx/>
                <a:uFillTx/>
                <a:latin typeface="Roboto Black" panose="02000000000000000000" pitchFamily="2" charset="0"/>
                <a:ea typeface="Roboto Black" panose="02000000000000000000" pitchFamily="2" charset="0"/>
              </a:rPr>
              <a:t> </a:t>
            </a:r>
            <a:r>
              <a:rPr kumimoji="0" lang="en-US" altLang="zh-CN" sz="4800" b="1" i="0" u="none" strike="noStrike" kern="1200" cap="none" spc="0" normalizeH="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rPr>
              <a:t>TRUYỀN THỐNG CỦA ĐỊA PHƯƠNG</a:t>
            </a:r>
            <a:endParaRPr kumimoji="0" lang="en-US" altLang="zh-CN" sz="4800" b="1" i="0" u="none" strike="noStrike" kern="1200" cap="none" spc="0" normalizeH="0" baseline="0" noProof="0" dirty="0">
              <a:ln>
                <a:noFill/>
              </a:ln>
              <a:solidFill>
                <a:schemeClr val="accent5">
                  <a:lumMod val="50000"/>
                </a:schemeClr>
              </a:solidFill>
              <a:effectLst/>
              <a:uLnTx/>
              <a:uFillTx/>
              <a:latin typeface="Roboto Black" panose="02000000000000000000" pitchFamily="2" charset="0"/>
              <a:ea typeface="Roboto Black" panose="02000000000000000000" pitchFamily="2" charset="0"/>
            </a:endParaRPr>
          </a:p>
        </p:txBody>
      </p:sp>
      <p:sp>
        <p:nvSpPr>
          <p:cNvPr id="7" name="TextBox 6">
            <a:extLst>
              <a:ext uri="{FF2B5EF4-FFF2-40B4-BE49-F238E27FC236}">
                <a16:creationId xmlns:a16="http://schemas.microsoft.com/office/drawing/2014/main" id="{DA14CBFD-2C6F-E4A0-F468-3C5C731B2275}"/>
              </a:ext>
            </a:extLst>
          </p:cNvPr>
          <p:cNvSpPr txBox="1"/>
          <p:nvPr/>
        </p:nvSpPr>
        <p:spPr>
          <a:xfrm>
            <a:off x="1129143" y="1748074"/>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chemeClr val="accent2">
                  <a:lumMod val="75000"/>
                </a:schemeClr>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0480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1047213" y="1739441"/>
            <a:ext cx="4759227" cy="461665"/>
          </a:xfrm>
          <a:prstGeom prst="rect">
            <a:avLst/>
          </a:prstGeom>
          <a:noFill/>
        </p:spPr>
        <p:txBody>
          <a:bodyPr wrap="square" rtlCol="0">
            <a:spAutoFit/>
          </a:bodyPr>
          <a:lstStyle/>
          <a:p>
            <a:pPr algn="ctr">
              <a:defRPr/>
            </a:pPr>
            <a:r>
              <a:rPr lang="vi-VN" sz="2400" dirty="0">
                <a:solidFill>
                  <a:srgbClr val="002060"/>
                </a:solidFill>
                <a:latin typeface="Roboto" panose="02000000000000000000" pitchFamily="2" charset="0"/>
                <a:ea typeface="Roboto" panose="02000000000000000000" pitchFamily="2" charset="0"/>
              </a:rPr>
              <a:t>T</a:t>
            </a:r>
            <a:r>
              <a:rPr kumimoji="0" lang="vi-V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hảo luận và chia sẻ </a:t>
            </a:r>
            <a:r>
              <a:rPr kumimoji="0" lang="vi-VN"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rPr>
              <a:t>ý tưởng</a:t>
            </a:r>
            <a:endPar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7" name="TextBox 116"/>
          <p:cNvSpPr txBox="1"/>
          <p:nvPr/>
        </p:nvSpPr>
        <p:spPr>
          <a:xfrm>
            <a:off x="1977390" y="203370"/>
            <a:ext cx="10214610" cy="1569660"/>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ĐỀ XUẤT Ý TƯỞNG VÀ</a:t>
            </a:r>
            <a:r>
              <a:rPr kumimoji="0" lang="vi-VN"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CÁCH </a:t>
            </a:r>
            <a:r>
              <a:rPr lang="vi-VN" altLang="zh-CN" sz="3200" b="1" dirty="0">
                <a:solidFill>
                  <a:srgbClr val="002060"/>
                </a:solidFill>
                <a:latin typeface="Roboto" panose="02000000000000000000" pitchFamily="2" charset="0"/>
                <a:ea typeface="Roboto" panose="02000000000000000000" pitchFamily="2" charset="0"/>
              </a:rPr>
              <a:t>TẠO BÀI TRÌNH CHIẾU GIỚI THIỆU LỊCH SỬ VĂN HOÁ TRUYỀN </a:t>
            </a:r>
            <a:r>
              <a:rPr lang="vi-VN" altLang="zh-CN" sz="3200" b="1">
                <a:solidFill>
                  <a:srgbClr val="002060"/>
                </a:solidFill>
                <a:latin typeface="Roboto" panose="02000000000000000000" pitchFamily="2" charset="0"/>
                <a:ea typeface="Roboto" panose="02000000000000000000" pitchFamily="2" charset="0"/>
              </a:rPr>
              <a:t>THỐNG </a:t>
            </a:r>
            <a:endParaRPr lang="en-US" altLang="zh-CN" sz="3200" b="1">
              <a:solidFill>
                <a:srgbClr val="002060"/>
              </a:solidFill>
              <a:latin typeface="Roboto" panose="02000000000000000000" pitchFamily="2" charset="0"/>
              <a:ea typeface="Roboto" panose="02000000000000000000" pitchFamily="2" charset="0"/>
            </a:endParaRPr>
          </a:p>
          <a:p>
            <a:pPr lvl="0" algn="ctr">
              <a:defRPr/>
            </a:pPr>
            <a:r>
              <a:rPr lang="vi-VN" altLang="zh-CN" sz="3200" b="1">
                <a:solidFill>
                  <a:srgbClr val="002060"/>
                </a:solidFill>
                <a:latin typeface="Roboto" panose="02000000000000000000" pitchFamily="2" charset="0"/>
                <a:ea typeface="Roboto" panose="02000000000000000000" pitchFamily="2" charset="0"/>
              </a:rPr>
              <a:t>CỦA </a:t>
            </a:r>
            <a:r>
              <a:rPr lang="vi-VN" altLang="zh-CN" sz="3200" b="1" dirty="0">
                <a:solidFill>
                  <a:srgbClr val="002060"/>
                </a:solidFill>
                <a:latin typeface="Roboto" panose="02000000000000000000" pitchFamily="2" charset="0"/>
                <a:ea typeface="Roboto" panose="02000000000000000000" pitchFamily="2" charset="0"/>
              </a:rPr>
              <a:t>ĐỊA PHƯƠNG</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grpSp>
        <p:nvGrpSpPr>
          <p:cNvPr id="10" name="Group 9"/>
          <p:cNvGrpSpPr/>
          <p:nvPr/>
        </p:nvGrpSpPr>
        <p:grpSpPr>
          <a:xfrm>
            <a:off x="-63726" y="3264508"/>
            <a:ext cx="4392388" cy="3584830"/>
            <a:chOff x="85459" y="3127047"/>
            <a:chExt cx="4392388" cy="3584830"/>
          </a:xfrm>
        </p:grpSpPr>
        <p:sp>
          <p:nvSpPr>
            <p:cNvPr id="7" name="Rectangle 6"/>
            <p:cNvSpPr/>
            <p:nvPr/>
          </p:nvSpPr>
          <p:spPr>
            <a:xfrm>
              <a:off x="85459" y="3127047"/>
              <a:ext cx="4392388" cy="358483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85459" y="3127047"/>
              <a:ext cx="4392388" cy="3584830"/>
              <a:chOff x="176899" y="3059423"/>
              <a:chExt cx="4392388" cy="3000795"/>
            </a:xfrm>
          </p:grpSpPr>
          <p:pic>
            <p:nvPicPr>
              <p:cNvPr id="3" name="Picture 2"/>
              <p:cNvPicPr>
                <a:picLocks noChangeAspect="1"/>
              </p:cNvPicPr>
              <p:nvPr/>
            </p:nvPicPr>
            <p:blipFill>
              <a:blip r:embed="rId4"/>
              <a:stretch>
                <a:fillRect/>
              </a:stretch>
            </p:blipFill>
            <p:spPr>
              <a:xfrm>
                <a:off x="176899" y="3059423"/>
                <a:ext cx="4392388" cy="2591846"/>
              </a:xfrm>
              <a:prstGeom prst="rect">
                <a:avLst/>
              </a:prstGeom>
            </p:spPr>
          </p:pic>
          <p:sp>
            <p:nvSpPr>
              <p:cNvPr id="8" name="TextBox 7"/>
              <p:cNvSpPr txBox="1"/>
              <p:nvPr/>
            </p:nvSpPr>
            <p:spPr>
              <a:xfrm>
                <a:off x="595728" y="5725293"/>
                <a:ext cx="3554730" cy="334925"/>
              </a:xfrm>
              <a:prstGeom prst="rect">
                <a:avLst/>
              </a:prstGeom>
              <a:noFill/>
            </p:spPr>
            <p:txBody>
              <a:bodyPr wrap="square" rtlCol="0">
                <a:spAutoFit/>
              </a:bodyPr>
              <a:lstStyle/>
              <a:p>
                <a:pPr algn="ctr">
                  <a:defRPr/>
                </a:pPr>
                <a:r>
                  <a:rPr lang="vi-VN" sz="2000">
                    <a:solidFill>
                      <a:srgbClr val="002060"/>
                    </a:solidFill>
                    <a:latin typeface="Roboto" panose="02000000000000000000" pitchFamily="2" charset="0"/>
                    <a:ea typeface="Roboto" panose="02000000000000000000" pitchFamily="2" charset="0"/>
                  </a:rPr>
                  <a:t>Hội vật làng Sình tại Huế </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grpSp>
        <p:nvGrpSpPr>
          <p:cNvPr id="17" name="Group 16"/>
          <p:cNvGrpSpPr/>
          <p:nvPr/>
        </p:nvGrpSpPr>
        <p:grpSpPr>
          <a:xfrm>
            <a:off x="4328662" y="2649340"/>
            <a:ext cx="4229098" cy="3032391"/>
            <a:chOff x="4857753" y="3305338"/>
            <a:chExt cx="4229098" cy="3032391"/>
          </a:xfrm>
        </p:grpSpPr>
        <p:sp>
          <p:nvSpPr>
            <p:cNvPr id="16" name="Rectangle 15"/>
            <p:cNvSpPr/>
            <p:nvPr/>
          </p:nvSpPr>
          <p:spPr>
            <a:xfrm>
              <a:off x="4857753" y="3305338"/>
              <a:ext cx="4229098" cy="3032391"/>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stretch>
              <a:fillRect/>
            </a:stretch>
          </p:blipFill>
          <p:spPr>
            <a:xfrm>
              <a:off x="4857753" y="3305338"/>
              <a:ext cx="4229098" cy="2516426"/>
            </a:xfrm>
            <a:prstGeom prst="rect">
              <a:avLst/>
            </a:prstGeom>
          </p:spPr>
        </p:pic>
        <p:sp>
          <p:nvSpPr>
            <p:cNvPr id="11" name="TextBox 10"/>
            <p:cNvSpPr txBox="1"/>
            <p:nvPr/>
          </p:nvSpPr>
          <p:spPr>
            <a:xfrm>
              <a:off x="5243973" y="5866710"/>
              <a:ext cx="2903223"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Các trang phục dân tộc</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14" name="Group 13"/>
          <p:cNvGrpSpPr/>
          <p:nvPr/>
        </p:nvGrpSpPr>
        <p:grpSpPr>
          <a:xfrm>
            <a:off x="8524386" y="3597936"/>
            <a:ext cx="3768681" cy="3330843"/>
            <a:chOff x="8147196" y="3527157"/>
            <a:chExt cx="3768681" cy="3199535"/>
          </a:xfrm>
        </p:grpSpPr>
        <p:sp>
          <p:nvSpPr>
            <p:cNvPr id="12" name="Rectangle 11"/>
            <p:cNvSpPr/>
            <p:nvPr/>
          </p:nvSpPr>
          <p:spPr>
            <a:xfrm>
              <a:off x="8147196" y="3527157"/>
              <a:ext cx="3768681" cy="318472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8147196" y="3527157"/>
              <a:ext cx="3768681" cy="2836534"/>
            </a:xfrm>
            <a:prstGeom prst="rect">
              <a:avLst/>
            </a:prstGeom>
          </p:spPr>
        </p:pic>
        <p:sp>
          <p:nvSpPr>
            <p:cNvPr id="15" name="TextBox 14"/>
            <p:cNvSpPr txBox="1"/>
            <p:nvPr/>
          </p:nvSpPr>
          <p:spPr>
            <a:xfrm>
              <a:off x="9429749" y="6326582"/>
              <a:ext cx="1727641" cy="400110"/>
            </a:xfrm>
            <a:prstGeom prst="rect">
              <a:avLst/>
            </a:prstGeom>
            <a:noFill/>
          </p:spPr>
          <p:txBody>
            <a:bodyPr wrap="square" rtlCol="0">
              <a:spAutoFit/>
            </a:bodyPr>
            <a:lstStyle/>
            <a:p>
              <a:pPr algn="ctr">
                <a:defRPr/>
              </a:pPr>
              <a:r>
                <a:rPr lang="en-US" sz="2000">
                  <a:solidFill>
                    <a:srgbClr val="002060"/>
                  </a:solidFill>
                  <a:latin typeface="Roboto" panose="02000000000000000000" pitchFamily="2" charset="0"/>
                  <a:ea typeface="Roboto" panose="02000000000000000000" pitchFamily="2" charset="0"/>
                </a:rPr>
                <a:t>Cơm lam</a:t>
              </a:r>
              <a:endParaRPr kumimoji="0" lang="vi-V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33731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21"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2000"/>
                                        <p:tgtEl>
                                          <p:spTgt spid="17"/>
                                        </p:tgtEl>
                                      </p:cBhvr>
                                    </p:animEffec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rgbClr val="C7E66D"/>
            </a:gs>
            <a:gs pos="83000">
              <a:srgbClr val="98DA5E"/>
            </a:gs>
            <a:gs pos="100000">
              <a:srgbClr val="C7E66D"/>
            </a:gs>
          </a:gsLst>
          <a:lin ang="189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766455"/>
            <a:ext cx="12192000" cy="5091545"/>
          </a:xfrm>
          <a:prstGeom prst="rect">
            <a:avLst/>
          </a:prstGeom>
        </p:spPr>
      </p:pic>
      <p:sp>
        <p:nvSpPr>
          <p:cNvPr id="40" name="TextBox 39">
            <a:extLst>
              <a:ext uri="{FF2B5EF4-FFF2-40B4-BE49-F238E27FC236}">
                <a16:creationId xmlns:a16="http://schemas.microsoft.com/office/drawing/2014/main" id="{DA14CBFD-2C6F-E4A0-F468-3C5C731B2275}"/>
              </a:ext>
            </a:extLst>
          </p:cNvPr>
          <p:cNvSpPr txBox="1"/>
          <p:nvPr/>
        </p:nvSpPr>
        <p:spPr>
          <a:xfrm>
            <a:off x="298885" y="269338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7</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136537" y="5758000"/>
            <a:ext cx="1089462" cy="981138"/>
            <a:chOff x="3686897" y="5777471"/>
            <a:chExt cx="1089462" cy="981138"/>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FFC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411105" y="68654"/>
            <a:ext cx="111437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TẠO BÀI THUYẾT TRÌNH GIỚI THIỆU LỊCH SỬ VĂN HOÁ TRUYỀN THỐNG CỦA ĐỊA PHƯƠNG</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9722" y="5242553"/>
            <a:ext cx="2246550" cy="155036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2577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3296179" y="690624"/>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1173261" y="1696033"/>
            <a:ext cx="5362299" cy="1569660"/>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cho chữ</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hoa</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chữ thường, có ảnh minh hoạ 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01903" y="4979008"/>
            <a:ext cx="5433656" cy="830997"/>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altLang="zh-CN" sz="2400" dirty="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082344" y="3522186"/>
            <a:ext cx="5453215" cy="1200329"/>
          </a:xfrm>
          <a:prstGeom prst="rect">
            <a:avLst/>
          </a:prstGeom>
          <a:noFill/>
        </p:spPr>
        <p:txBody>
          <a:bodyPr wrap="square" rtlCol="0">
            <a:spAutoFit/>
          </a:bodyPr>
          <a:lstStyle/>
          <a:p>
            <a:pPr lvl="0"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7131944" y="1379110"/>
            <a:ext cx="4556319" cy="3023179"/>
          </a:xfrm>
          <a:prstGeom prst="rect">
            <a:avLst/>
          </a:prstGeom>
          <a:effectLst>
            <a:outerShdw blurRad="63500" sx="102000" sy="102000" algn="ctr" rotWithShape="0">
              <a:prstClr val="black">
                <a:alpha val="40000"/>
              </a:prstClr>
            </a:outerShdw>
          </a:effectLst>
        </p:spPr>
      </p:pic>
      <p:grpSp>
        <p:nvGrpSpPr>
          <p:cNvPr id="4" name="Group 3"/>
          <p:cNvGrpSpPr/>
          <p:nvPr/>
        </p:nvGrpSpPr>
        <p:grpSpPr>
          <a:xfrm rot="20735567">
            <a:off x="6987001" y="4112788"/>
            <a:ext cx="5017770" cy="2139197"/>
            <a:chOff x="7063740" y="4637006"/>
            <a:chExt cx="5017770" cy="2139197"/>
          </a:xfrm>
        </p:grpSpPr>
        <p:sp>
          <p:nvSpPr>
            <p:cNvPr id="3" name="Rectangle 2"/>
            <p:cNvSpPr/>
            <p:nvPr/>
          </p:nvSpPr>
          <p:spPr>
            <a:xfrm>
              <a:off x="7063740" y="4637006"/>
              <a:ext cx="5017770" cy="21391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31944" y="5106439"/>
              <a:ext cx="4949566" cy="1200329"/>
            </a:xfrm>
            <a:prstGeom prst="rect">
              <a:avLst/>
            </a:prstGeom>
            <a:noFill/>
          </p:spPr>
          <p:txBody>
            <a:bodyPr wrap="square" rtlCol="0">
              <a:spAutoFit/>
            </a:bodyPr>
            <a:lstStyle/>
            <a:p>
              <a:pPr lvl="0" algn="just">
                <a:defRPr/>
              </a:pPr>
              <a:r>
                <a:rPr lang="vi-VN" altLang="zh-CN" sz="2400">
                  <a:solidFill>
                    <a:srgbClr val="00B050"/>
                  </a:solidFill>
                  <a:latin typeface="Roboto" panose="02000000000000000000" pitchFamily="2" charset="0"/>
                  <a:ea typeface="Roboto" panose="02000000000000000000" pitchFamily="2" charset="0"/>
                  <a:sym typeface="Wingdings" panose="05000000000000000000" pitchFamily="2" charset="2"/>
                </a:rPr>
                <a:t>Lễ hội Đền Hùng là một trong các lễ hội ở Việt Nam đã ăn sâu vào tâm thức của dân tộc Việt Nam</a:t>
              </a:r>
              <a:endParaRPr lang="vi-VN" altLang="zh-CN" sz="2400" dirty="0">
                <a:solidFill>
                  <a:srgbClr val="00B050"/>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290334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438737" y="625227"/>
            <a:ext cx="9054790" cy="1569660"/>
          </a:xfrm>
          <a:prstGeom prst="rect">
            <a:avLst/>
          </a:prstGeom>
          <a:noFill/>
        </p:spPr>
        <p:txBody>
          <a:bodyPr wrap="square" rtlCol="0">
            <a:spAutoFit/>
          </a:bodyPr>
          <a:lstStyle/>
          <a:p>
            <a:pPr lvl="0" algn="ctr">
              <a:defRPr/>
            </a:pP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L</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ỰA CHỌN Ý TƯỞNG</a:t>
            </a:r>
            <a:r>
              <a:rPr kumimoji="0" lang="en-US"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 </a:t>
            </a:r>
            <a:r>
              <a:rPr kumimoji="0" lang="vi-VN" sz="320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VÀ ĐỀ XUẤT CÁCH </a:t>
            </a:r>
            <a:r>
              <a:rPr lang="vi-VN" sz="3200" noProof="0">
                <a:solidFill>
                  <a:srgbClr val="002060"/>
                </a:solidFill>
                <a:latin typeface="Roboto Black" panose="02000000000000000000" pitchFamily="2" charset="0"/>
                <a:ea typeface="Roboto Black" panose="02000000000000000000" pitchFamily="2" charset="0"/>
              </a:rPr>
              <a:t>TẠO BÀI THUYẾT TRÌNH CHIẾU GIỚI THIỆU LỊCH SỬ VĂN HOÁ TRUYỀN THỐNG CỦA ĐỊA PHƯƠNG</a:t>
            </a:r>
            <a:endParaRPr lang="vi-VN" sz="3200" dirty="0">
              <a:solidFill>
                <a:srgbClr val="002060"/>
              </a:solidFill>
              <a:latin typeface="Roboto Black" panose="02000000000000000000" pitchFamily="2" charset="0"/>
              <a:ea typeface="Roboto Black" panose="02000000000000000000" pitchFamily="2" charset="0"/>
            </a:endParaRP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2" name="TextBox 1">
            <a:extLst>
              <a:ext uri="{FF2B5EF4-FFF2-40B4-BE49-F238E27FC236}">
                <a16:creationId xmlns:a16="http://schemas.microsoft.com/office/drawing/2014/main" id="{A671C69B-2739-BF09-93BC-2FF51EE98EBF}"/>
              </a:ext>
            </a:extLst>
          </p:cNvPr>
          <p:cNvSpPr txBox="1"/>
          <p:nvPr/>
        </p:nvSpPr>
        <p:spPr>
          <a:xfrm>
            <a:off x="1082345" y="5429704"/>
            <a:ext cx="4206077" cy="461665"/>
          </a:xfrm>
          <a:prstGeom prst="rect">
            <a:avLst/>
          </a:prstGeom>
          <a:noFill/>
        </p:spPr>
        <p:txBody>
          <a:bodyPr wrap="square" rtlCol="0">
            <a:spAutoFit/>
          </a:bodyPr>
          <a:lstStyle/>
          <a:p>
            <a:endParaRPr lang="vi-VN" sz="2400" dirty="0"/>
          </a:p>
        </p:txBody>
      </p:sp>
      <p:pic>
        <p:nvPicPr>
          <p:cNvPr id="3" name="Picture 2"/>
          <p:cNvPicPr>
            <a:picLocks noChangeAspect="1"/>
          </p:cNvPicPr>
          <p:nvPr/>
        </p:nvPicPr>
        <p:blipFill>
          <a:blip r:embed="rId4"/>
          <a:stretch>
            <a:fillRect/>
          </a:stretch>
        </p:blipFill>
        <p:spPr>
          <a:xfrm rot="2074344">
            <a:off x="1137340" y="2369010"/>
            <a:ext cx="3358300" cy="2199482"/>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rot="20350724">
            <a:off x="4360402" y="2835220"/>
            <a:ext cx="3586788" cy="2427358"/>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rot="1195824">
            <a:off x="8420509" y="2783900"/>
            <a:ext cx="3452095" cy="2480494"/>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7E2500E3-F601-B650-97B7-0C3BD5659383}"/>
              </a:ext>
            </a:extLst>
          </p:cNvPr>
          <p:cNvGrpSpPr/>
          <p:nvPr/>
        </p:nvGrpSpPr>
        <p:grpSpPr>
          <a:xfrm rot="1981647">
            <a:off x="41915" y="4132655"/>
            <a:ext cx="3421658" cy="1688672"/>
            <a:chOff x="4839385" y="3099574"/>
            <a:chExt cx="5768768" cy="3487316"/>
          </a:xfrm>
        </p:grpSpPr>
        <p:grpSp>
          <p:nvGrpSpPr>
            <p:cNvPr id="15" name="Group 1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7" name="Group 1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1"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8" name="Picture 1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9" name="Picture 1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6" name="TextBox 15">
              <a:extLst>
                <a:ext uri="{FF2B5EF4-FFF2-40B4-BE49-F238E27FC236}">
                  <a16:creationId xmlns:a16="http://schemas.microsoft.com/office/drawing/2014/main" id="{9724DA57-D949-45D5-9320-CCD4E34B1401}"/>
                </a:ext>
              </a:extLst>
            </p:cNvPr>
            <p:cNvSpPr txBox="1"/>
            <p:nvPr/>
          </p:nvSpPr>
          <p:spPr>
            <a:xfrm>
              <a:off x="5328748" y="3689044"/>
              <a:ext cx="4851918" cy="1171978"/>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Yên Tử - một trong các lễ hội ở Việt Nam được nhiều Phật tử hành hương dịp đầu năm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4" name="Group 23">
            <a:extLst>
              <a:ext uri="{FF2B5EF4-FFF2-40B4-BE49-F238E27FC236}">
                <a16:creationId xmlns:a16="http://schemas.microsoft.com/office/drawing/2014/main" id="{7E2500E3-F601-B650-97B7-0C3BD5659383}"/>
              </a:ext>
            </a:extLst>
          </p:cNvPr>
          <p:cNvGrpSpPr/>
          <p:nvPr/>
        </p:nvGrpSpPr>
        <p:grpSpPr>
          <a:xfrm>
            <a:off x="4058712" y="5169328"/>
            <a:ext cx="3421658" cy="1688672"/>
            <a:chOff x="4839385" y="3099574"/>
            <a:chExt cx="5768768" cy="3487316"/>
          </a:xfrm>
        </p:grpSpPr>
        <p:grpSp>
          <p:nvGrpSpPr>
            <p:cNvPr id="25" name="Group 24">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7" name="Group 26">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0"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98DA5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8" name="Picture 27">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9" name="Picture 28">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6" name="TextBox 25">
              <a:extLst>
                <a:ext uri="{FF2B5EF4-FFF2-40B4-BE49-F238E27FC236}">
                  <a16:creationId xmlns:a16="http://schemas.microsoft.com/office/drawing/2014/main" id="{9724DA57-D949-45D5-9320-CCD4E34B1401}"/>
                </a:ext>
              </a:extLst>
            </p:cNvPr>
            <p:cNvSpPr txBox="1"/>
            <p:nvPr/>
          </p:nvSpPr>
          <p:spPr>
            <a:xfrm>
              <a:off x="5304392" y="3650031"/>
              <a:ext cx="4851918" cy="2478827"/>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Áo dài - Nét đẹp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biểu tượng của vẻ đẹp và tâm hồn người phụ nữ </a:t>
              </a:r>
              <a:endParaRPr lang="en-US">
                <a:solidFill>
                  <a:srgbClr val="29356D"/>
                </a:solidFill>
                <a:latin typeface="Roboto" panose="02000000000000000000" pitchFamily="2" charset="0"/>
                <a:ea typeface="Roboto" panose="02000000000000000000" pitchFamily="2" charset="0"/>
              </a:endParaRPr>
            </a:p>
            <a:p>
              <a:pPr lvl="0" algn="ctr">
                <a:defRPr/>
              </a:pPr>
              <a:r>
                <a:rPr lang="vi-VN">
                  <a:solidFill>
                    <a:srgbClr val="29356D"/>
                  </a:solidFill>
                  <a:latin typeface="Roboto" panose="02000000000000000000" pitchFamily="2" charset="0"/>
                  <a:ea typeface="Roboto" panose="02000000000000000000" pitchFamily="2" charset="0"/>
                </a:rPr>
                <a:t>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33" name="Group 32">
            <a:extLst>
              <a:ext uri="{FF2B5EF4-FFF2-40B4-BE49-F238E27FC236}">
                <a16:creationId xmlns:a16="http://schemas.microsoft.com/office/drawing/2014/main" id="{7E2500E3-F601-B650-97B7-0C3BD5659383}"/>
              </a:ext>
            </a:extLst>
          </p:cNvPr>
          <p:cNvGrpSpPr/>
          <p:nvPr/>
        </p:nvGrpSpPr>
        <p:grpSpPr>
          <a:xfrm rot="1209787">
            <a:off x="7729930" y="4929980"/>
            <a:ext cx="3421658" cy="1688672"/>
            <a:chOff x="4839385" y="3099574"/>
            <a:chExt cx="5768768" cy="3487316"/>
          </a:xfrm>
        </p:grpSpPr>
        <p:grpSp>
          <p:nvGrpSpPr>
            <p:cNvPr id="34" name="Group 33">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36" name="Group 35">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9"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7" name="Picture 36">
                <a:extLst>
                  <a:ext uri="{FF2B5EF4-FFF2-40B4-BE49-F238E27FC236}">
                    <a16:creationId xmlns:a16="http://schemas.microsoft.com/office/drawing/2014/main" id="{4A1978AE-ADB9-2F82-22DB-D0CF5A3D551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8" name="Picture 37">
                <a:extLst>
                  <a:ext uri="{FF2B5EF4-FFF2-40B4-BE49-F238E27FC236}">
                    <a16:creationId xmlns:a16="http://schemas.microsoft.com/office/drawing/2014/main" id="{20186D52-40B8-B601-5DC8-313058137E8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35" name="TextBox 34">
              <a:extLst>
                <a:ext uri="{FF2B5EF4-FFF2-40B4-BE49-F238E27FC236}">
                  <a16:creationId xmlns:a16="http://schemas.microsoft.com/office/drawing/2014/main" id="{9724DA57-D949-45D5-9320-CCD4E34B1401}"/>
                </a:ext>
              </a:extLst>
            </p:cNvPr>
            <p:cNvSpPr txBox="1"/>
            <p:nvPr/>
          </p:nvSpPr>
          <p:spPr>
            <a:xfrm>
              <a:off x="5308130" y="3362695"/>
              <a:ext cx="4851918" cy="3050864"/>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Với chủ đề "Hồn dân tộc - Vị quê hương" mang ý nghĩa hội nhập và kết nối thông qua một hành trình trải nghiệm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2589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par>
                                <p:cTn id="26" presetID="16" presetClass="entr" presetSubtype="21"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5" name="TextBox 4"/>
          <p:cNvSpPr txBox="1"/>
          <p:nvPr/>
        </p:nvSpPr>
        <p:spPr>
          <a:xfrm>
            <a:off x="390156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6" name="TextBox 5"/>
          <p:cNvSpPr txBox="1"/>
          <p:nvPr/>
        </p:nvSpPr>
        <p:spPr>
          <a:xfrm>
            <a:off x="1577895" y="2021035"/>
            <a:ext cx="9107269" cy="3785652"/>
          </a:xfrm>
          <a:prstGeom prst="rect">
            <a:avLst/>
          </a:prstGeom>
          <a:noFill/>
        </p:spPr>
        <p:txBody>
          <a:bodyPr wrap="square" rtlCol="0">
            <a:spAutoFit/>
          </a:bodyPr>
          <a:lstStyle/>
          <a:p>
            <a:r>
              <a:rPr lang="en-US" sz="2400" b="1">
                <a:latin typeface="Roboto" panose="02000000000000000000" pitchFamily="2" charset="0"/>
                <a:ea typeface="Roboto" panose="02000000000000000000" pitchFamily="2" charset="0"/>
              </a:rPr>
              <a:t>Nêu ý tưởng và cách tạo bài trình chiếu của nhóm</a:t>
            </a:r>
            <a:endParaRPr lang="en-US" sz="2400">
              <a:latin typeface="Roboto" panose="02000000000000000000" pitchFamily="2" charset="0"/>
              <a:ea typeface="Roboto" panose="02000000000000000000" pitchFamily="2" charset="0"/>
            </a:endParaRPr>
          </a:p>
          <a:p>
            <a:r>
              <a:rPr lang="en-US" sz="2400">
                <a:latin typeface="Roboto" panose="02000000000000000000" pitchFamily="2" charset="0"/>
                <a:ea typeface="Roboto" panose="02000000000000000000" pitchFamily="2" charset="0"/>
              </a:rPr>
              <a:t>1. Chủ đề:……………………………………………………………………………………………</a:t>
            </a:r>
          </a:p>
          <a:p>
            <a:r>
              <a:rPr lang="en-US" sz="2400">
                <a:latin typeface="Roboto" panose="02000000000000000000" pitchFamily="2" charset="0"/>
                <a:ea typeface="Roboto" panose="02000000000000000000" pitchFamily="2" charset="0"/>
              </a:rPr>
              <a:t>2. Em sẽ trình chiếu những nội dung gì </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3. Phân công nhiệm vụ trong nhóm</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p>
          <a:p>
            <a:r>
              <a:rPr lang="en-US" sz="2400">
                <a:latin typeface="Roboto" panose="02000000000000000000" pitchFamily="2" charset="0"/>
                <a:ea typeface="Roboto" panose="02000000000000000000" pitchFamily="2" charset="0"/>
              </a:rPr>
              <a:t>………………………………………………………………………………………………………………</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7" name="Rounded Rectangle 6"/>
          <p:cNvSpPr/>
          <p:nvPr/>
        </p:nvSpPr>
        <p:spPr>
          <a:xfrm>
            <a:off x="1020460" y="1703070"/>
            <a:ext cx="9856381" cy="442341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7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67353" y="2386645"/>
            <a:ext cx="8727676" cy="1569660"/>
          </a:xfrm>
          <a:prstGeom prst="rect">
            <a:avLst/>
          </a:prstGeom>
          <a:noFill/>
        </p:spPr>
        <p:txBody>
          <a:bodyPr wrap="square" rtlCol="0">
            <a:spAutoFit/>
          </a:bodyPr>
          <a:lstStyle/>
          <a:p>
            <a:pPr algn="ctr">
              <a:defRPr/>
            </a:pPr>
            <a:r>
              <a:rPr lang="vi-VN" altLang="zh-CN" sz="3200" b="1" dirty="0">
                <a:solidFill>
                  <a:srgbClr val="002060"/>
                </a:solidFill>
                <a:latin typeface="Roboto Black" panose="02000000000000000000" pitchFamily="2" charset="0"/>
                <a:ea typeface="Roboto Black" panose="02000000000000000000" pitchFamily="2" charset="0"/>
                <a:cs typeface="Roboto" panose="02000000000000000000" pitchFamily="2" charset="0"/>
              </a:rPr>
              <a:t>TẠO BÀI TRÌNH CHIẾU GIỚI THIỆU LỊCH SỬ VĂN HOÁ TRUYỀN THỐNG CỦA </a:t>
            </a:r>
            <a:r>
              <a:rPr lang="vi-VN"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ĐỊA PHƯƠNG</a:t>
            </a:r>
            <a:r>
              <a:rPr lang="en-US" altLang="zh-CN" sz="3200" b="1">
                <a:solidFill>
                  <a:srgbClr val="002060"/>
                </a:solidFill>
                <a:latin typeface="Roboto Black" panose="02000000000000000000" pitchFamily="2" charset="0"/>
                <a:ea typeface="Roboto Black" panose="02000000000000000000" pitchFamily="2" charset="0"/>
                <a:cs typeface="Roboto" panose="02000000000000000000" pitchFamily="2" charset="0"/>
              </a:rPr>
              <a:t> </a:t>
            </a:r>
            <a:r>
              <a:rPr lang="en-US" sz="3200">
                <a:solidFill>
                  <a:srgbClr val="002060"/>
                </a:solidFill>
                <a:latin typeface="Roboto Black" panose="02000000000000000000" pitchFamily="2" charset="0"/>
                <a:ea typeface="Roboto Black" panose="02000000000000000000" pitchFamily="2" charset="0"/>
              </a:rPr>
              <a:t>THEO CÁCH CỦA NHÓM EM</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Tree>
    <p:extLst>
      <p:ext uri="{BB962C8B-B14F-4D97-AF65-F5344CB8AC3E}">
        <p14:creationId xmlns:p14="http://schemas.microsoft.com/office/powerpoint/2010/main" val="258810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47EDC76-93E4-69B2-B3EB-FFBB9F9285CB}"/>
              </a:ext>
            </a:extLst>
          </p:cNvPr>
          <p:cNvSpPr txBox="1"/>
          <p:nvPr/>
        </p:nvSpPr>
        <p:spPr>
          <a:xfrm>
            <a:off x="318639" y="3720419"/>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3200492" y="1727802"/>
            <a:ext cx="6629213" cy="1107996"/>
          </a:xfrm>
          <a:prstGeom prst="rect">
            <a:avLst/>
          </a:prstGeom>
          <a:noFill/>
        </p:spPr>
        <p:txBody>
          <a:bodyPr wrap="square" lIns="0" tIns="0" rIns="0" bIns="0" rtlCol="0">
            <a:spAutoFit/>
          </a:bodyPr>
          <a:lstStyle/>
          <a:p>
            <a:pPr lvl="0" algn="just">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Kích hoạt phần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mềm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PowerPoint</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tạo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trang chiếu đầu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tiên giới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tiêu đề bài trình chiếu</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 họ</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và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tên của các thành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viên trong</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nhóm</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tên lớp</a:t>
            </a:r>
            <a:endParaRPr lang="en-US" sz="240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6" name="Oval 20"/>
          <p:cNvSpPr/>
          <p:nvPr/>
        </p:nvSpPr>
        <p:spPr>
          <a:xfrm>
            <a:off x="1509161" y="2645765"/>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3" name="Picture 2">
            <a:extLst>
              <a:ext uri="{FF2B5EF4-FFF2-40B4-BE49-F238E27FC236}">
                <a16:creationId xmlns:a16="http://schemas.microsoft.com/office/drawing/2014/main" id="{4C530D11-EAED-B24D-5AD6-85C201D8B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248" y="3238473"/>
            <a:ext cx="5903703" cy="3164564"/>
          </a:xfrm>
          <a:prstGeom prst="rect">
            <a:avLst/>
          </a:prstGeom>
          <a:effectLst>
            <a:outerShdw blurRad="63500" sx="102000" sy="102000" algn="ctr" rotWithShape="0">
              <a:prstClr val="black">
                <a:alpha val="40000"/>
              </a:prstClr>
            </a:outerShdw>
          </a:effectLst>
        </p:spPr>
      </p:pic>
      <p:sp>
        <p:nvSpPr>
          <p:cNvPr id="8" name="TextBox 7"/>
          <p:cNvSpPr txBox="1"/>
          <p:nvPr/>
        </p:nvSpPr>
        <p:spPr>
          <a:xfrm>
            <a:off x="3232931" y="38993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2613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06090" y="2977819"/>
            <a:ext cx="7018020" cy="3685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3297359" y="2387928"/>
            <a:ext cx="6989513" cy="738664"/>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Tạo trang chiếu giới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thiệu nội</a:t>
            </a:r>
            <a:r>
              <a:rPr lang="en-US" sz="2400">
                <a:solidFill>
                  <a:srgbClr val="002060"/>
                </a:solidFill>
                <a:latin typeface="Roboto" panose="02000000000000000000" pitchFamily="2" charset="0"/>
                <a:ea typeface="Roboto" panose="02000000000000000000" pitchFamily="2" charset="0"/>
                <a:cs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dung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bài </a:t>
            </a:r>
            <a:r>
              <a:rPr lang="vi-VN" sz="2400">
                <a:solidFill>
                  <a:srgbClr val="002060"/>
                </a:solidFill>
                <a:latin typeface="Roboto" panose="02000000000000000000" pitchFamily="2" charset="0"/>
                <a:ea typeface="Roboto" panose="02000000000000000000" pitchFamily="2" charset="0"/>
                <a:cs typeface="Roboto" panose="02000000000000000000" pitchFamily="2" charset="0"/>
              </a:rPr>
              <a:t>trình chiếu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2</a:t>
            </a:r>
          </a:p>
        </p:txBody>
      </p:sp>
      <p:sp>
        <p:nvSpPr>
          <p:cNvPr id="9" name="TextBox 8"/>
          <p:cNvSpPr txBox="1"/>
          <p:nvPr/>
        </p:nvSpPr>
        <p:spPr>
          <a:xfrm>
            <a:off x="3297359" y="483640"/>
            <a:ext cx="88595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8796EE11-FCE0-320E-90EF-CCE9C96C6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7074" y="3195675"/>
            <a:ext cx="6056051" cy="3250159"/>
          </a:xfrm>
          <a:prstGeom prst="rect">
            <a:avLst/>
          </a:prstGeom>
        </p:spPr>
      </p:pic>
    </p:spTree>
    <p:extLst>
      <p:ext uri="{BB962C8B-B14F-4D97-AF65-F5344CB8AC3E}">
        <p14:creationId xmlns:p14="http://schemas.microsoft.com/office/powerpoint/2010/main" val="565200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1870" y="1880538"/>
            <a:ext cx="7783830" cy="439453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262798" y="412790"/>
            <a:ext cx="8878438"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73F98B6-6C1F-E392-73DF-45B0A0105BA7}"/>
              </a:ext>
            </a:extLst>
          </p:cNvPr>
          <p:cNvSpPr txBox="1"/>
          <p:nvPr/>
        </p:nvSpPr>
        <p:spPr>
          <a:xfrm>
            <a:off x="1025911" y="3429000"/>
            <a:ext cx="4594303" cy="1938992"/>
          </a:xfrm>
          <a:prstGeom prst="rect">
            <a:avLst/>
          </a:prstGeom>
          <a:noFill/>
        </p:spPr>
        <p:txBody>
          <a:bodyPr wrap="square" rtlCol="0">
            <a:spAutoFit/>
          </a:bodyPr>
          <a:lstStyle/>
          <a:p>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Tạo trang chiếu</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giới thiệu nội</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dung chi tiết các</a:t>
            </a:r>
            <a:b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br>
            <a:r>
              <a:rPr lang="vi-VN" sz="24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mục ở bước 2.</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sz="24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a:extLst>
              <a:ext uri="{FF2B5EF4-FFF2-40B4-BE49-F238E27FC236}">
                <a16:creationId xmlns:a16="http://schemas.microsoft.com/office/drawing/2014/main" id="{22716BDB-1F9A-E9C0-2D67-093B5CA2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2482" y="2101334"/>
            <a:ext cx="7337372" cy="3920513"/>
          </a:xfrm>
          <a:prstGeom prst="rect">
            <a:avLst/>
          </a:prstGeom>
        </p:spPr>
      </p:pic>
    </p:spTree>
    <p:extLst>
      <p:ext uri="{BB962C8B-B14F-4D97-AF65-F5344CB8AC3E}">
        <p14:creationId xmlns:p14="http://schemas.microsoft.com/office/powerpoint/2010/main" val="213168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82880" y="2337325"/>
            <a:ext cx="6640830" cy="35491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7498776" y="3742555"/>
            <a:ext cx="3632536" cy="738664"/>
          </a:xfrm>
          <a:prstGeom prst="rect">
            <a:avLst/>
          </a:prstGeom>
          <a:noFill/>
        </p:spPr>
        <p:txBody>
          <a:bodyPr wrap="square" lIns="0" tIns="0" rIns="0" bIns="0" rtlCol="0">
            <a:spAutoFit/>
          </a:bodyPr>
          <a:lstStyle/>
          <a:p>
            <a:pPr lvl="0" algn="ju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Tạo</a:t>
            </a:r>
            <a:r>
              <a:rPr kumimoji="0" lang="vi-V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trang chiếu thể hiện lời cảm ơn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3300761" y="483640"/>
            <a:ext cx="8891239"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2A25DFFF-29DA-9DE0-20F8-B7DA2AF5EA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433" y="2670998"/>
            <a:ext cx="6019425" cy="2767615"/>
          </a:xfrm>
          <a:prstGeom prst="rect">
            <a:avLst/>
          </a:prstGeom>
        </p:spPr>
      </p:pic>
    </p:spTree>
    <p:extLst>
      <p:ext uri="{BB962C8B-B14F-4D97-AF65-F5344CB8AC3E}">
        <p14:creationId xmlns:p14="http://schemas.microsoft.com/office/powerpoint/2010/main" val="13607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97730" y="2097708"/>
            <a:ext cx="5737860" cy="4291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7EDC76-93E4-69B2-B3EB-FFBB9F9285CB}"/>
              </a:ext>
            </a:extLst>
          </p:cNvPr>
          <p:cNvSpPr txBox="1"/>
          <p:nvPr/>
        </p:nvSpPr>
        <p:spPr>
          <a:xfrm>
            <a:off x="277013" y="3853880"/>
            <a:ext cx="3632536" cy="1846659"/>
          </a:xfrm>
          <a:prstGeom prst="rect">
            <a:avLst/>
          </a:prstGeom>
          <a:noFill/>
        </p:spPr>
        <p:txBody>
          <a:bodyPr wrap="square" lIns="0" tIns="0" rIns="0" bIns="0" rtlCol="0">
            <a:spAutoFit/>
          </a:bodyPr>
          <a:lstStyle/>
          <a:p>
            <a:pPr lvl="0">
              <a:defRPr/>
            </a:pP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Lưu tệp trình chiếu vào thư mục </a:t>
            </a:r>
            <a:r>
              <a:rPr lang="vi-VN" sz="2400" b="1" dirty="0">
                <a:solidFill>
                  <a:srgbClr val="002060"/>
                </a:solidFill>
                <a:latin typeface="Roboto" panose="02000000000000000000" pitchFamily="2" charset="0"/>
                <a:ea typeface="Roboto" panose="02000000000000000000" pitchFamily="2" charset="0"/>
                <a:cs typeface="Roboto" panose="02000000000000000000" pitchFamily="2" charset="0"/>
              </a:rPr>
              <a:t>D:\Lop-4A2\Nhom_2 </a:t>
            </a:r>
            <a: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t>với tên </a:t>
            </a:r>
            <a:r>
              <a:rPr lang="vi-VN" sz="2400" b="1">
                <a:solidFill>
                  <a:srgbClr val="002060"/>
                </a:solidFill>
                <a:latin typeface="Roboto" panose="02000000000000000000" pitchFamily="2" charset="0"/>
                <a:ea typeface="Roboto" panose="02000000000000000000" pitchFamily="2" charset="0"/>
                <a:cs typeface="Roboto" panose="02000000000000000000" pitchFamily="2" charset="0"/>
              </a:rPr>
              <a:t>Le-hoichoi-trau Hai-Luu</a:t>
            </a:r>
            <a:br>
              <a:rPr lang="vi-VN" sz="2400" dirty="0">
                <a:solidFill>
                  <a:srgbClr val="002060"/>
                </a:solidFill>
                <a:latin typeface="Roboto" panose="02000000000000000000" pitchFamily="2" charset="0"/>
                <a:ea typeface="Roboto" panose="02000000000000000000" pitchFamily="2" charset="0"/>
                <a:cs typeface="Roboto" panose="02000000000000000000" pitchFamily="2" charset="0"/>
              </a:rPr>
            </a:b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501483" y="566007"/>
            <a:ext cx="8690517"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cs typeface="Roboto" panose="02000000000000000000" pitchFamily="2" charset="0"/>
              </a:rPr>
              <a:t> TẠO BÀI TRÌNH CHIẾU GIỚI THIỆU LỊCH SỬ VĂN HOÁ TRUYỀN THỐNG CỦA ĐỊA PHƯƠNG</a:t>
            </a:r>
            <a:endParaRPr lang="vi-VN" altLang="zh-CN" sz="3200" b="1" dirty="0">
              <a:solidFill>
                <a:srgbClr val="002060"/>
              </a:solidFill>
              <a:latin typeface="Roboto" panose="02000000000000000000" pitchFamily="2" charset="0"/>
              <a:ea typeface="Roboto" panose="02000000000000000000" pitchFamily="2" charset="0"/>
            </a:endParaRP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BDD7E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2060"/>
                </a:solidFill>
                <a:latin typeface="Roboto Black" panose="02000000000000000000" pitchFamily="2" charset="0"/>
                <a:ea typeface="Roboto Black" panose="02000000000000000000" pitchFamily="2" charset="0"/>
              </a:rPr>
              <a:t>5</a:t>
            </a:r>
            <a:endParaRPr kumimoji="0" lang="en-US" sz="4000" b="0"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DE784DCA-C45A-69F1-7B7E-7CCC6C0C28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2156" y="2323226"/>
            <a:ext cx="4880529" cy="3685923"/>
          </a:xfrm>
          <a:prstGeom prst="rect">
            <a:avLst/>
          </a:prstGeom>
        </p:spPr>
      </p:pic>
    </p:spTree>
    <p:extLst>
      <p:ext uri="{BB962C8B-B14F-4D97-AF65-F5344CB8AC3E}">
        <p14:creationId xmlns:p14="http://schemas.microsoft.com/office/powerpoint/2010/main" val="208623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10562" y="416666"/>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261228" y="1807835"/>
            <a:ext cx="5362299" cy="4154984"/>
          </a:xfrm>
          <a:prstGeom prst="rect">
            <a:avLst/>
          </a:prstGeom>
          <a:noFill/>
        </p:spPr>
        <p:txBody>
          <a:bodyPr wrap="square" rtlCol="0">
            <a:spAutoFit/>
          </a:bodyPr>
          <a:lstStyle/>
          <a:p>
            <a:pPr algn="just">
              <a:defRPr/>
            </a:pPr>
            <a:r>
              <a:rPr lang="vi-VN" altLang="zh-CN" sz="2400" dirty="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 Có ít nhất 4 trang chiếu, cho chữ hoa, chữ thường, có ảnh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minh h</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ọa</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cho nội dung trình bày</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có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sử dụng công cụ gạch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đầu dòng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Giới thiệu được một loại trang phục, một món ăn hoặc một lễ hội tiêu biểu ở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địa phương</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p>
          <a:p>
            <a:pPr algn="just">
              <a:defRPr/>
            </a:pPr>
            <a:endPar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endParaRPr>
          </a:p>
          <a:p>
            <a:pPr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dirty="0">
                <a:solidFill>
                  <a:srgbClr val="002060"/>
                </a:solidFill>
                <a:latin typeface="Roboto" panose="02000000000000000000" pitchFamily="2" charset="0"/>
                <a:ea typeface="Roboto" panose="02000000000000000000" pitchFamily="2" charset="0"/>
                <a:sym typeface="Wingdings" panose="05000000000000000000" pitchFamily="2" charset="2"/>
              </a:rPr>
              <a:t>Lưu được tệp sản phẩm vào đúng thư mục theo </a:t>
            </a:r>
            <a:r>
              <a:rPr lang="vi-VN" altLang="zh-CN" sz="2400">
                <a:solidFill>
                  <a:srgbClr val="002060"/>
                </a:solidFill>
                <a:latin typeface="Roboto" panose="02000000000000000000" pitchFamily="2" charset="0"/>
                <a:ea typeface="Roboto" panose="02000000000000000000" pitchFamily="2" charset="0"/>
                <a:sym typeface="Wingdings" panose="05000000000000000000" pitchFamily="2" charset="2"/>
              </a:rPr>
              <a:t>yêu cầu</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a:t>
            </a:r>
            <a:endParaRPr lang="vi-VN" sz="2400" dirty="0"/>
          </a:p>
        </p:txBody>
      </p:sp>
      <p:grpSp>
        <p:nvGrpSpPr>
          <p:cNvPr id="6" name="Group 5">
            <a:extLst>
              <a:ext uri="{FF2B5EF4-FFF2-40B4-BE49-F238E27FC236}">
                <a16:creationId xmlns:a16="http://schemas.microsoft.com/office/drawing/2014/main" id="{7E2500E3-F601-B650-97B7-0C3BD5659383}"/>
              </a:ext>
            </a:extLst>
          </p:cNvPr>
          <p:cNvGrpSpPr/>
          <p:nvPr/>
        </p:nvGrpSpPr>
        <p:grpSpPr>
          <a:xfrm>
            <a:off x="8748199" y="2941176"/>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9" name="TextBox 8">
              <a:extLst>
                <a:ext uri="{FF2B5EF4-FFF2-40B4-BE49-F238E27FC236}">
                  <a16:creationId xmlns:a16="http://schemas.microsoft.com/office/drawing/2014/main" id="{9724DA57-D949-45D5-9320-CCD4E34B1401}"/>
                </a:ext>
              </a:extLst>
            </p:cNvPr>
            <p:cNvSpPr txBox="1"/>
            <p:nvPr/>
          </p:nvSpPr>
          <p:spPr>
            <a:xfrm>
              <a:off x="5458367" y="3410511"/>
              <a:ext cx="4851918" cy="2987304"/>
            </a:xfrm>
            <a:prstGeom prst="rect">
              <a:avLst/>
            </a:prstGeom>
            <a:noFill/>
          </p:spPr>
          <p:txBody>
            <a:bodyPr wrap="square" rtlCol="0">
              <a:spAutoFit/>
            </a:bodyPr>
            <a:lstStyle/>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Đêm mùng 5, lễ Mộc Dục (tắm tượng) để mời Đức Thánh về dự hội.</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 Ngày mùng 6 khai hội, nhân dân dâng các lễ vật lên Đức Thánh.</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Sáng ngày mùng 7 chính hội, hoạt cảnh chém tướng giặc.</a:t>
              </a:r>
            </a:p>
            <a:p>
              <a:pPr marL="171450" lvl="0" indent="-171450">
                <a:buFont typeface="Wingdings" panose="05000000000000000000" pitchFamily="2" charset="2"/>
                <a:buChar char="Ø"/>
                <a:defRPr/>
              </a:pPr>
              <a:r>
                <a:rPr lang="vi-VN" sz="1100">
                  <a:solidFill>
                    <a:srgbClr val="29356D"/>
                  </a:solidFill>
                  <a:latin typeface="Roboto" panose="02000000000000000000" pitchFamily="2" charset="0"/>
                  <a:ea typeface="Roboto" panose="02000000000000000000" pitchFamily="2" charset="0"/>
                </a:rPr>
                <a:t>Chiều ngày mùng 8, lễ hóa mô hình voi và ngựa giấy để kết thúc lễ hội.</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5738872" y="117839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73801" y="3913310"/>
              <a:ext cx="4851918" cy="1906790"/>
            </a:xfrm>
            <a:prstGeom prst="rect">
              <a:avLst/>
            </a:prstGeom>
            <a:noFill/>
          </p:spPr>
          <p:txBody>
            <a:bodyPr wrap="square" rtlCol="0">
              <a:spAutoFit/>
            </a:bodyPr>
            <a:lstStyle/>
            <a:p>
              <a:pPr lvl="0" algn="ctr">
                <a:defRPr/>
              </a:pPr>
              <a:r>
                <a:rPr lang="en-US">
                  <a:solidFill>
                    <a:srgbClr val="29356D"/>
                  </a:solidFill>
                  <a:latin typeface="Roboto" panose="02000000000000000000" pitchFamily="2" charset="0"/>
                  <a:ea typeface="Roboto" panose="02000000000000000000" pitchFamily="2" charset="0"/>
                </a:rPr>
                <a:t>L</a:t>
              </a:r>
              <a:r>
                <a:rPr lang="vi-VN">
                  <a:solidFill>
                    <a:srgbClr val="29356D"/>
                  </a:solidFill>
                  <a:latin typeface="Roboto" panose="02000000000000000000" pitchFamily="2" charset="0"/>
                  <a:ea typeface="Roboto" panose="02000000000000000000" pitchFamily="2" charset="0"/>
                </a:rPr>
                <a:t>ễ hội Đền Gióng</a:t>
              </a:r>
              <a:r>
                <a:rPr lang="en-US">
                  <a:solidFill>
                    <a:srgbClr val="29356D"/>
                  </a:solidFill>
                  <a:latin typeface="Roboto" panose="02000000000000000000" pitchFamily="2" charset="0"/>
                  <a:ea typeface="Roboto" panose="02000000000000000000" pitchFamily="2" charset="0"/>
                </a:rPr>
                <a:t> </a:t>
              </a:r>
              <a:r>
                <a:rPr lang="vi-VN">
                  <a:solidFill>
                    <a:srgbClr val="29356D"/>
                  </a:solidFill>
                  <a:latin typeface="Roboto" panose="02000000000000000000" pitchFamily="2" charset="0"/>
                  <a:ea typeface="Roboto" panose="02000000000000000000" pitchFamily="2" charset="0"/>
                </a:rPr>
                <a:t>kỉ niệm đức Thánh Gióng tức Phù Đổng Thiên Vương</a:t>
              </a:r>
              <a:r>
                <a:rPr lang="en-US">
                  <a:solidFill>
                    <a:srgbClr val="29356D"/>
                  </a:solidFill>
                  <a:latin typeface="Roboto" panose="02000000000000000000" pitchFamily="2" charset="0"/>
                  <a:ea typeface="Roboto" panose="02000000000000000000" pitchFamily="2" charset="0"/>
                </a:rPr>
                <a:t>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6549048" y="5072763"/>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6EBFD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2" name="Picture 1"/>
          <p:cNvPicPr>
            <a:picLocks noChangeAspect="1"/>
          </p:cNvPicPr>
          <p:nvPr/>
        </p:nvPicPr>
        <p:blipFill>
          <a:blip r:embed="rId6"/>
          <a:stretch>
            <a:fillRect/>
          </a:stretch>
        </p:blipFill>
        <p:spPr>
          <a:xfrm>
            <a:off x="5669191" y="2957834"/>
            <a:ext cx="3474508" cy="203456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1580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44237" y="1315242"/>
            <a:ext cx="643716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CÙNG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XEM VÀ MÚA HÁT NÀO</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một góc lịch sử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70344"/>
            <a:ext cx="12191999" cy="6730392"/>
          </a:xfrm>
          <a:prstGeom prst="rect">
            <a:avLst/>
          </a:prstGeom>
        </p:spPr>
      </p:pic>
      <p:sp>
        <p:nvSpPr>
          <p:cNvPr id="5" name="TextBox 4"/>
          <p:cNvSpPr txBox="1"/>
          <p:nvPr/>
        </p:nvSpPr>
        <p:spPr>
          <a:xfrm>
            <a:off x="3497045" y="469095"/>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 TIẾT HỌC</a:t>
            </a:r>
          </a:p>
        </p:txBody>
      </p:sp>
    </p:spTree>
    <p:extLst>
      <p:ext uri="{BB962C8B-B14F-4D97-AF65-F5344CB8AC3E}">
        <p14:creationId xmlns:p14="http://schemas.microsoft.com/office/powerpoint/2010/main" val="187497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fullScrn="1">
              <p:cMediaNode vol="80000">
                <p:cTn id="16" fill="hold" display="0">
                  <p:stCondLst>
                    <p:cond delay="indefinite"/>
                  </p:stCondLst>
                </p:cTn>
                <p:tgtEl>
                  <p:spTgt spid="2"/>
                </p:tgtEl>
              </p:cMediaNode>
            </p:video>
          </p:childTnLst>
        </p:cTn>
      </p:par>
    </p:tnLst>
    <p:bldLst>
      <p:bldP spid="117"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864890" y="643660"/>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b="1" dirty="0">
                <a:solidFill>
                  <a:srgbClr val="002060"/>
                </a:solidFill>
                <a:latin typeface="Roboto" panose="02000000000000000000" pitchFamily="2" charset="0"/>
                <a:ea typeface="Roboto" panose="02000000000000000000" pitchFamily="2" charset="0"/>
              </a:rPr>
              <a:t>THUYẾT TRÌNH</a:t>
            </a: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dirty="0">
                <a:solidFill>
                  <a:srgbClr val="002060"/>
                </a:solidFill>
                <a:latin typeface="Roboto" panose="02000000000000000000" pitchFamily="2" charset="0"/>
                <a:ea typeface="Roboto" panose="02000000000000000000" pitchFamily="2" charset="0"/>
              </a:rPr>
              <a:t>GIỚI THIỆU</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4EB3B894-33F8-0178-7E91-CFA120C1D60C}"/>
              </a:ext>
            </a:extLst>
          </p:cNvPr>
          <p:cNvSpPr txBox="1"/>
          <p:nvPr/>
        </p:nvSpPr>
        <p:spPr>
          <a:xfrm>
            <a:off x="2150640" y="1551211"/>
            <a:ext cx="8646377" cy="523220"/>
          </a:xfrm>
          <a:prstGeom prst="rect">
            <a:avLst/>
          </a:prstGeom>
          <a:noFill/>
        </p:spPr>
        <p:txBody>
          <a:bodyPr wrap="square" rtlCol="0">
            <a:spAutoFit/>
          </a:bodyPr>
          <a:lstStyle/>
          <a:p>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Trình </a:t>
            </a:r>
            <a:r>
              <a:rPr lang="vi-VN" sz="28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chiếu và thuyết trình về chủ đề đã </a:t>
            </a:r>
            <a:r>
              <a:rPr lang="vi-VN" sz="2800" b="0" i="0">
                <a:solidFill>
                  <a:srgbClr val="002060"/>
                </a:solidFill>
                <a:effectLst/>
                <a:latin typeface="Roboto" panose="02000000000000000000" pitchFamily="2" charset="0"/>
                <a:ea typeface="Roboto" panose="02000000000000000000" pitchFamily="2" charset="0"/>
                <a:cs typeface="Roboto" panose="02000000000000000000" pitchFamily="2" charset="0"/>
              </a:rPr>
              <a:t>lựa chọn</a:t>
            </a:r>
            <a:endParaRPr lang="vi-VN" sz="28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oup 5">
            <a:extLst>
              <a:ext uri="{FF2B5EF4-FFF2-40B4-BE49-F238E27FC236}">
                <a16:creationId xmlns:a16="http://schemas.microsoft.com/office/drawing/2014/main" id="{7E2500E3-F601-B650-97B7-0C3BD5659383}"/>
              </a:ext>
            </a:extLst>
          </p:cNvPr>
          <p:cNvGrpSpPr/>
          <p:nvPr/>
        </p:nvGrpSpPr>
        <p:grpSpPr>
          <a:xfrm>
            <a:off x="7668060" y="2547115"/>
            <a:ext cx="3421658" cy="1688672"/>
            <a:chOff x="4839385" y="3099574"/>
            <a:chExt cx="5768768" cy="3487316"/>
          </a:xfrm>
        </p:grpSpPr>
        <p:grpSp>
          <p:nvGrpSpPr>
            <p:cNvPr id="7" name="Group 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10" name="Group 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14"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Picture 11">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13" name="Picture 12">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8" name="TextBox 7">
              <a:extLst>
                <a:ext uri="{FF2B5EF4-FFF2-40B4-BE49-F238E27FC236}">
                  <a16:creationId xmlns:a16="http://schemas.microsoft.com/office/drawing/2014/main" id="{9724DA57-D949-45D5-9320-CCD4E34B1401}"/>
                </a:ext>
              </a:extLst>
            </p:cNvPr>
            <p:cNvSpPr txBox="1"/>
            <p:nvPr/>
          </p:nvSpPr>
          <p:spPr>
            <a:xfrm>
              <a:off x="5531305" y="3742181"/>
              <a:ext cx="4851918" cy="2478827"/>
            </a:xfrm>
            <a:prstGeom prst="rect">
              <a:avLst/>
            </a:prstGeom>
            <a:noFill/>
          </p:spPr>
          <p:txBody>
            <a:bodyPr wrap="square" rtlCol="0">
              <a:spAutoFit/>
            </a:bodyPr>
            <a:lstStyle/>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100 gian hàng giới thiệu ẩm thực đặc sản 3 miền Bắc - Trung – Nam</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tôn vinh sự đa dạng, đặc sắc của nền ẩm thực Việt Nam </a:t>
              </a:r>
            </a:p>
            <a:p>
              <a:pPr marL="171450" lvl="0" indent="-171450">
                <a:buFont typeface="Wingdings" panose="05000000000000000000" pitchFamily="2" charset="2"/>
                <a:buChar char="v"/>
                <a:defRPr/>
              </a:pPr>
              <a:r>
                <a:rPr lang="vi-VN" sz="1200">
                  <a:solidFill>
                    <a:srgbClr val="29356D"/>
                  </a:solidFill>
                  <a:latin typeface="Roboto" panose="02000000000000000000" pitchFamily="2" charset="0"/>
                  <a:ea typeface="Roboto" panose="02000000000000000000" pitchFamily="2" charset="0"/>
                </a:rPr>
                <a:t>các hoạt động sinh động, đa dạng, hấp dẫn, an toàn, thân thiện</a:t>
              </a:r>
            </a:p>
          </p:txBody>
        </p:sp>
      </p:grpSp>
      <p:grpSp>
        <p:nvGrpSpPr>
          <p:cNvPr id="17" name="Group 16">
            <a:extLst>
              <a:ext uri="{FF2B5EF4-FFF2-40B4-BE49-F238E27FC236}">
                <a16:creationId xmlns:a16="http://schemas.microsoft.com/office/drawing/2014/main" id="{7E2500E3-F601-B650-97B7-0C3BD5659383}"/>
              </a:ext>
            </a:extLst>
          </p:cNvPr>
          <p:cNvGrpSpPr/>
          <p:nvPr/>
        </p:nvGrpSpPr>
        <p:grpSpPr>
          <a:xfrm>
            <a:off x="3946386" y="2235181"/>
            <a:ext cx="3421658" cy="1688672"/>
            <a:chOff x="4839385" y="3099574"/>
            <a:chExt cx="5768768" cy="3487316"/>
          </a:xfrm>
        </p:grpSpPr>
        <p:grpSp>
          <p:nvGrpSpPr>
            <p:cNvPr id="18" name="Group 17">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0" name="Group 19">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23"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Rectangle: Rounded Corners 34">
                  <a:extLst>
                    <a:ext uri="{FF2B5EF4-FFF2-40B4-BE49-F238E27FC236}">
                      <a16:creationId xmlns:a16="http://schemas.microsoft.com/office/drawing/2014/main" id="{A0045682-B3B5-7345-1E52-E1DA28DA7F56}"/>
                    </a:ext>
                  </a:extLst>
                </p:cNvPr>
                <p:cNvSpPr/>
                <p:nvPr/>
              </p:nvSpPr>
              <p:spPr>
                <a:xfrm>
                  <a:off x="5958977" y="2432699"/>
                  <a:ext cx="6062627" cy="3540547"/>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21" name="Picture 20">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22" name="Picture 21">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19" name="TextBox 18">
              <a:extLst>
                <a:ext uri="{FF2B5EF4-FFF2-40B4-BE49-F238E27FC236}">
                  <a16:creationId xmlns:a16="http://schemas.microsoft.com/office/drawing/2014/main" id="{9724DA57-D949-45D5-9320-CCD4E34B1401}"/>
                </a:ext>
              </a:extLst>
            </p:cNvPr>
            <p:cNvSpPr txBox="1"/>
            <p:nvPr/>
          </p:nvSpPr>
          <p:spPr>
            <a:xfrm>
              <a:off x="5342886" y="4229467"/>
              <a:ext cx="4851918" cy="1334753"/>
            </a:xfrm>
            <a:prstGeom prst="rect">
              <a:avLst/>
            </a:prstGeom>
            <a:noFill/>
          </p:spPr>
          <p:txBody>
            <a:bodyPr wrap="square" rtlCol="0">
              <a:spAutoFit/>
            </a:bodyPr>
            <a:lstStyle/>
            <a:p>
              <a:pPr lvl="0" algn="ctr">
                <a:defRPr/>
              </a:pPr>
              <a:r>
                <a:rPr lang="vi-VN">
                  <a:solidFill>
                    <a:srgbClr val="29356D"/>
                  </a:solidFill>
                  <a:latin typeface="Roboto" panose="02000000000000000000" pitchFamily="2" charset="0"/>
                  <a:ea typeface="Roboto" panose="02000000000000000000" pitchFamily="2" charset="0"/>
                </a:rPr>
                <a:t>Lễ hội Văn </a:t>
              </a:r>
              <a:r>
                <a:rPr lang="en-US">
                  <a:solidFill>
                    <a:srgbClr val="29356D"/>
                  </a:solidFill>
                  <a:latin typeface="Roboto" panose="02000000000000000000" pitchFamily="2" charset="0"/>
                  <a:ea typeface="Roboto" panose="02000000000000000000" pitchFamily="2" charset="0"/>
                </a:rPr>
                <a:t>hoá</a:t>
              </a:r>
              <a:r>
                <a:rPr lang="vi-VN">
                  <a:solidFill>
                    <a:srgbClr val="29356D"/>
                  </a:solidFill>
                  <a:latin typeface="Roboto" panose="02000000000000000000" pitchFamily="2" charset="0"/>
                  <a:ea typeface="Roboto" panose="02000000000000000000" pitchFamily="2" charset="0"/>
                </a:rPr>
                <a:t> - Ẩm thực Việt Nam</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grpSp>
        <p:nvGrpSpPr>
          <p:cNvPr id="26" name="Group 25">
            <a:extLst>
              <a:ext uri="{FF2B5EF4-FFF2-40B4-BE49-F238E27FC236}">
                <a16:creationId xmlns:a16="http://schemas.microsoft.com/office/drawing/2014/main" id="{7E2500E3-F601-B650-97B7-0C3BD5659383}"/>
              </a:ext>
            </a:extLst>
          </p:cNvPr>
          <p:cNvGrpSpPr/>
          <p:nvPr/>
        </p:nvGrpSpPr>
        <p:grpSpPr>
          <a:xfrm>
            <a:off x="4852128" y="4488629"/>
            <a:ext cx="3421658" cy="1688672"/>
            <a:chOff x="4839385" y="3099574"/>
            <a:chExt cx="5768768" cy="3487316"/>
          </a:xfrm>
        </p:grpSpPr>
        <p:grpSp>
          <p:nvGrpSpPr>
            <p:cNvPr id="27" name="Group 26">
              <a:extLst>
                <a:ext uri="{FF2B5EF4-FFF2-40B4-BE49-F238E27FC236}">
                  <a16:creationId xmlns:a16="http://schemas.microsoft.com/office/drawing/2014/main" id="{E729403A-09EB-3189-6CD4-4A774B73A7D5}"/>
                </a:ext>
              </a:extLst>
            </p:cNvPr>
            <p:cNvGrpSpPr/>
            <p:nvPr/>
          </p:nvGrpSpPr>
          <p:grpSpPr>
            <a:xfrm>
              <a:off x="4839385" y="3099574"/>
              <a:ext cx="5768768" cy="3487316"/>
              <a:chOff x="5520388" y="3220379"/>
              <a:chExt cx="5768768" cy="3487316"/>
            </a:xfrm>
          </p:grpSpPr>
          <p:grpSp>
            <p:nvGrpSpPr>
              <p:cNvPr id="29" name="Group 28">
                <a:extLst>
                  <a:ext uri="{FF2B5EF4-FFF2-40B4-BE49-F238E27FC236}">
                    <a16:creationId xmlns:a16="http://schemas.microsoft.com/office/drawing/2014/main" id="{30BB1326-D22B-1AD7-6617-74A0A3E08AAC}"/>
                  </a:ext>
                </a:extLst>
              </p:cNvPr>
              <p:cNvGrpSpPr/>
              <p:nvPr/>
            </p:nvGrpSpPr>
            <p:grpSpPr>
              <a:xfrm>
                <a:off x="5520388" y="3220379"/>
                <a:ext cx="5768768" cy="3487316"/>
                <a:chOff x="5489047" y="1984323"/>
                <a:chExt cx="6986543" cy="4360719"/>
              </a:xfrm>
            </p:grpSpPr>
            <p:sp>
              <p:nvSpPr>
                <p:cNvPr id="32" name="Freeform: Shape 32">
                  <a:extLst>
                    <a:ext uri="{FF2B5EF4-FFF2-40B4-BE49-F238E27FC236}">
                      <a16:creationId xmlns:a16="http://schemas.microsoft.com/office/drawing/2014/main" id="{A6704111-6F22-3CD9-7646-2B4FE2601DA8}"/>
                    </a:ext>
                  </a:extLst>
                </p:cNvPr>
                <p:cNvSpPr/>
                <p:nvPr/>
              </p:nvSpPr>
              <p:spPr>
                <a:xfrm>
                  <a:off x="5489047" y="1984323"/>
                  <a:ext cx="6986543" cy="4360719"/>
                </a:xfrm>
                <a:custGeom>
                  <a:avLst/>
                  <a:gdLst>
                    <a:gd name="connsiteX0" fmla="*/ 4036167 w 6878193"/>
                    <a:gd name="connsiteY0" fmla="*/ 4090012 h 4448249"/>
                    <a:gd name="connsiteX1" fmla="*/ 4037710 w 6878193"/>
                    <a:gd name="connsiteY1" fmla="*/ 4105318 h 4448249"/>
                    <a:gd name="connsiteX2" fmla="*/ 4039253 w 6878193"/>
                    <a:gd name="connsiteY2" fmla="*/ 4090012 h 4448249"/>
                    <a:gd name="connsiteX3" fmla="*/ 1646928 w 6878193"/>
                    <a:gd name="connsiteY3" fmla="*/ 4090012 h 4448249"/>
                    <a:gd name="connsiteX4" fmla="*/ 1647602 w 6878193"/>
                    <a:gd name="connsiteY4" fmla="*/ 4096701 h 4448249"/>
                    <a:gd name="connsiteX5" fmla="*/ 1648276 w 6878193"/>
                    <a:gd name="connsiteY5" fmla="*/ 4090012 h 4448249"/>
                    <a:gd name="connsiteX6" fmla="*/ 6394599 w 6878193"/>
                    <a:gd name="connsiteY6" fmla="*/ 3354610 h 4448249"/>
                    <a:gd name="connsiteX7" fmla="*/ 6394599 w 6878193"/>
                    <a:gd name="connsiteY7" fmla="*/ 3406630 h 4448249"/>
                    <a:gd name="connsiteX8" fmla="*/ 6397451 w 6878193"/>
                    <a:gd name="connsiteY8" fmla="*/ 3404277 h 4448249"/>
                    <a:gd name="connsiteX9" fmla="*/ 6443678 w 6878193"/>
                    <a:gd name="connsiteY9" fmla="*/ 3382055 h 4448249"/>
                    <a:gd name="connsiteX10" fmla="*/ 6397451 w 6878193"/>
                    <a:gd name="connsiteY10" fmla="*/ 3356963 h 4448249"/>
                    <a:gd name="connsiteX11" fmla="*/ 6394599 w 6878193"/>
                    <a:gd name="connsiteY11" fmla="*/ 2812983 h 4448249"/>
                    <a:gd name="connsiteX12" fmla="*/ 6394599 w 6878193"/>
                    <a:gd name="connsiteY12" fmla="*/ 2847948 h 4448249"/>
                    <a:gd name="connsiteX13" fmla="*/ 6397451 w 6878193"/>
                    <a:gd name="connsiteY13" fmla="*/ 2845595 h 4448249"/>
                    <a:gd name="connsiteX14" fmla="*/ 6430126 w 6878193"/>
                    <a:gd name="connsiteY14" fmla="*/ 2829888 h 4448249"/>
                    <a:gd name="connsiteX15" fmla="*/ 6419890 w 6878193"/>
                    <a:gd name="connsiteY15" fmla="*/ 2826710 h 4448249"/>
                    <a:gd name="connsiteX16" fmla="*/ 6394599 w 6878193"/>
                    <a:gd name="connsiteY16" fmla="*/ 2256311 h 4448249"/>
                    <a:gd name="connsiteX17" fmla="*/ 6394599 w 6878193"/>
                    <a:gd name="connsiteY17" fmla="*/ 2272212 h 4448249"/>
                    <a:gd name="connsiteX18" fmla="*/ 6413236 w 6878193"/>
                    <a:gd name="connsiteY18" fmla="*/ 2262096 h 4448249"/>
                    <a:gd name="connsiteX19" fmla="*/ 443911 w 6878193"/>
                    <a:gd name="connsiteY19" fmla="*/ 1858567 h 4448249"/>
                    <a:gd name="connsiteX20" fmla="*/ 440738 w 6878193"/>
                    <a:gd name="connsiteY20" fmla="*/ 1859552 h 4448249"/>
                    <a:gd name="connsiteX21" fmla="*/ 429260 w 6878193"/>
                    <a:gd name="connsiteY21" fmla="*/ 1860709 h 4448249"/>
                    <a:gd name="connsiteX22" fmla="*/ 443911 w 6878193"/>
                    <a:gd name="connsiteY22" fmla="*/ 1862186 h 4448249"/>
                    <a:gd name="connsiteX23" fmla="*/ 6394599 w 6878193"/>
                    <a:gd name="connsiteY23" fmla="*/ 1649856 h 4448249"/>
                    <a:gd name="connsiteX24" fmla="*/ 6394599 w 6878193"/>
                    <a:gd name="connsiteY24" fmla="*/ 1680932 h 4448249"/>
                    <a:gd name="connsiteX25" fmla="*/ 6440957 w 6878193"/>
                    <a:gd name="connsiteY25" fmla="*/ 1666542 h 4448249"/>
                    <a:gd name="connsiteX26" fmla="*/ 6444994 w 6878193"/>
                    <a:gd name="connsiteY26" fmla="*/ 1666135 h 4448249"/>
                    <a:gd name="connsiteX27" fmla="*/ 6397333 w 6878193"/>
                    <a:gd name="connsiteY27" fmla="*/ 1651340 h 4448249"/>
                    <a:gd name="connsiteX28" fmla="*/ 5646664 w 6878193"/>
                    <a:gd name="connsiteY28" fmla="*/ 0 h 4448249"/>
                    <a:gd name="connsiteX29" fmla="*/ 5930777 w 6878193"/>
                    <a:gd name="connsiteY29" fmla="*/ 188322 h 4448249"/>
                    <a:gd name="connsiteX30" fmla="*/ 5940812 w 6878193"/>
                    <a:gd name="connsiteY30" fmla="*/ 220649 h 4448249"/>
                    <a:gd name="connsiteX31" fmla="*/ 5947454 w 6878193"/>
                    <a:gd name="connsiteY31" fmla="*/ 199250 h 4448249"/>
                    <a:gd name="connsiteX32" fmla="*/ 6231567 w 6878193"/>
                    <a:gd name="connsiteY32" fmla="*/ 10928 h 4448249"/>
                    <a:gd name="connsiteX33" fmla="*/ 6539911 w 6878193"/>
                    <a:gd name="connsiteY33" fmla="*/ 319272 h 4448249"/>
                    <a:gd name="connsiteX34" fmla="*/ 6487251 w 6878193"/>
                    <a:gd name="connsiteY34" fmla="*/ 491670 h 4448249"/>
                    <a:gd name="connsiteX35" fmla="*/ 6481175 w 6878193"/>
                    <a:gd name="connsiteY35" fmla="*/ 499035 h 4448249"/>
                    <a:gd name="connsiteX36" fmla="*/ 6534928 w 6878193"/>
                    <a:gd name="connsiteY36" fmla="*/ 504454 h 4448249"/>
                    <a:gd name="connsiteX37" fmla="*/ 6781130 w 6878193"/>
                    <a:gd name="connsiteY37" fmla="*/ 806533 h 4448249"/>
                    <a:gd name="connsiteX38" fmla="*/ 6645184 w 6878193"/>
                    <a:gd name="connsiteY38" fmla="*/ 1062217 h 4448249"/>
                    <a:gd name="connsiteX39" fmla="*/ 6617851 w 6878193"/>
                    <a:gd name="connsiteY39" fmla="*/ 1077053 h 4448249"/>
                    <a:gd name="connsiteX40" fmla="*/ 6637377 w 6878193"/>
                    <a:gd name="connsiteY40" fmla="*/ 1083114 h 4448249"/>
                    <a:gd name="connsiteX41" fmla="*/ 6825699 w 6878193"/>
                    <a:gd name="connsiteY41" fmla="*/ 1367227 h 4448249"/>
                    <a:gd name="connsiteX42" fmla="*/ 6579497 w 6878193"/>
                    <a:gd name="connsiteY42" fmla="*/ 1669307 h 4448249"/>
                    <a:gd name="connsiteX43" fmla="*/ 6575460 w 6878193"/>
                    <a:gd name="connsiteY43" fmla="*/ 1669714 h 4448249"/>
                    <a:gd name="connsiteX44" fmla="*/ 6623121 w 6878193"/>
                    <a:gd name="connsiteY44" fmla="*/ 1684508 h 4448249"/>
                    <a:gd name="connsiteX45" fmla="*/ 6811443 w 6878193"/>
                    <a:gd name="connsiteY45" fmla="*/ 1968621 h 4448249"/>
                    <a:gd name="connsiteX46" fmla="*/ 6675497 w 6878193"/>
                    <a:gd name="connsiteY46" fmla="*/ 2224305 h 4448249"/>
                    <a:gd name="connsiteX47" fmla="*/ 6629774 w 6878193"/>
                    <a:gd name="connsiteY47" fmla="*/ 2249123 h 4448249"/>
                    <a:gd name="connsiteX48" fmla="*/ 6659933 w 6878193"/>
                    <a:gd name="connsiteY48" fmla="*/ 2258484 h 4448249"/>
                    <a:gd name="connsiteX49" fmla="*/ 6848255 w 6878193"/>
                    <a:gd name="connsiteY49" fmla="*/ 2542597 h 4448249"/>
                    <a:gd name="connsiteX50" fmla="*/ 6712309 w 6878193"/>
                    <a:gd name="connsiteY50" fmla="*/ 2798281 h 4448249"/>
                    <a:gd name="connsiteX51" fmla="*/ 6682011 w 6878193"/>
                    <a:gd name="connsiteY51" fmla="*/ 2814727 h 4448249"/>
                    <a:gd name="connsiteX52" fmla="*/ 6689870 w 6878193"/>
                    <a:gd name="connsiteY52" fmla="*/ 2817166 h 4448249"/>
                    <a:gd name="connsiteX53" fmla="*/ 6878193 w 6878193"/>
                    <a:gd name="connsiteY53" fmla="*/ 3101279 h 4448249"/>
                    <a:gd name="connsiteX54" fmla="*/ 6742247 w 6878193"/>
                    <a:gd name="connsiteY54" fmla="*/ 3356963 h 4448249"/>
                    <a:gd name="connsiteX55" fmla="*/ 6698662 w 6878193"/>
                    <a:gd name="connsiteY55" fmla="*/ 3380620 h 4448249"/>
                    <a:gd name="connsiteX56" fmla="*/ 6742247 w 6878193"/>
                    <a:gd name="connsiteY56" fmla="*/ 3404277 h 4448249"/>
                    <a:gd name="connsiteX57" fmla="*/ 6878193 w 6878193"/>
                    <a:gd name="connsiteY57" fmla="*/ 3659961 h 4448249"/>
                    <a:gd name="connsiteX58" fmla="*/ 6742247 w 6878193"/>
                    <a:gd name="connsiteY58" fmla="*/ 3915645 h 4448249"/>
                    <a:gd name="connsiteX59" fmla="*/ 6733299 w 6878193"/>
                    <a:gd name="connsiteY59" fmla="*/ 3920502 h 4448249"/>
                    <a:gd name="connsiteX60" fmla="*/ 6745553 w 6878193"/>
                    <a:gd name="connsiteY60" fmla="*/ 3935353 h 4448249"/>
                    <a:gd name="connsiteX61" fmla="*/ 6798213 w 6878193"/>
                    <a:gd name="connsiteY61" fmla="*/ 4107751 h 4448249"/>
                    <a:gd name="connsiteX62" fmla="*/ 6489869 w 6878193"/>
                    <a:gd name="connsiteY62" fmla="*/ 4416095 h 4448249"/>
                    <a:gd name="connsiteX63" fmla="*/ 6317471 w 6878193"/>
                    <a:gd name="connsiteY63" fmla="*/ 4363435 h 4448249"/>
                    <a:gd name="connsiteX64" fmla="*/ 6293217 w 6878193"/>
                    <a:gd name="connsiteY64" fmla="*/ 4343424 h 4448249"/>
                    <a:gd name="connsiteX65" fmla="*/ 6288516 w 6878193"/>
                    <a:gd name="connsiteY65" fmla="*/ 4349122 h 4448249"/>
                    <a:gd name="connsiteX66" fmla="*/ 6070484 w 6878193"/>
                    <a:gd name="connsiteY66" fmla="*/ 4439433 h 4448249"/>
                    <a:gd name="connsiteX67" fmla="*/ 5814800 w 6878193"/>
                    <a:gd name="connsiteY67" fmla="*/ 4303487 h 4448249"/>
                    <a:gd name="connsiteX68" fmla="*/ 5797697 w 6878193"/>
                    <a:gd name="connsiteY68" fmla="*/ 4271976 h 4448249"/>
                    <a:gd name="connsiteX69" fmla="*/ 5776027 w 6878193"/>
                    <a:gd name="connsiteY69" fmla="*/ 4311900 h 4448249"/>
                    <a:gd name="connsiteX70" fmla="*/ 5520343 w 6878193"/>
                    <a:gd name="connsiteY70" fmla="*/ 4447846 h 4448249"/>
                    <a:gd name="connsiteX71" fmla="*/ 5236230 w 6878193"/>
                    <a:gd name="connsiteY71" fmla="*/ 4259524 h 4448249"/>
                    <a:gd name="connsiteX72" fmla="*/ 5228023 w 6878193"/>
                    <a:gd name="connsiteY72" fmla="*/ 4233084 h 4448249"/>
                    <a:gd name="connsiteX73" fmla="*/ 5222427 w 6878193"/>
                    <a:gd name="connsiteY73" fmla="*/ 4251111 h 4448249"/>
                    <a:gd name="connsiteX74" fmla="*/ 4938314 w 6878193"/>
                    <a:gd name="connsiteY74" fmla="*/ 4439433 h 4448249"/>
                    <a:gd name="connsiteX75" fmla="*/ 4654201 w 6878193"/>
                    <a:gd name="connsiteY75" fmla="*/ 4251111 h 4448249"/>
                    <a:gd name="connsiteX76" fmla="*/ 4641767 w 6878193"/>
                    <a:gd name="connsiteY76" fmla="*/ 4211054 h 4448249"/>
                    <a:gd name="connsiteX77" fmla="*/ 4626721 w 6878193"/>
                    <a:gd name="connsiteY77" fmla="*/ 4259524 h 4448249"/>
                    <a:gd name="connsiteX78" fmla="*/ 4342608 w 6878193"/>
                    <a:gd name="connsiteY78" fmla="*/ 4447846 h 4448249"/>
                    <a:gd name="connsiteX79" fmla="*/ 4040528 w 6878193"/>
                    <a:gd name="connsiteY79" fmla="*/ 4201644 h 4448249"/>
                    <a:gd name="connsiteX80" fmla="*/ 4036903 w 6878193"/>
                    <a:gd name="connsiteY80" fmla="*/ 4165678 h 4448249"/>
                    <a:gd name="connsiteX81" fmla="*/ 4034085 w 6878193"/>
                    <a:gd name="connsiteY81" fmla="*/ 4193634 h 4448249"/>
                    <a:gd name="connsiteX82" fmla="*/ 3732005 w 6878193"/>
                    <a:gd name="connsiteY82" fmla="*/ 4439836 h 4448249"/>
                    <a:gd name="connsiteX83" fmla="*/ 3447892 w 6878193"/>
                    <a:gd name="connsiteY83" fmla="*/ 4251514 h 4448249"/>
                    <a:gd name="connsiteX84" fmla="*/ 3435458 w 6878193"/>
                    <a:gd name="connsiteY84" fmla="*/ 4211457 h 4448249"/>
                    <a:gd name="connsiteX85" fmla="*/ 3420412 w 6878193"/>
                    <a:gd name="connsiteY85" fmla="*/ 4259927 h 4448249"/>
                    <a:gd name="connsiteX86" fmla="*/ 3136299 w 6878193"/>
                    <a:gd name="connsiteY86" fmla="*/ 4448249 h 4448249"/>
                    <a:gd name="connsiteX87" fmla="*/ 2852186 w 6878193"/>
                    <a:gd name="connsiteY87" fmla="*/ 4259927 h 4448249"/>
                    <a:gd name="connsiteX88" fmla="*/ 2839568 w 6878193"/>
                    <a:gd name="connsiteY88" fmla="*/ 4219277 h 4448249"/>
                    <a:gd name="connsiteX89" fmla="*/ 2832298 w 6878193"/>
                    <a:gd name="connsiteY89" fmla="*/ 4242698 h 4448249"/>
                    <a:gd name="connsiteX90" fmla="*/ 2548185 w 6878193"/>
                    <a:gd name="connsiteY90" fmla="*/ 4431020 h 4448249"/>
                    <a:gd name="connsiteX91" fmla="*/ 2264073 w 6878193"/>
                    <a:gd name="connsiteY91" fmla="*/ 4242698 h 4448249"/>
                    <a:gd name="connsiteX92" fmla="*/ 2251638 w 6878193"/>
                    <a:gd name="connsiteY92" fmla="*/ 4202641 h 4448249"/>
                    <a:gd name="connsiteX93" fmla="*/ 2236592 w 6878193"/>
                    <a:gd name="connsiteY93" fmla="*/ 4251111 h 4448249"/>
                    <a:gd name="connsiteX94" fmla="*/ 1952479 w 6878193"/>
                    <a:gd name="connsiteY94" fmla="*/ 4439433 h 4448249"/>
                    <a:gd name="connsiteX95" fmla="*/ 1650400 w 6878193"/>
                    <a:gd name="connsiteY95" fmla="*/ 4193231 h 4448249"/>
                    <a:gd name="connsiteX96" fmla="*/ 1646754 w 6878193"/>
                    <a:gd name="connsiteY96" fmla="*/ 4157063 h 4448249"/>
                    <a:gd name="connsiteX97" fmla="*/ 1643956 w 6878193"/>
                    <a:gd name="connsiteY97" fmla="*/ 4184818 h 4448249"/>
                    <a:gd name="connsiteX98" fmla="*/ 1341876 w 6878193"/>
                    <a:gd name="connsiteY98" fmla="*/ 4431020 h 4448249"/>
                    <a:gd name="connsiteX99" fmla="*/ 1057764 w 6878193"/>
                    <a:gd name="connsiteY99" fmla="*/ 4242698 h 4448249"/>
                    <a:gd name="connsiteX100" fmla="*/ 1045329 w 6878193"/>
                    <a:gd name="connsiteY100" fmla="*/ 4202641 h 4448249"/>
                    <a:gd name="connsiteX101" fmla="*/ 1030283 w 6878193"/>
                    <a:gd name="connsiteY101" fmla="*/ 4251111 h 4448249"/>
                    <a:gd name="connsiteX102" fmla="*/ 746170 w 6878193"/>
                    <a:gd name="connsiteY102" fmla="*/ 4439433 h 4448249"/>
                    <a:gd name="connsiteX103" fmla="*/ 444091 w 6878193"/>
                    <a:gd name="connsiteY103" fmla="*/ 4193231 h 4448249"/>
                    <a:gd name="connsiteX104" fmla="*/ 442020 w 6878193"/>
                    <a:gd name="connsiteY104" fmla="*/ 4172699 h 4448249"/>
                    <a:gd name="connsiteX105" fmla="*/ 428365 w 6878193"/>
                    <a:gd name="connsiteY105" fmla="*/ 4180111 h 4448249"/>
                    <a:gd name="connsiteX106" fmla="*/ 308344 w 6878193"/>
                    <a:gd name="connsiteY106" fmla="*/ 4204342 h 4448249"/>
                    <a:gd name="connsiteX107" fmla="*/ 0 w 6878193"/>
                    <a:gd name="connsiteY107" fmla="*/ 3895998 h 4448249"/>
                    <a:gd name="connsiteX108" fmla="*/ 246202 w 6878193"/>
                    <a:gd name="connsiteY108" fmla="*/ 3593919 h 4448249"/>
                    <a:gd name="connsiteX109" fmla="*/ 262632 w 6878193"/>
                    <a:gd name="connsiteY109" fmla="*/ 3592262 h 4448249"/>
                    <a:gd name="connsiteX110" fmla="*/ 222837 w 6878193"/>
                    <a:gd name="connsiteY110" fmla="*/ 3559428 h 4448249"/>
                    <a:gd name="connsiteX111" fmla="*/ 132525 w 6878193"/>
                    <a:gd name="connsiteY111" fmla="*/ 3341396 h 4448249"/>
                    <a:gd name="connsiteX112" fmla="*/ 320847 w 6878193"/>
                    <a:gd name="connsiteY112" fmla="*/ 3057283 h 4448249"/>
                    <a:gd name="connsiteX113" fmla="*/ 342386 w 6878193"/>
                    <a:gd name="connsiteY113" fmla="*/ 3050597 h 4448249"/>
                    <a:gd name="connsiteX114" fmla="*/ 295577 w 6878193"/>
                    <a:gd name="connsiteY114" fmla="*/ 3027353 h 4448249"/>
                    <a:gd name="connsiteX115" fmla="*/ 147121 w 6878193"/>
                    <a:gd name="connsiteY115" fmla="*/ 2763649 h 4448249"/>
                    <a:gd name="connsiteX116" fmla="*/ 335443 w 6878193"/>
                    <a:gd name="connsiteY116" fmla="*/ 2479536 h 4448249"/>
                    <a:gd name="connsiteX117" fmla="*/ 363645 w 6878193"/>
                    <a:gd name="connsiteY117" fmla="*/ 2470782 h 4448249"/>
                    <a:gd name="connsiteX118" fmla="*/ 351975 w 6878193"/>
                    <a:gd name="connsiteY118" fmla="*/ 2469606 h 4448249"/>
                    <a:gd name="connsiteX119" fmla="*/ 105773 w 6878193"/>
                    <a:gd name="connsiteY119" fmla="*/ 2167526 h 4448249"/>
                    <a:gd name="connsiteX120" fmla="*/ 351975 w 6878193"/>
                    <a:gd name="connsiteY120" fmla="*/ 1865447 h 4448249"/>
                    <a:gd name="connsiteX121" fmla="*/ 363452 w 6878193"/>
                    <a:gd name="connsiteY121" fmla="*/ 1864290 h 4448249"/>
                    <a:gd name="connsiteX122" fmla="*/ 316454 w 6878193"/>
                    <a:gd name="connsiteY122" fmla="*/ 1859552 h 4448249"/>
                    <a:gd name="connsiteX123" fmla="*/ 70252 w 6878193"/>
                    <a:gd name="connsiteY123" fmla="*/ 1557472 h 4448249"/>
                    <a:gd name="connsiteX124" fmla="*/ 258574 w 6878193"/>
                    <a:gd name="connsiteY124" fmla="*/ 1273359 h 4448249"/>
                    <a:gd name="connsiteX125" fmla="*/ 285375 w 6878193"/>
                    <a:gd name="connsiteY125" fmla="*/ 1265040 h 4448249"/>
                    <a:gd name="connsiteX126" fmla="*/ 243677 w 6878193"/>
                    <a:gd name="connsiteY126" fmla="*/ 1252096 h 4448249"/>
                    <a:gd name="connsiteX127" fmla="*/ 55355 w 6878193"/>
                    <a:gd name="connsiteY127" fmla="*/ 967983 h 4448249"/>
                    <a:gd name="connsiteX128" fmla="*/ 363699 w 6878193"/>
                    <a:gd name="connsiteY128" fmla="*/ 659639 h 4448249"/>
                    <a:gd name="connsiteX129" fmla="*/ 425841 w 6878193"/>
                    <a:gd name="connsiteY129" fmla="*/ 665904 h 4448249"/>
                    <a:gd name="connsiteX130" fmla="*/ 443911 w 6878193"/>
                    <a:gd name="connsiteY130" fmla="*/ 671513 h 4448249"/>
                    <a:gd name="connsiteX131" fmla="*/ 443911 w 6878193"/>
                    <a:gd name="connsiteY131" fmla="*/ 657393 h 4448249"/>
                    <a:gd name="connsiteX132" fmla="*/ 405757 w 6878193"/>
                    <a:gd name="connsiteY132" fmla="*/ 661239 h 4448249"/>
                    <a:gd name="connsiteX133" fmla="*/ 97413 w 6878193"/>
                    <a:gd name="connsiteY133" fmla="*/ 352895 h 4448249"/>
                    <a:gd name="connsiteX134" fmla="*/ 405757 w 6878193"/>
                    <a:gd name="connsiteY134" fmla="*/ 44551 h 4448249"/>
                    <a:gd name="connsiteX135" fmla="*/ 661441 w 6878193"/>
                    <a:gd name="connsiteY135" fmla="*/ 180497 h 4448249"/>
                    <a:gd name="connsiteX136" fmla="*/ 680370 w 6878193"/>
                    <a:gd name="connsiteY136" fmla="*/ 215371 h 4448249"/>
                    <a:gd name="connsiteX137" fmla="*/ 699300 w 6878193"/>
                    <a:gd name="connsiteY137" fmla="*/ 180497 h 4448249"/>
                    <a:gd name="connsiteX138" fmla="*/ 954983 w 6878193"/>
                    <a:gd name="connsiteY138" fmla="*/ 44551 h 4448249"/>
                    <a:gd name="connsiteX139" fmla="*/ 1239096 w 6878193"/>
                    <a:gd name="connsiteY139" fmla="*/ 232873 h 4448249"/>
                    <a:gd name="connsiteX140" fmla="*/ 1239337 w 6878193"/>
                    <a:gd name="connsiteY140" fmla="*/ 233651 h 4448249"/>
                    <a:gd name="connsiteX141" fmla="*/ 1261639 w 6878193"/>
                    <a:gd name="connsiteY141" fmla="*/ 192564 h 4448249"/>
                    <a:gd name="connsiteX142" fmla="*/ 1517322 w 6878193"/>
                    <a:gd name="connsiteY142" fmla="*/ 56618 h 4448249"/>
                    <a:gd name="connsiteX143" fmla="*/ 1773006 w 6878193"/>
                    <a:gd name="connsiteY143" fmla="*/ 192564 h 4448249"/>
                    <a:gd name="connsiteX144" fmla="*/ 1801101 w 6878193"/>
                    <a:gd name="connsiteY144" fmla="*/ 244324 h 4448249"/>
                    <a:gd name="connsiteX145" fmla="*/ 1804655 w 6878193"/>
                    <a:gd name="connsiteY145" fmla="*/ 232873 h 4448249"/>
                    <a:gd name="connsiteX146" fmla="*/ 2088768 w 6878193"/>
                    <a:gd name="connsiteY146" fmla="*/ 44551 h 4448249"/>
                    <a:gd name="connsiteX147" fmla="*/ 2372881 w 6878193"/>
                    <a:gd name="connsiteY147" fmla="*/ 232873 h 4448249"/>
                    <a:gd name="connsiteX148" fmla="*/ 2380496 w 6878193"/>
                    <a:gd name="connsiteY148" fmla="*/ 257406 h 4448249"/>
                    <a:gd name="connsiteX149" fmla="*/ 2391857 w 6878193"/>
                    <a:gd name="connsiteY149" fmla="*/ 220806 h 4448249"/>
                    <a:gd name="connsiteX150" fmla="*/ 2675970 w 6878193"/>
                    <a:gd name="connsiteY150" fmla="*/ 32484 h 4448249"/>
                    <a:gd name="connsiteX151" fmla="*/ 2960083 w 6878193"/>
                    <a:gd name="connsiteY151" fmla="*/ 220806 h 4448249"/>
                    <a:gd name="connsiteX152" fmla="*/ 2970645 w 6878193"/>
                    <a:gd name="connsiteY152" fmla="*/ 254831 h 4448249"/>
                    <a:gd name="connsiteX153" fmla="*/ 2977957 w 6878193"/>
                    <a:gd name="connsiteY153" fmla="*/ 231273 h 4448249"/>
                    <a:gd name="connsiteX154" fmla="*/ 3262070 w 6878193"/>
                    <a:gd name="connsiteY154" fmla="*/ 42951 h 4448249"/>
                    <a:gd name="connsiteX155" fmla="*/ 3546183 w 6878193"/>
                    <a:gd name="connsiteY155" fmla="*/ 231273 h 4448249"/>
                    <a:gd name="connsiteX156" fmla="*/ 3553495 w 6878193"/>
                    <a:gd name="connsiteY156" fmla="*/ 254831 h 4448249"/>
                    <a:gd name="connsiteX157" fmla="*/ 3564057 w 6878193"/>
                    <a:gd name="connsiteY157" fmla="*/ 220806 h 4448249"/>
                    <a:gd name="connsiteX158" fmla="*/ 3848170 w 6878193"/>
                    <a:gd name="connsiteY158" fmla="*/ 32484 h 4448249"/>
                    <a:gd name="connsiteX159" fmla="*/ 4132283 w 6878193"/>
                    <a:gd name="connsiteY159" fmla="*/ 220806 h 4448249"/>
                    <a:gd name="connsiteX160" fmla="*/ 4137484 w 6878193"/>
                    <a:gd name="connsiteY160" fmla="*/ 237562 h 4448249"/>
                    <a:gd name="connsiteX161" fmla="*/ 4150157 w 6878193"/>
                    <a:gd name="connsiteY161" fmla="*/ 196735 h 4448249"/>
                    <a:gd name="connsiteX162" fmla="*/ 4434270 w 6878193"/>
                    <a:gd name="connsiteY162" fmla="*/ 8413 h 4448249"/>
                    <a:gd name="connsiteX163" fmla="*/ 4742614 w 6878193"/>
                    <a:gd name="connsiteY163" fmla="*/ 316757 h 4448249"/>
                    <a:gd name="connsiteX164" fmla="*/ 4736390 w 6878193"/>
                    <a:gd name="connsiteY164" fmla="*/ 378494 h 4448249"/>
                    <a:gd name="connsiteX165" fmla="*/ 4748838 w 6878193"/>
                    <a:gd name="connsiteY165" fmla="*/ 378494 h 4448249"/>
                    <a:gd name="connsiteX166" fmla="*/ 4742614 w 6878193"/>
                    <a:gd name="connsiteY166" fmla="*/ 316757 h 4448249"/>
                    <a:gd name="connsiteX167" fmla="*/ 5050958 w 6878193"/>
                    <a:gd name="connsiteY167" fmla="*/ 8413 h 4448249"/>
                    <a:gd name="connsiteX168" fmla="*/ 5335071 w 6878193"/>
                    <a:gd name="connsiteY168" fmla="*/ 196735 h 4448249"/>
                    <a:gd name="connsiteX169" fmla="*/ 5347505 w 6878193"/>
                    <a:gd name="connsiteY169" fmla="*/ 236793 h 4448249"/>
                    <a:gd name="connsiteX170" fmla="*/ 5362551 w 6878193"/>
                    <a:gd name="connsiteY170" fmla="*/ 188322 h 4448249"/>
                    <a:gd name="connsiteX171" fmla="*/ 5646664 w 6878193"/>
                    <a:gd name="connsiteY171" fmla="*/ 0 h 444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878193" h="4448249">
                      <a:moveTo>
                        <a:pt x="4036167" y="4090012"/>
                      </a:moveTo>
                      <a:lnTo>
                        <a:pt x="4037710" y="4105318"/>
                      </a:lnTo>
                      <a:lnTo>
                        <a:pt x="4039253" y="4090012"/>
                      </a:lnTo>
                      <a:close/>
                      <a:moveTo>
                        <a:pt x="1646928" y="4090012"/>
                      </a:moveTo>
                      <a:lnTo>
                        <a:pt x="1647602" y="4096701"/>
                      </a:lnTo>
                      <a:lnTo>
                        <a:pt x="1648276" y="4090012"/>
                      </a:lnTo>
                      <a:close/>
                      <a:moveTo>
                        <a:pt x="6394599" y="3354610"/>
                      </a:moveTo>
                      <a:lnTo>
                        <a:pt x="6394599" y="3406630"/>
                      </a:lnTo>
                      <a:lnTo>
                        <a:pt x="6397451" y="3404277"/>
                      </a:lnTo>
                      <a:lnTo>
                        <a:pt x="6443678" y="3382055"/>
                      </a:lnTo>
                      <a:lnTo>
                        <a:pt x="6397451" y="3356963"/>
                      </a:lnTo>
                      <a:close/>
                      <a:moveTo>
                        <a:pt x="6394599" y="2812983"/>
                      </a:moveTo>
                      <a:lnTo>
                        <a:pt x="6394599" y="2847948"/>
                      </a:lnTo>
                      <a:lnTo>
                        <a:pt x="6397451" y="2845595"/>
                      </a:lnTo>
                      <a:lnTo>
                        <a:pt x="6430126" y="2829888"/>
                      </a:lnTo>
                      <a:lnTo>
                        <a:pt x="6419890" y="2826710"/>
                      </a:lnTo>
                      <a:close/>
                      <a:moveTo>
                        <a:pt x="6394599" y="2256311"/>
                      </a:moveTo>
                      <a:lnTo>
                        <a:pt x="6394599" y="2272212"/>
                      </a:lnTo>
                      <a:lnTo>
                        <a:pt x="6413236" y="2262096"/>
                      </a:lnTo>
                      <a:close/>
                      <a:moveTo>
                        <a:pt x="443911" y="1858567"/>
                      </a:moveTo>
                      <a:lnTo>
                        <a:pt x="440738" y="1859552"/>
                      </a:lnTo>
                      <a:lnTo>
                        <a:pt x="429260" y="1860709"/>
                      </a:lnTo>
                      <a:lnTo>
                        <a:pt x="443911" y="1862186"/>
                      </a:lnTo>
                      <a:close/>
                      <a:moveTo>
                        <a:pt x="6394599" y="1649856"/>
                      </a:moveTo>
                      <a:lnTo>
                        <a:pt x="6394599" y="1680932"/>
                      </a:lnTo>
                      <a:lnTo>
                        <a:pt x="6440957" y="1666542"/>
                      </a:lnTo>
                      <a:lnTo>
                        <a:pt x="6444994" y="1666135"/>
                      </a:lnTo>
                      <a:lnTo>
                        <a:pt x="6397333" y="1651340"/>
                      </a:lnTo>
                      <a:close/>
                      <a:moveTo>
                        <a:pt x="5646664" y="0"/>
                      </a:moveTo>
                      <a:cubicBezTo>
                        <a:pt x="5774384" y="0"/>
                        <a:pt x="5883968" y="77653"/>
                        <a:pt x="5930777" y="188322"/>
                      </a:cubicBezTo>
                      <a:lnTo>
                        <a:pt x="5940812" y="220649"/>
                      </a:lnTo>
                      <a:lnTo>
                        <a:pt x="5947454" y="199250"/>
                      </a:lnTo>
                      <a:cubicBezTo>
                        <a:pt x="5994263" y="88581"/>
                        <a:pt x="6103846" y="10928"/>
                        <a:pt x="6231567" y="10928"/>
                      </a:cubicBezTo>
                      <a:cubicBezTo>
                        <a:pt x="6401861" y="10928"/>
                        <a:pt x="6539911" y="148978"/>
                        <a:pt x="6539911" y="319272"/>
                      </a:cubicBezTo>
                      <a:cubicBezTo>
                        <a:pt x="6539911" y="383132"/>
                        <a:pt x="6520498" y="442458"/>
                        <a:pt x="6487251" y="491670"/>
                      </a:cubicBezTo>
                      <a:lnTo>
                        <a:pt x="6481175" y="499035"/>
                      </a:lnTo>
                      <a:lnTo>
                        <a:pt x="6534928" y="504454"/>
                      </a:lnTo>
                      <a:cubicBezTo>
                        <a:pt x="6675435" y="533205"/>
                        <a:pt x="6781130" y="657526"/>
                        <a:pt x="6781130" y="806533"/>
                      </a:cubicBezTo>
                      <a:cubicBezTo>
                        <a:pt x="6781130" y="912967"/>
                        <a:pt x="6727204" y="1006805"/>
                        <a:pt x="6645184" y="1062217"/>
                      </a:cubicBezTo>
                      <a:lnTo>
                        <a:pt x="6617851" y="1077053"/>
                      </a:lnTo>
                      <a:lnTo>
                        <a:pt x="6637377" y="1083114"/>
                      </a:lnTo>
                      <a:cubicBezTo>
                        <a:pt x="6748046" y="1129923"/>
                        <a:pt x="6825699" y="1239507"/>
                        <a:pt x="6825699" y="1367227"/>
                      </a:cubicBezTo>
                      <a:cubicBezTo>
                        <a:pt x="6825699" y="1516234"/>
                        <a:pt x="6720004" y="1640555"/>
                        <a:pt x="6579497" y="1669307"/>
                      </a:cubicBezTo>
                      <a:lnTo>
                        <a:pt x="6575460" y="1669714"/>
                      </a:lnTo>
                      <a:lnTo>
                        <a:pt x="6623121" y="1684508"/>
                      </a:lnTo>
                      <a:cubicBezTo>
                        <a:pt x="6733790" y="1731317"/>
                        <a:pt x="6811443" y="1840901"/>
                        <a:pt x="6811443" y="1968621"/>
                      </a:cubicBezTo>
                      <a:cubicBezTo>
                        <a:pt x="6811443" y="2075055"/>
                        <a:pt x="6757517" y="2168893"/>
                        <a:pt x="6675497" y="2224305"/>
                      </a:cubicBezTo>
                      <a:lnTo>
                        <a:pt x="6629774" y="2249123"/>
                      </a:lnTo>
                      <a:lnTo>
                        <a:pt x="6659933" y="2258484"/>
                      </a:lnTo>
                      <a:cubicBezTo>
                        <a:pt x="6770602" y="2305294"/>
                        <a:pt x="6848255" y="2414877"/>
                        <a:pt x="6848255" y="2542597"/>
                      </a:cubicBezTo>
                      <a:cubicBezTo>
                        <a:pt x="6848255" y="2649031"/>
                        <a:pt x="6794329" y="2742869"/>
                        <a:pt x="6712309" y="2798281"/>
                      </a:cubicBezTo>
                      <a:lnTo>
                        <a:pt x="6682011" y="2814727"/>
                      </a:lnTo>
                      <a:lnTo>
                        <a:pt x="6689870" y="2817166"/>
                      </a:lnTo>
                      <a:cubicBezTo>
                        <a:pt x="6800540" y="2863975"/>
                        <a:pt x="6878193" y="2973559"/>
                        <a:pt x="6878193" y="3101279"/>
                      </a:cubicBezTo>
                      <a:cubicBezTo>
                        <a:pt x="6878193" y="3207713"/>
                        <a:pt x="6824267" y="3301551"/>
                        <a:pt x="6742247" y="3356963"/>
                      </a:cubicBezTo>
                      <a:lnTo>
                        <a:pt x="6698662" y="3380620"/>
                      </a:lnTo>
                      <a:lnTo>
                        <a:pt x="6742247" y="3404277"/>
                      </a:lnTo>
                      <a:cubicBezTo>
                        <a:pt x="6824267" y="3459689"/>
                        <a:pt x="6878193" y="3553527"/>
                        <a:pt x="6878193" y="3659961"/>
                      </a:cubicBezTo>
                      <a:cubicBezTo>
                        <a:pt x="6878193" y="3766395"/>
                        <a:pt x="6824267" y="3860233"/>
                        <a:pt x="6742247" y="3915645"/>
                      </a:cubicBezTo>
                      <a:lnTo>
                        <a:pt x="6733299" y="3920502"/>
                      </a:lnTo>
                      <a:lnTo>
                        <a:pt x="6745553" y="3935353"/>
                      </a:lnTo>
                      <a:cubicBezTo>
                        <a:pt x="6778800" y="3984565"/>
                        <a:pt x="6798213" y="4043891"/>
                        <a:pt x="6798213" y="4107751"/>
                      </a:cubicBezTo>
                      <a:cubicBezTo>
                        <a:pt x="6798213" y="4278045"/>
                        <a:pt x="6660163" y="4416095"/>
                        <a:pt x="6489869" y="4416095"/>
                      </a:cubicBezTo>
                      <a:cubicBezTo>
                        <a:pt x="6426009" y="4416095"/>
                        <a:pt x="6366683" y="4396682"/>
                        <a:pt x="6317471" y="4363435"/>
                      </a:cubicBezTo>
                      <a:lnTo>
                        <a:pt x="6293217" y="4343424"/>
                      </a:lnTo>
                      <a:lnTo>
                        <a:pt x="6288516" y="4349122"/>
                      </a:lnTo>
                      <a:cubicBezTo>
                        <a:pt x="6232717" y="4404921"/>
                        <a:pt x="6155631" y="4439433"/>
                        <a:pt x="6070484" y="4439433"/>
                      </a:cubicBezTo>
                      <a:cubicBezTo>
                        <a:pt x="5964050" y="4439433"/>
                        <a:pt x="5870212" y="4385507"/>
                        <a:pt x="5814800" y="4303487"/>
                      </a:cubicBezTo>
                      <a:lnTo>
                        <a:pt x="5797697" y="4271976"/>
                      </a:lnTo>
                      <a:lnTo>
                        <a:pt x="5776027" y="4311900"/>
                      </a:lnTo>
                      <a:cubicBezTo>
                        <a:pt x="5720615" y="4393920"/>
                        <a:pt x="5626777" y="4447846"/>
                        <a:pt x="5520343" y="4447846"/>
                      </a:cubicBezTo>
                      <a:cubicBezTo>
                        <a:pt x="5392623" y="4447846"/>
                        <a:pt x="5283039" y="4370193"/>
                        <a:pt x="5236230" y="4259524"/>
                      </a:cubicBezTo>
                      <a:lnTo>
                        <a:pt x="5228023" y="4233084"/>
                      </a:lnTo>
                      <a:lnTo>
                        <a:pt x="5222427" y="4251111"/>
                      </a:lnTo>
                      <a:cubicBezTo>
                        <a:pt x="5175618" y="4361780"/>
                        <a:pt x="5066035" y="4439433"/>
                        <a:pt x="4938314" y="4439433"/>
                      </a:cubicBezTo>
                      <a:cubicBezTo>
                        <a:pt x="4810594" y="4439433"/>
                        <a:pt x="4701010" y="4361780"/>
                        <a:pt x="4654201" y="4251111"/>
                      </a:cubicBezTo>
                      <a:lnTo>
                        <a:pt x="4641767" y="4211054"/>
                      </a:lnTo>
                      <a:lnTo>
                        <a:pt x="4626721" y="4259524"/>
                      </a:lnTo>
                      <a:cubicBezTo>
                        <a:pt x="4579912" y="4370193"/>
                        <a:pt x="4470329" y="4447846"/>
                        <a:pt x="4342608" y="4447846"/>
                      </a:cubicBezTo>
                      <a:cubicBezTo>
                        <a:pt x="4193601" y="4447846"/>
                        <a:pt x="4069280" y="4342152"/>
                        <a:pt x="4040528" y="4201644"/>
                      </a:cubicBezTo>
                      <a:lnTo>
                        <a:pt x="4036903" y="4165678"/>
                      </a:lnTo>
                      <a:lnTo>
                        <a:pt x="4034085" y="4193634"/>
                      </a:lnTo>
                      <a:cubicBezTo>
                        <a:pt x="4005333" y="4334142"/>
                        <a:pt x="3881012" y="4439836"/>
                        <a:pt x="3732005" y="4439836"/>
                      </a:cubicBezTo>
                      <a:cubicBezTo>
                        <a:pt x="3604284" y="4439836"/>
                        <a:pt x="3494701" y="4362183"/>
                        <a:pt x="3447892" y="4251514"/>
                      </a:cubicBezTo>
                      <a:lnTo>
                        <a:pt x="3435458" y="4211457"/>
                      </a:lnTo>
                      <a:lnTo>
                        <a:pt x="3420412" y="4259927"/>
                      </a:lnTo>
                      <a:cubicBezTo>
                        <a:pt x="3373603" y="4370596"/>
                        <a:pt x="3264020" y="4448249"/>
                        <a:pt x="3136299" y="4448249"/>
                      </a:cubicBezTo>
                      <a:cubicBezTo>
                        <a:pt x="3008579" y="4448249"/>
                        <a:pt x="2898995" y="4370596"/>
                        <a:pt x="2852186" y="4259927"/>
                      </a:cubicBezTo>
                      <a:lnTo>
                        <a:pt x="2839568" y="4219277"/>
                      </a:lnTo>
                      <a:lnTo>
                        <a:pt x="2832298" y="4242698"/>
                      </a:lnTo>
                      <a:cubicBezTo>
                        <a:pt x="2785489" y="4353367"/>
                        <a:pt x="2675906" y="4431020"/>
                        <a:pt x="2548185" y="4431020"/>
                      </a:cubicBezTo>
                      <a:cubicBezTo>
                        <a:pt x="2420465" y="4431020"/>
                        <a:pt x="2310882" y="4353367"/>
                        <a:pt x="2264073" y="4242698"/>
                      </a:cubicBezTo>
                      <a:lnTo>
                        <a:pt x="2251638" y="4202641"/>
                      </a:lnTo>
                      <a:lnTo>
                        <a:pt x="2236592" y="4251111"/>
                      </a:lnTo>
                      <a:cubicBezTo>
                        <a:pt x="2189783" y="4361780"/>
                        <a:pt x="2080200" y="4439433"/>
                        <a:pt x="1952479" y="4439433"/>
                      </a:cubicBezTo>
                      <a:cubicBezTo>
                        <a:pt x="1803472" y="4439433"/>
                        <a:pt x="1679152" y="4333739"/>
                        <a:pt x="1650400" y="4193231"/>
                      </a:cubicBezTo>
                      <a:lnTo>
                        <a:pt x="1646754" y="4157063"/>
                      </a:lnTo>
                      <a:lnTo>
                        <a:pt x="1643956" y="4184818"/>
                      </a:lnTo>
                      <a:cubicBezTo>
                        <a:pt x="1615204" y="4325326"/>
                        <a:pt x="1490884" y="4431020"/>
                        <a:pt x="1341876" y="4431020"/>
                      </a:cubicBezTo>
                      <a:cubicBezTo>
                        <a:pt x="1214156" y="4431020"/>
                        <a:pt x="1104573" y="4353367"/>
                        <a:pt x="1057764" y="4242698"/>
                      </a:cubicBezTo>
                      <a:lnTo>
                        <a:pt x="1045329" y="4202641"/>
                      </a:lnTo>
                      <a:lnTo>
                        <a:pt x="1030283" y="4251111"/>
                      </a:lnTo>
                      <a:cubicBezTo>
                        <a:pt x="983474" y="4361780"/>
                        <a:pt x="873891" y="4439433"/>
                        <a:pt x="746170" y="4439433"/>
                      </a:cubicBezTo>
                      <a:cubicBezTo>
                        <a:pt x="597163" y="4439433"/>
                        <a:pt x="472843" y="4333739"/>
                        <a:pt x="444091" y="4193231"/>
                      </a:cubicBezTo>
                      <a:lnTo>
                        <a:pt x="442020" y="4172699"/>
                      </a:lnTo>
                      <a:lnTo>
                        <a:pt x="428365" y="4180111"/>
                      </a:lnTo>
                      <a:cubicBezTo>
                        <a:pt x="391476" y="4195714"/>
                        <a:pt x="350917" y="4204342"/>
                        <a:pt x="308344" y="4204342"/>
                      </a:cubicBezTo>
                      <a:cubicBezTo>
                        <a:pt x="138050" y="4204342"/>
                        <a:pt x="0" y="4066292"/>
                        <a:pt x="0" y="3895998"/>
                      </a:cubicBezTo>
                      <a:cubicBezTo>
                        <a:pt x="0" y="3746991"/>
                        <a:pt x="105694" y="3622671"/>
                        <a:pt x="246202" y="3593919"/>
                      </a:cubicBezTo>
                      <a:lnTo>
                        <a:pt x="262632" y="3592262"/>
                      </a:lnTo>
                      <a:lnTo>
                        <a:pt x="222837" y="3559428"/>
                      </a:lnTo>
                      <a:cubicBezTo>
                        <a:pt x="167037" y="3503629"/>
                        <a:pt x="132525" y="3426543"/>
                        <a:pt x="132525" y="3341396"/>
                      </a:cubicBezTo>
                      <a:cubicBezTo>
                        <a:pt x="132525" y="3213676"/>
                        <a:pt x="210178" y="3104092"/>
                        <a:pt x="320847" y="3057283"/>
                      </a:cubicBezTo>
                      <a:lnTo>
                        <a:pt x="342386" y="3050597"/>
                      </a:lnTo>
                      <a:lnTo>
                        <a:pt x="295577" y="3027353"/>
                      </a:lnTo>
                      <a:cubicBezTo>
                        <a:pt x="206574" y="2973274"/>
                        <a:pt x="147121" y="2875404"/>
                        <a:pt x="147121" y="2763649"/>
                      </a:cubicBezTo>
                      <a:cubicBezTo>
                        <a:pt x="147121" y="2635929"/>
                        <a:pt x="224774" y="2526346"/>
                        <a:pt x="335443" y="2479536"/>
                      </a:cubicBezTo>
                      <a:lnTo>
                        <a:pt x="363645" y="2470782"/>
                      </a:lnTo>
                      <a:lnTo>
                        <a:pt x="351975" y="2469606"/>
                      </a:lnTo>
                      <a:cubicBezTo>
                        <a:pt x="211467" y="2440854"/>
                        <a:pt x="105773" y="2316534"/>
                        <a:pt x="105773" y="2167526"/>
                      </a:cubicBezTo>
                      <a:cubicBezTo>
                        <a:pt x="105773" y="2018519"/>
                        <a:pt x="211467" y="1894199"/>
                        <a:pt x="351975" y="1865447"/>
                      </a:cubicBezTo>
                      <a:lnTo>
                        <a:pt x="363452" y="1864290"/>
                      </a:lnTo>
                      <a:lnTo>
                        <a:pt x="316454" y="1859552"/>
                      </a:lnTo>
                      <a:cubicBezTo>
                        <a:pt x="175946" y="1830800"/>
                        <a:pt x="70252" y="1706479"/>
                        <a:pt x="70252" y="1557472"/>
                      </a:cubicBezTo>
                      <a:cubicBezTo>
                        <a:pt x="70252" y="1429752"/>
                        <a:pt x="147905" y="1320168"/>
                        <a:pt x="258574" y="1273359"/>
                      </a:cubicBezTo>
                      <a:lnTo>
                        <a:pt x="285375" y="1265040"/>
                      </a:lnTo>
                      <a:lnTo>
                        <a:pt x="243677" y="1252096"/>
                      </a:lnTo>
                      <a:cubicBezTo>
                        <a:pt x="133008" y="1205287"/>
                        <a:pt x="55355" y="1095704"/>
                        <a:pt x="55355" y="967983"/>
                      </a:cubicBezTo>
                      <a:cubicBezTo>
                        <a:pt x="55355" y="797689"/>
                        <a:pt x="193405" y="659639"/>
                        <a:pt x="363699" y="659639"/>
                      </a:cubicBezTo>
                      <a:cubicBezTo>
                        <a:pt x="384986" y="659639"/>
                        <a:pt x="405769" y="661796"/>
                        <a:pt x="425841" y="665904"/>
                      </a:cubicBezTo>
                      <a:lnTo>
                        <a:pt x="443911" y="671513"/>
                      </a:lnTo>
                      <a:lnTo>
                        <a:pt x="443911" y="657393"/>
                      </a:lnTo>
                      <a:lnTo>
                        <a:pt x="405757" y="661239"/>
                      </a:lnTo>
                      <a:cubicBezTo>
                        <a:pt x="235463" y="661239"/>
                        <a:pt x="97413" y="523189"/>
                        <a:pt x="97413" y="352895"/>
                      </a:cubicBezTo>
                      <a:cubicBezTo>
                        <a:pt x="97413" y="182601"/>
                        <a:pt x="235463" y="44551"/>
                        <a:pt x="405757" y="44551"/>
                      </a:cubicBezTo>
                      <a:cubicBezTo>
                        <a:pt x="512191" y="44551"/>
                        <a:pt x="606030" y="98477"/>
                        <a:pt x="661441" y="180497"/>
                      </a:cubicBezTo>
                      <a:lnTo>
                        <a:pt x="680370" y="215371"/>
                      </a:lnTo>
                      <a:lnTo>
                        <a:pt x="699300" y="180497"/>
                      </a:lnTo>
                      <a:cubicBezTo>
                        <a:pt x="754711" y="98477"/>
                        <a:pt x="848550" y="44551"/>
                        <a:pt x="954983" y="44551"/>
                      </a:cubicBezTo>
                      <a:cubicBezTo>
                        <a:pt x="1082704" y="44551"/>
                        <a:pt x="1192287" y="122204"/>
                        <a:pt x="1239096" y="232873"/>
                      </a:cubicBezTo>
                      <a:lnTo>
                        <a:pt x="1239337" y="233651"/>
                      </a:lnTo>
                      <a:lnTo>
                        <a:pt x="1261639" y="192564"/>
                      </a:lnTo>
                      <a:cubicBezTo>
                        <a:pt x="1317050" y="110544"/>
                        <a:pt x="1410889" y="56618"/>
                        <a:pt x="1517322" y="56618"/>
                      </a:cubicBezTo>
                      <a:cubicBezTo>
                        <a:pt x="1623756" y="56618"/>
                        <a:pt x="1717595" y="110544"/>
                        <a:pt x="1773006" y="192564"/>
                      </a:cubicBezTo>
                      <a:lnTo>
                        <a:pt x="1801101" y="244324"/>
                      </a:lnTo>
                      <a:lnTo>
                        <a:pt x="1804655" y="232873"/>
                      </a:lnTo>
                      <a:cubicBezTo>
                        <a:pt x="1851465" y="122204"/>
                        <a:pt x="1961048" y="44551"/>
                        <a:pt x="2088768" y="44551"/>
                      </a:cubicBezTo>
                      <a:cubicBezTo>
                        <a:pt x="2216489" y="44551"/>
                        <a:pt x="2326072" y="122204"/>
                        <a:pt x="2372881" y="232873"/>
                      </a:cubicBezTo>
                      <a:lnTo>
                        <a:pt x="2380496" y="257406"/>
                      </a:lnTo>
                      <a:lnTo>
                        <a:pt x="2391857" y="220806"/>
                      </a:lnTo>
                      <a:cubicBezTo>
                        <a:pt x="2438667" y="110137"/>
                        <a:pt x="2548250" y="32484"/>
                        <a:pt x="2675970" y="32484"/>
                      </a:cubicBezTo>
                      <a:cubicBezTo>
                        <a:pt x="2803691" y="32484"/>
                        <a:pt x="2913274" y="110137"/>
                        <a:pt x="2960083" y="220806"/>
                      </a:cubicBezTo>
                      <a:lnTo>
                        <a:pt x="2970645" y="254831"/>
                      </a:lnTo>
                      <a:lnTo>
                        <a:pt x="2977957" y="231273"/>
                      </a:lnTo>
                      <a:cubicBezTo>
                        <a:pt x="3024766" y="120604"/>
                        <a:pt x="3134350" y="42951"/>
                        <a:pt x="3262070" y="42951"/>
                      </a:cubicBezTo>
                      <a:cubicBezTo>
                        <a:pt x="3389791" y="42951"/>
                        <a:pt x="3499374" y="120604"/>
                        <a:pt x="3546183" y="231273"/>
                      </a:cubicBezTo>
                      <a:lnTo>
                        <a:pt x="3553495" y="254831"/>
                      </a:lnTo>
                      <a:lnTo>
                        <a:pt x="3564057" y="220806"/>
                      </a:lnTo>
                      <a:cubicBezTo>
                        <a:pt x="3610866" y="110137"/>
                        <a:pt x="3720450" y="32484"/>
                        <a:pt x="3848170" y="32484"/>
                      </a:cubicBezTo>
                      <a:cubicBezTo>
                        <a:pt x="3975891" y="32484"/>
                        <a:pt x="4085474" y="110137"/>
                        <a:pt x="4132283" y="220806"/>
                      </a:cubicBezTo>
                      <a:lnTo>
                        <a:pt x="4137484" y="237562"/>
                      </a:lnTo>
                      <a:lnTo>
                        <a:pt x="4150157" y="196735"/>
                      </a:lnTo>
                      <a:cubicBezTo>
                        <a:pt x="4196966" y="86066"/>
                        <a:pt x="4306550" y="8413"/>
                        <a:pt x="4434270" y="8413"/>
                      </a:cubicBezTo>
                      <a:cubicBezTo>
                        <a:pt x="4604564" y="8413"/>
                        <a:pt x="4742614" y="146463"/>
                        <a:pt x="4742614" y="316757"/>
                      </a:cubicBezTo>
                      <a:lnTo>
                        <a:pt x="4736390" y="378494"/>
                      </a:lnTo>
                      <a:lnTo>
                        <a:pt x="4748838" y="378494"/>
                      </a:lnTo>
                      <a:lnTo>
                        <a:pt x="4742614" y="316757"/>
                      </a:lnTo>
                      <a:cubicBezTo>
                        <a:pt x="4742614" y="146463"/>
                        <a:pt x="4880664" y="8413"/>
                        <a:pt x="5050958" y="8413"/>
                      </a:cubicBezTo>
                      <a:cubicBezTo>
                        <a:pt x="5178679" y="8413"/>
                        <a:pt x="5288262" y="86066"/>
                        <a:pt x="5335071" y="196735"/>
                      </a:cubicBezTo>
                      <a:lnTo>
                        <a:pt x="5347505" y="236793"/>
                      </a:lnTo>
                      <a:lnTo>
                        <a:pt x="5362551" y="188322"/>
                      </a:lnTo>
                      <a:cubicBezTo>
                        <a:pt x="5409360" y="77653"/>
                        <a:pt x="5518943" y="0"/>
                        <a:pt x="5646664" y="0"/>
                      </a:cubicBezTo>
                      <a:close/>
                    </a:path>
                  </a:pathLst>
                </a:custGeom>
                <a:solidFill>
                  <a:srgbClr val="CB6C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Rectangle: Rounded Corners 34">
                  <a:extLst>
                    <a:ext uri="{FF2B5EF4-FFF2-40B4-BE49-F238E27FC236}">
                      <a16:creationId xmlns:a16="http://schemas.microsoft.com/office/drawing/2014/main" id="{A0045682-B3B5-7345-1E52-E1DA28DA7F56}"/>
                    </a:ext>
                  </a:extLst>
                </p:cNvPr>
                <p:cNvSpPr/>
                <p:nvPr/>
              </p:nvSpPr>
              <p:spPr>
                <a:xfrm>
                  <a:off x="5958977" y="2432699"/>
                  <a:ext cx="6062626" cy="3540546"/>
                </a:xfrm>
                <a:prstGeom prst="roundRect">
                  <a:avLst>
                    <a:gd name="adj" fmla="val 56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35">
                  <a:extLst>
                    <a:ext uri="{FF2B5EF4-FFF2-40B4-BE49-F238E27FC236}">
                      <a16:creationId xmlns:a16="http://schemas.microsoft.com/office/drawing/2014/main" id="{75C26FFF-779D-445C-E580-59B2084D6832}"/>
                    </a:ext>
                  </a:extLst>
                </p:cNvPr>
                <p:cNvSpPr/>
                <p:nvPr/>
              </p:nvSpPr>
              <p:spPr>
                <a:xfrm>
                  <a:off x="6052216" y="2505767"/>
                  <a:ext cx="5876146" cy="3398922"/>
                </a:xfrm>
                <a:prstGeom prst="roundRect">
                  <a:avLst>
                    <a:gd name="adj" fmla="val 5651"/>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30" name="Picture 29">
                <a:extLst>
                  <a:ext uri="{FF2B5EF4-FFF2-40B4-BE49-F238E27FC236}">
                    <a16:creationId xmlns:a16="http://schemas.microsoft.com/office/drawing/2014/main" id="{4A1978AE-ADB9-2F82-22DB-D0CF5A3D551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58483" y="6070301"/>
                <a:ext cx="578599" cy="540222"/>
              </a:xfrm>
              <a:prstGeom prst="rect">
                <a:avLst/>
              </a:prstGeom>
            </p:spPr>
          </p:pic>
          <p:pic>
            <p:nvPicPr>
              <p:cNvPr id="31" name="Picture 30">
                <a:extLst>
                  <a:ext uri="{FF2B5EF4-FFF2-40B4-BE49-F238E27FC236}">
                    <a16:creationId xmlns:a16="http://schemas.microsoft.com/office/drawing/2014/main" id="{20186D52-40B8-B601-5DC8-313058137E8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95758" y="3220616"/>
                <a:ext cx="899754" cy="824610"/>
              </a:xfrm>
              <a:prstGeom prst="rect">
                <a:avLst/>
              </a:prstGeom>
            </p:spPr>
          </p:pic>
        </p:grpSp>
        <p:sp>
          <p:nvSpPr>
            <p:cNvPr id="28" name="TextBox 27">
              <a:extLst>
                <a:ext uri="{FF2B5EF4-FFF2-40B4-BE49-F238E27FC236}">
                  <a16:creationId xmlns:a16="http://schemas.microsoft.com/office/drawing/2014/main" id="{9724DA57-D949-45D5-9320-CCD4E34B1401}"/>
                </a:ext>
              </a:extLst>
            </p:cNvPr>
            <p:cNvSpPr txBox="1"/>
            <p:nvPr/>
          </p:nvSpPr>
          <p:spPr>
            <a:xfrm>
              <a:off x="5381378" y="4206474"/>
              <a:ext cx="4851918" cy="1334753"/>
            </a:xfrm>
            <a:prstGeom prst="rect">
              <a:avLst/>
            </a:prstGeom>
            <a:noFill/>
          </p:spPr>
          <p:txBody>
            <a:bodyPr wrap="square" rtlCol="0">
              <a:spAutoFit/>
            </a:bodyPr>
            <a:lstStyle/>
            <a:p>
              <a:pPr lvl="0" algn="ctr">
                <a:defRPr/>
              </a:pPr>
              <a:r>
                <a:rPr lang="en-US" noProof="0">
                  <a:solidFill>
                    <a:srgbClr val="29356D"/>
                  </a:solidFill>
                  <a:latin typeface="Roboto" panose="02000000000000000000" pitchFamily="2" charset="0"/>
                  <a:ea typeface="Roboto" panose="02000000000000000000" pitchFamily="2" charset="0"/>
                </a:rPr>
                <a:t>CẢM ƠN THẦY CÔ VÀ CÁC BẠN ĐÃ THEO DÕI </a:t>
              </a:r>
              <a:endParaRPr kumimoji="0" lang="vi-VN" b="0" i="0" u="none" strike="noStrike" kern="1200" cap="none" spc="0" normalizeH="0" baseline="0" noProof="0">
                <a:ln>
                  <a:noFill/>
                </a:ln>
                <a:solidFill>
                  <a:srgbClr val="29356D"/>
                </a:solidFill>
                <a:effectLst/>
                <a:uLnTx/>
                <a:uFillTx/>
                <a:latin typeface="Roboto" panose="02000000000000000000" pitchFamily="2" charset="0"/>
                <a:ea typeface="Roboto" panose="02000000000000000000" pitchFamily="2" charset="0"/>
              </a:endParaRPr>
            </a:p>
          </p:txBody>
        </p:sp>
      </p:grpSp>
      <p:pic>
        <p:nvPicPr>
          <p:cNvPr id="3" name="Picture 2"/>
          <p:cNvPicPr>
            <a:picLocks noChangeAspect="1"/>
          </p:cNvPicPr>
          <p:nvPr/>
        </p:nvPicPr>
        <p:blipFill>
          <a:blip r:embed="rId6"/>
          <a:stretch>
            <a:fillRect/>
          </a:stretch>
        </p:blipFill>
        <p:spPr>
          <a:xfrm>
            <a:off x="777000" y="3481603"/>
            <a:ext cx="3123721" cy="2001450"/>
          </a:xfrm>
          <a:prstGeom prst="rect">
            <a:avLst/>
          </a:prstGeom>
        </p:spPr>
      </p:pic>
    </p:spTree>
    <p:extLst>
      <p:ext uri="{BB962C8B-B14F-4D97-AF65-F5344CB8AC3E}">
        <p14:creationId xmlns:p14="http://schemas.microsoft.com/office/powerpoint/2010/main" val="233700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amond 35"/>
          <p:cNvSpPr/>
          <p:nvPr/>
        </p:nvSpPr>
        <p:spPr>
          <a:xfrm>
            <a:off x="122464" y="1742929"/>
            <a:ext cx="4759778" cy="3652031"/>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708624" y="366399"/>
            <a:ext cx="9807800" cy="1077218"/>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CHIA SẺ VỀ BÀI THUYẾT TRÌNH CỦA NHÓM MÀ EM ẤN TƯỢNG VÀ GIẢI THÍCH LÍ DO</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4"/>
          <a:stretch>
            <a:fillRect/>
          </a:stretch>
        </p:blipFill>
        <p:spPr>
          <a:xfrm>
            <a:off x="445770" y="1966470"/>
            <a:ext cx="4113166" cy="3204948"/>
          </a:xfrm>
          <a:prstGeom prst="diamond">
            <a:avLst/>
          </a:prstGeom>
          <a:noFill/>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4126269" y="3051810"/>
            <a:ext cx="4103332" cy="3464912"/>
          </a:xfrm>
          <a:prstGeom prst="diamond">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6"/>
          <a:stretch>
            <a:fillRect/>
          </a:stretch>
        </p:blipFill>
        <p:spPr>
          <a:xfrm>
            <a:off x="7666083" y="1742929"/>
            <a:ext cx="4225679" cy="3464912"/>
          </a:xfrm>
          <a:prstGeom prst="diamond">
            <a:avLst/>
          </a:prstGeom>
          <a:effectLst>
            <a:outerShdw blurRad="63500" sx="102000" sy="102000" algn="ctr" rotWithShape="0">
              <a:prstClr val="black">
                <a:alpha val="40000"/>
              </a:prstClr>
            </a:outerShdw>
          </a:effectLst>
        </p:spPr>
      </p:pic>
      <p:sp>
        <p:nvSpPr>
          <p:cNvPr id="37" name="Diamond 36"/>
          <p:cNvSpPr/>
          <p:nvPr/>
        </p:nvSpPr>
        <p:spPr>
          <a:xfrm>
            <a:off x="3801200" y="2788921"/>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p:cNvSpPr/>
          <p:nvPr/>
        </p:nvSpPr>
        <p:spPr>
          <a:xfrm>
            <a:off x="7399033" y="1489980"/>
            <a:ext cx="4759778" cy="3966210"/>
          </a:xfrm>
          <a:prstGeom prst="diamon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6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1000"/>
                                        <p:tgtEl>
                                          <p:spTgt spid="37"/>
                                        </p:tgtEl>
                                      </p:cBhvr>
                                    </p:animEffect>
                                    <p:anim calcmode="lin" valueType="num">
                                      <p:cBhvr>
                                        <p:cTn id="31" dur="1000" fill="hold"/>
                                        <p:tgtEl>
                                          <p:spTgt spid="37"/>
                                        </p:tgtEl>
                                        <p:attrNameLst>
                                          <p:attrName>ppt_x</p:attrName>
                                        </p:attrNameLst>
                                      </p:cBhvr>
                                      <p:tavLst>
                                        <p:tav tm="0">
                                          <p:val>
                                            <p:strVal val="#ppt_x"/>
                                          </p:val>
                                        </p:tav>
                                        <p:tav tm="100000">
                                          <p:val>
                                            <p:strVal val="#ppt_x"/>
                                          </p:val>
                                        </p:tav>
                                      </p:tavLst>
                                    </p:anim>
                                    <p:anim calcmode="lin" valueType="num">
                                      <p:cBhvr>
                                        <p:cTn id="32" dur="1000" fill="hold"/>
                                        <p:tgtEl>
                                          <p:spTgt spid="3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1000"/>
                                        <p:tgtEl>
                                          <p:spTgt spid="38"/>
                                        </p:tgtEl>
                                      </p:cBhvr>
                                    </p:animEffect>
                                    <p:anim calcmode="lin" valueType="num">
                                      <p:cBhvr>
                                        <p:cTn id="36" dur="1000" fill="hold"/>
                                        <p:tgtEl>
                                          <p:spTgt spid="38"/>
                                        </p:tgtEl>
                                        <p:attrNameLst>
                                          <p:attrName>ppt_x</p:attrName>
                                        </p:attrNameLst>
                                      </p:cBhvr>
                                      <p:tavLst>
                                        <p:tav tm="0">
                                          <p:val>
                                            <p:strVal val="#ppt_x"/>
                                          </p:val>
                                        </p:tav>
                                        <p:tav tm="100000">
                                          <p:val>
                                            <p:strVal val="#ppt_x"/>
                                          </p:val>
                                        </p:tav>
                                      </p:tavLst>
                                    </p:anim>
                                    <p:anim calcmode="lin" valueType="num">
                                      <p:cBhvr>
                                        <p:cTn id="3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p:bldP spid="37" grpId="0" animBg="1"/>
      <p:bldP spid="3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8469234"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6879174" y="1470592"/>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527030" y="3543859"/>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7727568" y="4527654"/>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8985498" y="5448834"/>
            <a:ext cx="878797" cy="878797"/>
          </a:xfrm>
          <a:prstGeom prst="ellipse">
            <a:avLst/>
          </a:prstGeom>
        </p:spPr>
      </p:pic>
      <p:sp>
        <p:nvSpPr>
          <p:cNvPr id="12" name="TextBox 11"/>
          <p:cNvSpPr txBox="1"/>
          <p:nvPr/>
        </p:nvSpPr>
        <p:spPr>
          <a:xfrm>
            <a:off x="2717351" y="3543859"/>
            <a:ext cx="3772739" cy="1323439"/>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Có ít nhất 4 trang chiếu, có chữ hoa, chữ thường, có ảnh minh hoạ cho nội dung trình bày, có sử dụng công cụ gạch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đầu dòng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3" name="TextBox 12"/>
          <p:cNvSpPr txBox="1"/>
          <p:nvPr/>
        </p:nvSpPr>
        <p:spPr>
          <a:xfrm>
            <a:off x="2776834" y="5641182"/>
            <a:ext cx="3486806"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Lưu được tệp sản phẩm vào đúng thư mục theo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yêu cầu</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 </a:t>
            </a:r>
            <a:b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br>
            <a:endParaRPr lang="vi-VN" altLang="zh-CN" sz="16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2711954" y="4617837"/>
            <a:ext cx="3616565" cy="830997"/>
          </a:xfrm>
          <a:prstGeom prst="rect">
            <a:avLst/>
          </a:prstGeom>
          <a:noFill/>
        </p:spPr>
        <p:txBody>
          <a:bodyPr wrap="square" rtlCol="0">
            <a:spAutoFit/>
          </a:bodyPr>
          <a:lstStyle/>
          <a:p>
            <a:pPr lvl="0">
              <a:defRPr/>
            </a:pPr>
            <a:r>
              <a:rPr lang="vi-VN" sz="1600" dirty="0">
                <a:solidFill>
                  <a:srgbClr val="002060"/>
                </a:solidFill>
                <a:latin typeface="Roboto" panose="02000000000000000000" pitchFamily="2" charset="0"/>
                <a:ea typeface="Roboto" panose="02000000000000000000" pitchFamily="2" charset="0"/>
                <a:cs typeface="Roboto" panose="02000000000000000000" pitchFamily="2" charset="0"/>
              </a:rPr>
              <a:t>Giới thiệu được một loại trang phục, một món ăn hoặc một lễ hội tiêu biểu ở </a:t>
            </a:r>
            <a:r>
              <a:rPr lang="vi-VN" sz="1600">
                <a:solidFill>
                  <a:srgbClr val="002060"/>
                </a:solidFill>
                <a:latin typeface="Roboto" panose="02000000000000000000" pitchFamily="2" charset="0"/>
                <a:ea typeface="Roboto" panose="02000000000000000000" pitchFamily="2" charset="0"/>
                <a:cs typeface="Roboto" panose="02000000000000000000" pitchFamily="2" charset="0"/>
              </a:rPr>
              <a:t>địa phương</a:t>
            </a:r>
            <a:r>
              <a:rPr lang="en-US" sz="1600">
                <a:solidFill>
                  <a:srgbClr val="002060"/>
                </a:solidFill>
                <a:latin typeface="Roboto" panose="02000000000000000000" pitchFamily="2" charset="0"/>
                <a:ea typeface="Roboto" panose="02000000000000000000" pitchFamily="2" charset="0"/>
                <a:cs typeface="Roboto" panose="02000000000000000000" pitchFamily="2" charset="0"/>
              </a:rPr>
              <a:t>.</a:t>
            </a:r>
            <a:endParaRPr kumimoji="0" lang="vi-VN" altLang="zh-CN" sz="16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6771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p:nvPr/>
        </p:nvSpPr>
        <p:spPr>
          <a:xfrm flipH="1" flipV="1">
            <a:off x="1449651" y="1416789"/>
            <a:ext cx="9201819" cy="4952839"/>
          </a:xfrm>
          <a:prstGeom prst="roundRect">
            <a:avLst/>
          </a:prstGeom>
          <a:noFill/>
          <a:ln w="28575">
            <a:solidFill>
              <a:srgbClr val="956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725248E-A0D6-AD5A-5800-9A78FC7887FD}"/>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951" y="1451587"/>
            <a:ext cx="2246550" cy="1550366"/>
          </a:xfrm>
          <a:prstGeom prst="rect">
            <a:avLst/>
          </a:prstGeom>
        </p:spPr>
      </p:pic>
    </p:spTree>
    <p:extLst>
      <p:ext uri="{BB962C8B-B14F-4D97-AF65-F5344CB8AC3E}">
        <p14:creationId xmlns:p14="http://schemas.microsoft.com/office/powerpoint/2010/main" val="171061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sp>
        <p:nvSpPr>
          <p:cNvPr id="5" name="TextBox 4">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3522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63981" y="438844"/>
            <a:ext cx="6107734"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QUAN SÁT VÀ TRẢ LỜI </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64"/>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6921" y="1419520"/>
            <a:ext cx="7428619" cy="5033867"/>
          </a:xfrm>
          <a:prstGeom prst="rect">
            <a:avLst/>
          </a:prstGeom>
          <a:effectLst>
            <a:outerShdw blurRad="63500" sx="102000" sy="102000" algn="ctr" rotWithShape="0">
              <a:prstClr val="black">
                <a:alpha val="40000"/>
              </a:prstClr>
            </a:outerShdw>
          </a:effectLst>
        </p:spPr>
      </p:pic>
      <p:sp>
        <p:nvSpPr>
          <p:cNvPr id="36" name="Freeform 35"/>
          <p:cNvSpPr/>
          <p:nvPr/>
        </p:nvSpPr>
        <p:spPr>
          <a:xfrm rot="8812457">
            <a:off x="769040" y="1176268"/>
            <a:ext cx="3521229" cy="2941481"/>
          </a:xfrm>
          <a:custGeom>
            <a:avLst/>
            <a:gdLst>
              <a:gd name="connsiteX0" fmla="*/ 1013411 w 2724500"/>
              <a:gd name="connsiteY0" fmla="*/ 2060218 h 2425614"/>
              <a:gd name="connsiteX1" fmla="*/ 745542 w 2724500"/>
              <a:gd name="connsiteY1" fmla="*/ 1720683 h 2425614"/>
              <a:gd name="connsiteX2" fmla="*/ 740598 w 2724500"/>
              <a:gd name="connsiteY2" fmla="*/ 1696812 h 2425614"/>
              <a:gd name="connsiteX3" fmla="*/ 727285 w 2724500"/>
              <a:gd name="connsiteY3" fmla="*/ 1701428 h 2425614"/>
              <a:gd name="connsiteX4" fmla="*/ 488641 w 2724500"/>
              <a:gd name="connsiteY4" fmla="*/ 1662298 h 2425614"/>
              <a:gd name="connsiteX5" fmla="*/ 356718 w 2724500"/>
              <a:gd name="connsiteY5" fmla="*/ 1459621 h 2425614"/>
              <a:gd name="connsiteX6" fmla="*/ 352501 w 2724500"/>
              <a:gd name="connsiteY6" fmla="*/ 1407522 h 2425614"/>
              <a:gd name="connsiteX7" fmla="*/ 297126 w 2724500"/>
              <a:gd name="connsiteY7" fmla="*/ 1376378 h 2425614"/>
              <a:gd name="connsiteX8" fmla="*/ 76832 w 2724500"/>
              <a:gd name="connsiteY8" fmla="*/ 598470 h 2425614"/>
              <a:gd name="connsiteX9" fmla="*/ 145695 w 2724500"/>
              <a:gd name="connsiteY9" fmla="*/ 515601 h 2425614"/>
              <a:gd name="connsiteX10" fmla="*/ 187510 w 2724500"/>
              <a:gd name="connsiteY10" fmla="*/ 483789 h 2425614"/>
              <a:gd name="connsiteX11" fmla="*/ 190248 w 2724500"/>
              <a:gd name="connsiteY11" fmla="*/ 458302 h 2425614"/>
              <a:gd name="connsiteX12" fmla="*/ 240569 w 2724500"/>
              <a:gd name="connsiteY12" fmla="*/ 336191 h 2425614"/>
              <a:gd name="connsiteX13" fmla="*/ 507165 w 2724500"/>
              <a:gd name="connsiteY13" fmla="*/ 180064 h 2425614"/>
              <a:gd name="connsiteX14" fmla="*/ 509287 w 2724500"/>
              <a:gd name="connsiteY14" fmla="*/ 180179 h 2425614"/>
              <a:gd name="connsiteX15" fmla="*/ 522017 w 2724500"/>
              <a:gd name="connsiteY15" fmla="*/ 147440 h 2425614"/>
              <a:gd name="connsiteX16" fmla="*/ 877312 w 2724500"/>
              <a:gd name="connsiteY16" fmla="*/ 80298 h 2425614"/>
              <a:gd name="connsiteX17" fmla="*/ 918559 w 2724500"/>
              <a:gd name="connsiteY17" fmla="*/ 113288 h 2425614"/>
              <a:gd name="connsiteX18" fmla="*/ 944232 w 2724500"/>
              <a:gd name="connsiteY18" fmla="*/ 143579 h 2425614"/>
              <a:gd name="connsiteX19" fmla="*/ 976121 w 2724500"/>
              <a:gd name="connsiteY19" fmla="*/ 135382 h 2425614"/>
              <a:gd name="connsiteX20" fmla="*/ 1205424 w 2724500"/>
              <a:gd name="connsiteY20" fmla="*/ 194110 h 2425614"/>
              <a:gd name="connsiteX21" fmla="*/ 1339296 w 2724500"/>
              <a:gd name="connsiteY21" fmla="*/ 349449 h 2425614"/>
              <a:gd name="connsiteX22" fmla="*/ 1341497 w 2724500"/>
              <a:gd name="connsiteY22" fmla="*/ 355881 h 2425614"/>
              <a:gd name="connsiteX23" fmla="*/ 1352202 w 2724500"/>
              <a:gd name="connsiteY23" fmla="*/ 338726 h 2425614"/>
              <a:gd name="connsiteX24" fmla="*/ 1402626 w 2724500"/>
              <a:gd name="connsiteY24" fmla="*/ 0 h 2425614"/>
              <a:gd name="connsiteX25" fmla="*/ 1564061 w 2724500"/>
              <a:gd name="connsiteY25" fmla="*/ 545289 h 2425614"/>
              <a:gd name="connsiteX26" fmla="*/ 1536688 w 2724500"/>
              <a:gd name="connsiteY26" fmla="*/ 545289 h 2425614"/>
              <a:gd name="connsiteX27" fmla="*/ 1653063 w 2724500"/>
              <a:gd name="connsiteY27" fmla="*/ 568447 h 2425614"/>
              <a:gd name="connsiteX28" fmla="*/ 1909968 w 2724500"/>
              <a:gd name="connsiteY28" fmla="*/ 686250 h 2425614"/>
              <a:gd name="connsiteX29" fmla="*/ 2196657 w 2724500"/>
              <a:gd name="connsiteY29" fmla="*/ 981628 h 2425614"/>
              <a:gd name="connsiteX30" fmla="*/ 2221472 w 2724500"/>
              <a:gd name="connsiteY30" fmla="*/ 1033693 h 2425614"/>
              <a:gd name="connsiteX31" fmla="*/ 2287644 w 2724500"/>
              <a:gd name="connsiteY31" fmla="*/ 1039056 h 2425614"/>
              <a:gd name="connsiteX32" fmla="*/ 2483578 w 2724500"/>
              <a:gd name="connsiteY32" fmla="*/ 1117073 h 2425614"/>
              <a:gd name="connsiteX33" fmla="*/ 2638123 w 2724500"/>
              <a:gd name="connsiteY33" fmla="*/ 1852077 h 2425614"/>
              <a:gd name="connsiteX34" fmla="*/ 2570595 w 2724500"/>
              <a:gd name="connsiteY34" fmla="*/ 1935818 h 2425614"/>
              <a:gd name="connsiteX35" fmla="*/ 2496766 w 2724500"/>
              <a:gd name="connsiteY35" fmla="*/ 1996958 h 2425614"/>
              <a:gd name="connsiteX36" fmla="*/ 2470537 w 2724500"/>
              <a:gd name="connsiteY36" fmla="*/ 2089158 h 2425614"/>
              <a:gd name="connsiteX37" fmla="*/ 2421081 w 2724500"/>
              <a:gd name="connsiteY37" fmla="*/ 2184692 h 2425614"/>
              <a:gd name="connsiteX38" fmla="*/ 1686077 w 2724500"/>
              <a:gd name="connsiteY38" fmla="*/ 2339237 h 2425614"/>
              <a:gd name="connsiteX39" fmla="*/ 1535759 w 2724500"/>
              <a:gd name="connsiteY39" fmla="*/ 2191314 h 2425614"/>
              <a:gd name="connsiteX40" fmla="*/ 1514684 w 2724500"/>
              <a:gd name="connsiteY40" fmla="*/ 2152307 h 2425614"/>
              <a:gd name="connsiteX41" fmla="*/ 1459412 w 2724500"/>
              <a:gd name="connsiteY41" fmla="*/ 2165507 h 2425614"/>
              <a:gd name="connsiteX42" fmla="*/ 1013411 w 2724500"/>
              <a:gd name="connsiteY42" fmla="*/ 2060218 h 242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24500" h="2425614">
                <a:moveTo>
                  <a:pt x="1013411" y="2060218"/>
                </a:moveTo>
                <a:cubicBezTo>
                  <a:pt x="881244" y="1973976"/>
                  <a:pt x="789360" y="1851633"/>
                  <a:pt x="745542" y="1720683"/>
                </a:cubicBezTo>
                <a:lnTo>
                  <a:pt x="740598" y="1696812"/>
                </a:lnTo>
                <a:lnTo>
                  <a:pt x="727285" y="1701428"/>
                </a:lnTo>
                <a:cubicBezTo>
                  <a:pt x="646898" y="1721010"/>
                  <a:pt x="560999" y="1709514"/>
                  <a:pt x="488641" y="1662298"/>
                </a:cubicBezTo>
                <a:cubicBezTo>
                  <a:pt x="416284" y="1615082"/>
                  <a:pt x="371167" y="1541087"/>
                  <a:pt x="356718" y="1459621"/>
                </a:cubicBezTo>
                <a:lnTo>
                  <a:pt x="352501" y="1407522"/>
                </a:lnTo>
                <a:lnTo>
                  <a:pt x="297126" y="1376378"/>
                </a:lnTo>
                <a:cubicBezTo>
                  <a:pt x="15172" y="1192393"/>
                  <a:pt x="-83457" y="844112"/>
                  <a:pt x="76832" y="598470"/>
                </a:cubicBezTo>
                <a:cubicBezTo>
                  <a:pt x="96868" y="567765"/>
                  <a:pt x="120001" y="540117"/>
                  <a:pt x="145695" y="515601"/>
                </a:cubicBezTo>
                <a:lnTo>
                  <a:pt x="187510" y="483789"/>
                </a:lnTo>
                <a:lnTo>
                  <a:pt x="190248" y="458302"/>
                </a:lnTo>
                <a:cubicBezTo>
                  <a:pt x="198784" y="416247"/>
                  <a:pt x="215415" y="374739"/>
                  <a:pt x="240569" y="336191"/>
                </a:cubicBezTo>
                <a:cubicBezTo>
                  <a:pt x="303455" y="239819"/>
                  <a:pt x="404724" y="184756"/>
                  <a:pt x="507165" y="180064"/>
                </a:cubicBezTo>
                <a:lnTo>
                  <a:pt x="509287" y="180179"/>
                </a:lnTo>
                <a:lnTo>
                  <a:pt x="522017" y="147440"/>
                </a:lnTo>
                <a:cubicBezTo>
                  <a:pt x="597588" y="31628"/>
                  <a:pt x="756659" y="1568"/>
                  <a:pt x="877312" y="80298"/>
                </a:cubicBezTo>
                <a:cubicBezTo>
                  <a:pt x="892393" y="90139"/>
                  <a:pt x="906161" y="101214"/>
                  <a:pt x="918559" y="113288"/>
                </a:cubicBezTo>
                <a:lnTo>
                  <a:pt x="944232" y="143579"/>
                </a:lnTo>
                <a:lnTo>
                  <a:pt x="976121" y="135382"/>
                </a:lnTo>
                <a:cubicBezTo>
                  <a:pt x="1053118" y="128838"/>
                  <a:pt x="1134124" y="147584"/>
                  <a:pt x="1205424" y="194110"/>
                </a:cubicBezTo>
                <a:cubicBezTo>
                  <a:pt x="1266538" y="233988"/>
                  <a:pt x="1311843" y="288614"/>
                  <a:pt x="1339296" y="349449"/>
                </a:cubicBezTo>
                <a:lnTo>
                  <a:pt x="1341497" y="355881"/>
                </a:lnTo>
                <a:lnTo>
                  <a:pt x="1352202" y="338726"/>
                </a:lnTo>
                <a:cubicBezTo>
                  <a:pt x="1389205" y="269872"/>
                  <a:pt x="1416111" y="178991"/>
                  <a:pt x="1402626" y="0"/>
                </a:cubicBezTo>
                <a:cubicBezTo>
                  <a:pt x="1655995" y="346016"/>
                  <a:pt x="1510249" y="363526"/>
                  <a:pt x="1564061" y="545289"/>
                </a:cubicBezTo>
                <a:lnTo>
                  <a:pt x="1536688" y="545289"/>
                </a:lnTo>
                <a:lnTo>
                  <a:pt x="1653063" y="568447"/>
                </a:lnTo>
                <a:cubicBezTo>
                  <a:pt x="1739702" y="592891"/>
                  <a:pt x="1826930" y="632065"/>
                  <a:pt x="1909968" y="686250"/>
                </a:cubicBezTo>
                <a:cubicBezTo>
                  <a:pt x="2034525" y="767527"/>
                  <a:pt x="2131965" y="871037"/>
                  <a:pt x="2196657" y="981628"/>
                </a:cubicBezTo>
                <a:lnTo>
                  <a:pt x="2221472" y="1033693"/>
                </a:lnTo>
                <a:lnTo>
                  <a:pt x="2287644" y="1039056"/>
                </a:lnTo>
                <a:cubicBezTo>
                  <a:pt x="2355542" y="1051271"/>
                  <a:pt x="2422167" y="1077001"/>
                  <a:pt x="2483578" y="1117073"/>
                </a:cubicBezTo>
                <a:cubicBezTo>
                  <a:pt x="2729219" y="1277362"/>
                  <a:pt x="2798412" y="1606435"/>
                  <a:pt x="2638123" y="1852077"/>
                </a:cubicBezTo>
                <a:cubicBezTo>
                  <a:pt x="2618087" y="1882782"/>
                  <a:pt x="2595413" y="1910731"/>
                  <a:pt x="2570595" y="1935818"/>
                </a:cubicBezTo>
                <a:lnTo>
                  <a:pt x="2496766" y="1996958"/>
                </a:lnTo>
                <a:lnTo>
                  <a:pt x="2470537" y="2089158"/>
                </a:lnTo>
                <a:cubicBezTo>
                  <a:pt x="2457568" y="2121978"/>
                  <a:pt x="2441117" y="2153987"/>
                  <a:pt x="2421081" y="2184692"/>
                </a:cubicBezTo>
                <a:cubicBezTo>
                  <a:pt x="2260792" y="2430334"/>
                  <a:pt x="1931719" y="2499526"/>
                  <a:pt x="1686077" y="2339237"/>
                </a:cubicBezTo>
                <a:cubicBezTo>
                  <a:pt x="1624667" y="2299165"/>
                  <a:pt x="1574284" y="2248543"/>
                  <a:pt x="1535759" y="2191314"/>
                </a:cubicBezTo>
                <a:lnTo>
                  <a:pt x="1514684" y="2152307"/>
                </a:lnTo>
                <a:lnTo>
                  <a:pt x="1459412" y="2165507"/>
                </a:lnTo>
                <a:cubicBezTo>
                  <a:pt x="1314504" y="2185711"/>
                  <a:pt x="1154388" y="2152211"/>
                  <a:pt x="1013411" y="2060218"/>
                </a:cubicBezTo>
                <a:close/>
              </a:path>
            </a:pathLst>
          </a:cu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a:off x="6616194" y="1052316"/>
            <a:ext cx="4585206" cy="2273814"/>
            <a:chOff x="2096126" y="4420893"/>
            <a:chExt cx="3995649" cy="1798852"/>
          </a:xfrm>
          <a:solidFill>
            <a:schemeClr val="bg1"/>
          </a:solidFill>
        </p:grpSpPr>
        <p:sp>
          <p:nvSpPr>
            <p:cNvPr id="38" name="Isosceles Triangle 17"/>
            <p:cNvSpPr/>
            <p:nvPr/>
          </p:nvSpPr>
          <p:spPr>
            <a:xfrm rot="15184298" flipH="1">
              <a:off x="2879936" y="5001736"/>
              <a:ext cx="370335" cy="1937956"/>
            </a:xfrm>
            <a:custGeom>
              <a:avLst/>
              <a:gdLst>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 name="connsiteX0" fmla="*/ 0 w 467832"/>
                <a:gd name="connsiteY0" fmla="*/ 839342 h 839342"/>
                <a:gd name="connsiteX1" fmla="*/ 233916 w 467832"/>
                <a:gd name="connsiteY1" fmla="*/ 0 h 839342"/>
                <a:gd name="connsiteX2" fmla="*/ 467832 w 467832"/>
                <a:gd name="connsiteY2" fmla="*/ 839342 h 839342"/>
                <a:gd name="connsiteX3" fmla="*/ 0 w 467832"/>
                <a:gd name="connsiteY3" fmla="*/ 839342 h 839342"/>
              </a:gdLst>
              <a:ahLst/>
              <a:cxnLst>
                <a:cxn ang="0">
                  <a:pos x="connsiteX0" y="connsiteY0"/>
                </a:cxn>
                <a:cxn ang="0">
                  <a:pos x="connsiteX1" y="connsiteY1"/>
                </a:cxn>
                <a:cxn ang="0">
                  <a:pos x="connsiteX2" y="connsiteY2"/>
                </a:cxn>
                <a:cxn ang="0">
                  <a:pos x="connsiteX3" y="connsiteY3"/>
                </a:cxn>
              </a:cxnLst>
              <a:rect l="l" t="t" r="r" b="b"/>
              <a:pathLst>
                <a:path w="467832" h="839342">
                  <a:moveTo>
                    <a:pt x="0" y="839342"/>
                  </a:moveTo>
                  <a:cubicBezTo>
                    <a:pt x="77972" y="559561"/>
                    <a:pt x="272995" y="551027"/>
                    <a:pt x="233916" y="0"/>
                  </a:cubicBezTo>
                  <a:cubicBezTo>
                    <a:pt x="601042" y="532609"/>
                    <a:pt x="389860" y="559561"/>
                    <a:pt x="467832" y="839342"/>
                  </a:cubicBezTo>
                  <a:lnTo>
                    <a:pt x="0" y="839342"/>
                  </a:ln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38"/>
            <p:cNvSpPr/>
            <p:nvPr/>
          </p:nvSpPr>
          <p:spPr>
            <a:xfrm>
              <a:off x="3065104" y="4420893"/>
              <a:ext cx="3026671" cy="1798852"/>
            </a:xfrm>
            <a:custGeom>
              <a:avLst/>
              <a:gdLst>
                <a:gd name="connsiteX0" fmla="*/ 619264 w 3026671"/>
                <a:gd name="connsiteY0" fmla="*/ 0 h 1798852"/>
                <a:gd name="connsiteX1" fmla="*/ 859054 w 3026671"/>
                <a:gd name="connsiteY1" fmla="*/ 91989 h 1798852"/>
                <a:gd name="connsiteX2" fmla="*/ 879714 w 3026671"/>
                <a:gd name="connsiteY2" fmla="*/ 113397 h 1798852"/>
                <a:gd name="connsiteX3" fmla="*/ 936499 w 3026671"/>
                <a:gd name="connsiteY3" fmla="*/ 90702 h 1798852"/>
                <a:gd name="connsiteX4" fmla="*/ 1549500 w 3026671"/>
                <a:gd name="connsiteY4" fmla="*/ 0 h 1798852"/>
                <a:gd name="connsiteX5" fmla="*/ 2378531 w 3026671"/>
                <a:gd name="connsiteY5" fmla="*/ 183532 h 1798852"/>
                <a:gd name="connsiteX6" fmla="*/ 2437083 w 3026671"/>
                <a:gd name="connsiteY6" fmla="*/ 222432 h 1798852"/>
                <a:gd name="connsiteX7" fmla="*/ 2454343 w 3026671"/>
                <a:gd name="connsiteY7" fmla="*/ 188551 h 1798852"/>
                <a:gd name="connsiteX8" fmla="*/ 2713789 w 3026671"/>
                <a:gd name="connsiteY8" fmla="*/ 41569 h 1798852"/>
                <a:gd name="connsiteX9" fmla="*/ 3026671 w 3026671"/>
                <a:gd name="connsiteY9" fmla="*/ 374944 h 1798852"/>
                <a:gd name="connsiteX10" fmla="*/ 2935030 w 3026671"/>
                <a:gd name="connsiteY10" fmla="*/ 610676 h 1798852"/>
                <a:gd name="connsiteX11" fmla="*/ 2910331 w 3026671"/>
                <a:gd name="connsiteY11" fmla="*/ 632389 h 1798852"/>
                <a:gd name="connsiteX12" fmla="*/ 2928649 w 3026671"/>
                <a:gd name="connsiteY12" fmla="*/ 652936 h 1798852"/>
                <a:gd name="connsiteX13" fmla="*/ 3025300 w 3026671"/>
                <a:gd name="connsiteY13" fmla="*/ 931798 h 1798852"/>
                <a:gd name="connsiteX14" fmla="*/ 2679659 w 3026671"/>
                <a:gd name="connsiteY14" fmla="*/ 1391365 h 1798852"/>
                <a:gd name="connsiteX15" fmla="*/ 2629280 w 3026671"/>
                <a:gd name="connsiteY15" fmla="*/ 1405148 h 1798852"/>
                <a:gd name="connsiteX16" fmla="*/ 2605933 w 3026671"/>
                <a:gd name="connsiteY16" fmla="*/ 1423499 h 1798852"/>
                <a:gd name="connsiteX17" fmla="*/ 1573727 w 3026671"/>
                <a:gd name="connsiteY17" fmla="*/ 1657652 h 1798852"/>
                <a:gd name="connsiteX18" fmla="*/ 1322857 w 3026671"/>
                <a:gd name="connsiteY18" fmla="*/ 1646862 h 1798852"/>
                <a:gd name="connsiteX19" fmla="*/ 1296539 w 3026671"/>
                <a:gd name="connsiteY19" fmla="*/ 1643377 h 1798852"/>
                <a:gd name="connsiteX20" fmla="*/ 1223033 w 3026671"/>
                <a:gd name="connsiteY20" fmla="*/ 1708150 h 1798852"/>
                <a:gd name="connsiteX21" fmla="*/ 945008 w 3026671"/>
                <a:gd name="connsiteY21" fmla="*/ 1798852 h 1798852"/>
                <a:gd name="connsiteX22" fmla="*/ 532668 w 3026671"/>
                <a:gd name="connsiteY22" fmla="*/ 1564699 h 1798852"/>
                <a:gd name="connsiteX23" fmla="*/ 493978 w 3026671"/>
                <a:gd name="connsiteY23" fmla="*/ 1488569 h 1798852"/>
                <a:gd name="connsiteX24" fmla="*/ 424058 w 3026671"/>
                <a:gd name="connsiteY24" fmla="*/ 1483006 h 1798852"/>
                <a:gd name="connsiteX25" fmla="*/ 0 w 3026671"/>
                <a:gd name="connsiteY25" fmla="*/ 1072354 h 1798852"/>
                <a:gd name="connsiteX26" fmla="*/ 155553 w 3026671"/>
                <a:gd name="connsiteY26" fmla="*/ 775958 h 1798852"/>
                <a:gd name="connsiteX27" fmla="*/ 220478 w 3026671"/>
                <a:gd name="connsiteY27" fmla="*/ 733679 h 1798852"/>
                <a:gd name="connsiteX28" fmla="*/ 199099 w 3026671"/>
                <a:gd name="connsiteY28" fmla="*/ 647183 h 1798852"/>
                <a:gd name="connsiteX29" fmla="*/ 190386 w 3026671"/>
                <a:gd name="connsiteY29" fmla="*/ 538630 h 1798852"/>
                <a:gd name="connsiteX30" fmla="*/ 619264 w 3026671"/>
                <a:gd name="connsiteY30" fmla="*/ 0 h 1798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026671" h="1798852">
                  <a:moveTo>
                    <a:pt x="619264" y="0"/>
                  </a:moveTo>
                  <a:cubicBezTo>
                    <a:pt x="708088" y="0"/>
                    <a:pt x="790604" y="33912"/>
                    <a:pt x="859054" y="91989"/>
                  </a:cubicBezTo>
                  <a:lnTo>
                    <a:pt x="879714" y="113397"/>
                  </a:lnTo>
                  <a:lnTo>
                    <a:pt x="936499" y="90702"/>
                  </a:lnTo>
                  <a:cubicBezTo>
                    <a:pt x="1111484" y="33437"/>
                    <a:pt x="1322431" y="0"/>
                    <a:pt x="1549500" y="0"/>
                  </a:cubicBezTo>
                  <a:cubicBezTo>
                    <a:pt x="1880642" y="0"/>
                    <a:pt x="2177497" y="71113"/>
                    <a:pt x="2378531" y="183532"/>
                  </a:cubicBezTo>
                  <a:lnTo>
                    <a:pt x="2437083" y="222432"/>
                  </a:lnTo>
                  <a:lnTo>
                    <a:pt x="2454343" y="188551"/>
                  </a:lnTo>
                  <a:cubicBezTo>
                    <a:pt x="2510570" y="99872"/>
                    <a:pt x="2605789" y="41569"/>
                    <a:pt x="2713789" y="41569"/>
                  </a:cubicBezTo>
                  <a:cubicBezTo>
                    <a:pt x="2886589" y="41569"/>
                    <a:pt x="3026671" y="190826"/>
                    <a:pt x="3026671" y="374944"/>
                  </a:cubicBezTo>
                  <a:cubicBezTo>
                    <a:pt x="3026671" y="467003"/>
                    <a:pt x="2991651" y="550347"/>
                    <a:pt x="2935030" y="610676"/>
                  </a:cubicBezTo>
                  <a:lnTo>
                    <a:pt x="2910331" y="632389"/>
                  </a:lnTo>
                  <a:lnTo>
                    <a:pt x="2928649" y="652936"/>
                  </a:lnTo>
                  <a:cubicBezTo>
                    <a:pt x="2989670" y="732539"/>
                    <a:pt x="3025300" y="828501"/>
                    <a:pt x="3025300" y="931798"/>
                  </a:cubicBezTo>
                  <a:cubicBezTo>
                    <a:pt x="3025300" y="1138393"/>
                    <a:pt x="2882778" y="1315649"/>
                    <a:pt x="2679659" y="1391365"/>
                  </a:cubicBezTo>
                  <a:lnTo>
                    <a:pt x="2629280" y="1405148"/>
                  </a:lnTo>
                  <a:lnTo>
                    <a:pt x="2605933" y="1423499"/>
                  </a:lnTo>
                  <a:cubicBezTo>
                    <a:pt x="2382234" y="1564770"/>
                    <a:pt x="2003404" y="1657652"/>
                    <a:pt x="1573727" y="1657652"/>
                  </a:cubicBezTo>
                  <a:cubicBezTo>
                    <a:pt x="1487791" y="1657652"/>
                    <a:pt x="1403890" y="1653937"/>
                    <a:pt x="1322857" y="1646862"/>
                  </a:cubicBezTo>
                  <a:lnTo>
                    <a:pt x="1296539" y="1643377"/>
                  </a:lnTo>
                  <a:lnTo>
                    <a:pt x="1223033" y="1708150"/>
                  </a:lnTo>
                  <a:cubicBezTo>
                    <a:pt x="1143669" y="1765415"/>
                    <a:pt x="1047995" y="1798852"/>
                    <a:pt x="945008" y="1798852"/>
                  </a:cubicBezTo>
                  <a:cubicBezTo>
                    <a:pt x="773363" y="1798852"/>
                    <a:pt x="622030" y="1705970"/>
                    <a:pt x="532668" y="1564699"/>
                  </a:cubicBezTo>
                  <a:lnTo>
                    <a:pt x="493978" y="1488569"/>
                  </a:lnTo>
                  <a:lnTo>
                    <a:pt x="424058" y="1483006"/>
                  </a:lnTo>
                  <a:cubicBezTo>
                    <a:pt x="182049" y="1443920"/>
                    <a:pt x="0" y="1274917"/>
                    <a:pt x="0" y="1072354"/>
                  </a:cubicBezTo>
                  <a:cubicBezTo>
                    <a:pt x="0" y="956604"/>
                    <a:pt x="59444" y="851812"/>
                    <a:pt x="155553" y="775958"/>
                  </a:cubicBezTo>
                  <a:lnTo>
                    <a:pt x="220478" y="733679"/>
                  </a:lnTo>
                  <a:lnTo>
                    <a:pt x="199099" y="647183"/>
                  </a:lnTo>
                  <a:cubicBezTo>
                    <a:pt x="193386" y="612119"/>
                    <a:pt x="190386" y="575815"/>
                    <a:pt x="190386" y="538630"/>
                  </a:cubicBezTo>
                  <a:cubicBezTo>
                    <a:pt x="190386" y="241153"/>
                    <a:pt x="382401" y="0"/>
                    <a:pt x="619264" y="0"/>
                  </a:cubicBezTo>
                  <a:close/>
                </a:path>
              </a:pathLst>
            </a:custGeom>
            <a:grp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p:cNvSpPr txBox="1"/>
          <p:nvPr/>
        </p:nvSpPr>
        <p:spPr>
          <a:xfrm>
            <a:off x="717063" y="1862178"/>
            <a:ext cx="3419346" cy="1569660"/>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Buổi học sau chúng mình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phải giới thiệu lịch sử</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hoá truyền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địa phương</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7782054" y="1363963"/>
            <a:ext cx="3419346"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a:t>
            </a:r>
            <a:r>
              <a:rPr lang="vi-VN" sz="2400">
                <a:solidFill>
                  <a:srgbClr val="002060"/>
                </a:solidFill>
                <a:latin typeface="Roboto" panose="02000000000000000000" pitchFamily="2" charset="0"/>
                <a:ea typeface="Roboto" panose="02000000000000000000" pitchFamily="2" charset="0"/>
              </a:rPr>
              <a:t>húng mình sẽ giới</a:t>
            </a:r>
          </a:p>
          <a:p>
            <a:pPr lvl="0" algn="ctr">
              <a:defRPr/>
            </a:pPr>
            <a:r>
              <a:rPr lang="vi-VN" sz="2400">
                <a:solidFill>
                  <a:srgbClr val="002060"/>
                </a:solidFill>
                <a:latin typeface="Roboto" panose="02000000000000000000" pitchFamily="2" charset="0"/>
                <a:ea typeface="Roboto" panose="02000000000000000000" pitchFamily="2" charset="0"/>
              </a:rPr>
              <a:t>thiệu một món ăn, một</a:t>
            </a:r>
          </a:p>
          <a:p>
            <a:pPr lvl="0" algn="ctr">
              <a:defRPr/>
            </a:pPr>
            <a:r>
              <a:rPr lang="vi-VN" sz="2400">
                <a:solidFill>
                  <a:srgbClr val="002060"/>
                </a:solidFill>
                <a:latin typeface="Roboto" panose="02000000000000000000" pitchFamily="2" charset="0"/>
                <a:ea typeface="Roboto" panose="02000000000000000000" pitchFamily="2" charset="0"/>
              </a:rPr>
              <a:t>loại trang phục hoặc</a:t>
            </a:r>
          </a:p>
          <a:p>
            <a:pPr lvl="0" algn="ctr">
              <a:defRPr/>
            </a:pPr>
            <a:r>
              <a:rPr lang="vi-VN" sz="2400">
                <a:solidFill>
                  <a:srgbClr val="002060"/>
                </a:solidFill>
                <a:latin typeface="Roboto" panose="02000000000000000000" pitchFamily="2" charset="0"/>
                <a:ea typeface="Roboto" panose="02000000000000000000" pitchFamily="2" charset="0"/>
              </a:rPr>
              <a:t>một lễ hội tiêu biểu</a:t>
            </a:r>
            <a:r>
              <a:rPr lang="en-US" sz="240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71664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down)">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p:cNvSpPr/>
          <p:nvPr/>
        </p:nvSpPr>
        <p:spPr>
          <a:xfrm>
            <a:off x="3493878" y="1814786"/>
            <a:ext cx="4153667" cy="2720615"/>
          </a:xfrm>
          <a:custGeom>
            <a:avLst/>
            <a:gdLst>
              <a:gd name="connsiteX0" fmla="*/ 1365080 w 3198871"/>
              <a:gd name="connsiteY0" fmla="*/ 0 h 2093144"/>
              <a:gd name="connsiteX1" fmla="*/ 1902784 w 3198871"/>
              <a:gd name="connsiteY1" fmla="*/ 234153 h 2093144"/>
              <a:gd name="connsiteX2" fmla="*/ 1916592 w 3198871"/>
              <a:gd name="connsiteY2" fmla="*/ 254989 h 2093144"/>
              <a:gd name="connsiteX3" fmla="*/ 1953766 w 3198871"/>
              <a:gd name="connsiteY3" fmla="*/ 227958 h 2093144"/>
              <a:gd name="connsiteX4" fmla="*/ 2270179 w 3198871"/>
              <a:gd name="connsiteY4" fmla="*/ 142778 h 2093144"/>
              <a:gd name="connsiteX5" fmla="*/ 2791630 w 3198871"/>
              <a:gd name="connsiteY5" fmla="*/ 447399 h 2093144"/>
              <a:gd name="connsiteX6" fmla="*/ 2800712 w 3198871"/>
              <a:gd name="connsiteY6" fmla="*/ 473183 h 2093144"/>
              <a:gd name="connsiteX7" fmla="*/ 2820565 w 3198871"/>
              <a:gd name="connsiteY7" fmla="*/ 467081 h 2093144"/>
              <a:gd name="connsiteX8" fmla="*/ 2870563 w 3198871"/>
              <a:gd name="connsiteY8" fmla="*/ 462036 h 2093144"/>
              <a:gd name="connsiteX9" fmla="*/ 3198871 w 3198871"/>
              <a:gd name="connsiteY9" fmla="*/ 899900 h 2093144"/>
              <a:gd name="connsiteX10" fmla="*/ 3054123 w 3198871"/>
              <a:gd name="connsiteY10" fmla="*/ 1262984 h 2093144"/>
              <a:gd name="connsiteX11" fmla="*/ 3001510 w 3198871"/>
              <a:gd name="connsiteY11" fmla="*/ 1301071 h 2093144"/>
              <a:gd name="connsiteX12" fmla="*/ 3004687 w 3198871"/>
              <a:gd name="connsiteY12" fmla="*/ 1325812 h 2093144"/>
              <a:gd name="connsiteX13" fmla="*/ 1983507 w 3198871"/>
              <a:gd name="connsiteY13" fmla="*/ 2027468 h 2093144"/>
              <a:gd name="connsiteX14" fmla="*/ 1930349 w 3198871"/>
              <a:gd name="connsiteY14" fmla="*/ 2023786 h 2093144"/>
              <a:gd name="connsiteX15" fmla="*/ 1914436 w 3198871"/>
              <a:gd name="connsiteY15" fmla="*/ 2036209 h 2093144"/>
              <a:gd name="connsiteX16" fmla="*/ 1717432 w 3198871"/>
              <a:gd name="connsiteY16" fmla="*/ 2093144 h 2093144"/>
              <a:gd name="connsiteX17" fmla="*/ 1480518 w 3198871"/>
              <a:gd name="connsiteY17" fmla="*/ 2006539 h 2093144"/>
              <a:gd name="connsiteX18" fmla="*/ 1465066 w 3198871"/>
              <a:gd name="connsiteY18" fmla="*/ 1989656 h 2093144"/>
              <a:gd name="connsiteX19" fmla="*/ 1450556 w 3198871"/>
              <a:gd name="connsiteY19" fmla="*/ 2002442 h 2093144"/>
              <a:gd name="connsiteX20" fmla="*/ 1172530 w 3198871"/>
              <a:gd name="connsiteY20" fmla="*/ 2093144 h 2093144"/>
              <a:gd name="connsiteX21" fmla="*/ 760190 w 3198871"/>
              <a:gd name="connsiteY21" fmla="*/ 1858991 h 2093144"/>
              <a:gd name="connsiteX22" fmla="*/ 752612 w 3198871"/>
              <a:gd name="connsiteY22" fmla="*/ 1844080 h 2093144"/>
              <a:gd name="connsiteX23" fmla="*/ 707357 w 3198871"/>
              <a:gd name="connsiteY23" fmla="*/ 1861532 h 2093144"/>
              <a:gd name="connsiteX24" fmla="*/ 565924 w 3198871"/>
              <a:gd name="connsiteY24" fmla="*/ 1882710 h 2093144"/>
              <a:gd name="connsiteX25" fmla="*/ 0 w 3198871"/>
              <a:gd name="connsiteY25" fmla="*/ 1210015 h 2093144"/>
              <a:gd name="connsiteX26" fmla="*/ 44473 w 3198871"/>
              <a:gd name="connsiteY26" fmla="*/ 948172 h 2093144"/>
              <a:gd name="connsiteX27" fmla="*/ 71089 w 3198871"/>
              <a:gd name="connsiteY27" fmla="*/ 889883 h 2093144"/>
              <a:gd name="connsiteX28" fmla="*/ 36187 w 3198871"/>
              <a:gd name="connsiteY28" fmla="*/ 814667 h 2093144"/>
              <a:gd name="connsiteX29" fmla="*/ 0 w 3198871"/>
              <a:gd name="connsiteY29" fmla="*/ 605008 h 2093144"/>
              <a:gd name="connsiteX30" fmla="*/ 460480 w 3198871"/>
              <a:gd name="connsiteY30" fmla="*/ 66378 h 2093144"/>
              <a:gd name="connsiteX31" fmla="*/ 786088 w 3198871"/>
              <a:gd name="connsiteY31" fmla="*/ 224139 h 2093144"/>
              <a:gd name="connsiteX32" fmla="*/ 810798 w 3198871"/>
              <a:gd name="connsiteY32" fmla="*/ 259169 h 2093144"/>
              <a:gd name="connsiteX33" fmla="*/ 827377 w 3198871"/>
              <a:gd name="connsiteY33" fmla="*/ 234153 h 2093144"/>
              <a:gd name="connsiteX34" fmla="*/ 1365080 w 3198871"/>
              <a:gd name="connsiteY34" fmla="*/ 0 h 20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198871" h="2093144">
                <a:moveTo>
                  <a:pt x="1365080" y="0"/>
                </a:moveTo>
                <a:cubicBezTo>
                  <a:pt x="1588910" y="0"/>
                  <a:pt x="1786253" y="92882"/>
                  <a:pt x="1902784" y="234153"/>
                </a:cubicBezTo>
                <a:lnTo>
                  <a:pt x="1916592" y="254989"/>
                </a:lnTo>
                <a:lnTo>
                  <a:pt x="1953766" y="227958"/>
                </a:lnTo>
                <a:cubicBezTo>
                  <a:pt x="2044088" y="174180"/>
                  <a:pt x="2152972" y="142778"/>
                  <a:pt x="2270179" y="142778"/>
                </a:cubicBezTo>
                <a:cubicBezTo>
                  <a:pt x="2504592" y="142778"/>
                  <a:pt x="2705718" y="268386"/>
                  <a:pt x="2791630" y="447399"/>
                </a:cubicBezTo>
                <a:lnTo>
                  <a:pt x="2800712" y="473183"/>
                </a:lnTo>
                <a:lnTo>
                  <a:pt x="2820565" y="467081"/>
                </a:lnTo>
                <a:cubicBezTo>
                  <a:pt x="2836867" y="463759"/>
                  <a:pt x="2853564" y="462036"/>
                  <a:pt x="2870563" y="462036"/>
                </a:cubicBezTo>
                <a:cubicBezTo>
                  <a:pt x="3051883" y="462036"/>
                  <a:pt x="3198871" y="658074"/>
                  <a:pt x="3198871" y="899900"/>
                </a:cubicBezTo>
                <a:cubicBezTo>
                  <a:pt x="3198871" y="1051041"/>
                  <a:pt x="3141454" y="1184296"/>
                  <a:pt x="3054123" y="1262984"/>
                </a:cubicBezTo>
                <a:lnTo>
                  <a:pt x="3001510" y="1301071"/>
                </a:lnTo>
                <a:lnTo>
                  <a:pt x="3004687" y="1325812"/>
                </a:lnTo>
                <a:cubicBezTo>
                  <a:pt x="3004687" y="1713326"/>
                  <a:pt x="2547489" y="2027468"/>
                  <a:pt x="1983507" y="2027468"/>
                </a:cubicBezTo>
                <a:lnTo>
                  <a:pt x="1930349" y="2023786"/>
                </a:lnTo>
                <a:lnTo>
                  <a:pt x="1914436" y="2036209"/>
                </a:lnTo>
                <a:cubicBezTo>
                  <a:pt x="1858200" y="2072155"/>
                  <a:pt x="1790407" y="2093144"/>
                  <a:pt x="1717432" y="2093144"/>
                </a:cubicBezTo>
                <a:cubicBezTo>
                  <a:pt x="1626214" y="2093144"/>
                  <a:pt x="1543092" y="2060349"/>
                  <a:pt x="1480518" y="2006539"/>
                </a:cubicBezTo>
                <a:lnTo>
                  <a:pt x="1465066" y="1989656"/>
                </a:lnTo>
                <a:lnTo>
                  <a:pt x="1450556" y="2002442"/>
                </a:lnTo>
                <a:cubicBezTo>
                  <a:pt x="1371192" y="2059707"/>
                  <a:pt x="1275517" y="2093144"/>
                  <a:pt x="1172530" y="2093144"/>
                </a:cubicBezTo>
                <a:cubicBezTo>
                  <a:pt x="1000885" y="2093144"/>
                  <a:pt x="849552" y="2000262"/>
                  <a:pt x="760190" y="1858991"/>
                </a:cubicBezTo>
                <a:lnTo>
                  <a:pt x="752612" y="1844080"/>
                </a:lnTo>
                <a:lnTo>
                  <a:pt x="707357" y="1861532"/>
                </a:lnTo>
                <a:cubicBezTo>
                  <a:pt x="662151" y="1875357"/>
                  <a:pt x="614760" y="1882710"/>
                  <a:pt x="565924" y="1882710"/>
                </a:cubicBezTo>
                <a:cubicBezTo>
                  <a:pt x="253373" y="1882710"/>
                  <a:pt x="0" y="1581534"/>
                  <a:pt x="0" y="1210015"/>
                </a:cubicBezTo>
                <a:cubicBezTo>
                  <a:pt x="0" y="1117135"/>
                  <a:pt x="15836" y="1028652"/>
                  <a:pt x="44473" y="948172"/>
                </a:cubicBezTo>
                <a:lnTo>
                  <a:pt x="71089" y="889883"/>
                </a:lnTo>
                <a:lnTo>
                  <a:pt x="36187" y="814667"/>
                </a:lnTo>
                <a:cubicBezTo>
                  <a:pt x="12885" y="750226"/>
                  <a:pt x="0" y="679377"/>
                  <a:pt x="0" y="605008"/>
                </a:cubicBezTo>
                <a:cubicBezTo>
                  <a:pt x="0" y="307531"/>
                  <a:pt x="206164" y="66378"/>
                  <a:pt x="460480" y="66378"/>
                </a:cubicBezTo>
                <a:cubicBezTo>
                  <a:pt x="587638" y="66378"/>
                  <a:pt x="702758" y="126666"/>
                  <a:pt x="786088" y="224139"/>
                </a:cubicBezTo>
                <a:lnTo>
                  <a:pt x="810798" y="259169"/>
                </a:lnTo>
                <a:lnTo>
                  <a:pt x="827377" y="234153"/>
                </a:lnTo>
                <a:cubicBezTo>
                  <a:pt x="943907" y="92882"/>
                  <a:pt x="1141250" y="0"/>
                  <a:pt x="1365080" y="0"/>
                </a:cubicBezTo>
                <a:close/>
              </a:path>
            </a:pathLst>
          </a:cu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Vậy chúng mình cùng làm bài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trình chiếu để giới thiệu về</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lịch sử văn hoá truyền thống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địa phương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31103" y="4649700"/>
            <a:ext cx="1436365" cy="2039707"/>
          </a:xfrm>
          <a:prstGeom prst="rect">
            <a:avLst/>
          </a:prstGeom>
        </p:spPr>
      </p:pic>
      <p:pic>
        <p:nvPicPr>
          <p:cNvPr id="3" name="Picture 2"/>
          <p:cNvPicPr>
            <a:picLocks noChangeAspect="1"/>
          </p:cNvPicPr>
          <p:nvPr/>
        </p:nvPicPr>
        <p:blipFill>
          <a:blip r:embed="rId5"/>
          <a:stretch>
            <a:fillRect/>
          </a:stretch>
        </p:blipFill>
        <p:spPr>
          <a:xfrm>
            <a:off x="151681" y="3287572"/>
            <a:ext cx="2975037" cy="340183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6"/>
          <a:stretch>
            <a:fillRect/>
          </a:stretch>
        </p:blipFill>
        <p:spPr>
          <a:xfrm>
            <a:off x="8092918" y="1228370"/>
            <a:ext cx="3393800" cy="235614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 name="Picture 4"/>
          <p:cNvPicPr>
            <a:picLocks noChangeAspect="1"/>
          </p:cNvPicPr>
          <p:nvPr/>
        </p:nvPicPr>
        <p:blipFill>
          <a:blip r:embed="rId7"/>
          <a:stretch>
            <a:fillRect/>
          </a:stretch>
        </p:blipFill>
        <p:spPr>
          <a:xfrm>
            <a:off x="8092917" y="4317436"/>
            <a:ext cx="3393800" cy="237197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3813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493878" y="1878463"/>
            <a:ext cx="4153667" cy="1932710"/>
          </a:xfrm>
          <a:prstGeom prst="roundRect">
            <a:avLst/>
          </a:prstGeom>
          <a:solidFill>
            <a:srgbClr val="BDD7E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332840" y="373791"/>
            <a:ext cx="484276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8" name="TextBox 7"/>
          <p:cNvSpPr txBox="1"/>
          <p:nvPr/>
        </p:nvSpPr>
        <p:spPr>
          <a:xfrm>
            <a:off x="3861039" y="2205598"/>
            <a:ext cx="3419346" cy="1200329"/>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giải quyết nhiệm vụ đó, các bạn có thể sử dụng phần mềm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614230" y="4673308"/>
            <a:ext cx="1436365" cy="2039707"/>
          </a:xfrm>
          <a:prstGeom prst="rect">
            <a:avLst/>
          </a:prstGeom>
        </p:spPr>
      </p:pic>
      <p:pic>
        <p:nvPicPr>
          <p:cNvPr id="2" name="Picture 1"/>
          <p:cNvPicPr>
            <a:picLocks noChangeAspect="1"/>
          </p:cNvPicPr>
          <p:nvPr/>
        </p:nvPicPr>
        <p:blipFill>
          <a:blip r:embed="rId5"/>
          <a:stretch>
            <a:fillRect/>
          </a:stretch>
        </p:blipFill>
        <p:spPr>
          <a:xfrm>
            <a:off x="551021" y="4069255"/>
            <a:ext cx="2942857" cy="1714286"/>
          </a:xfrm>
          <a:prstGeom prst="round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3157" y="5016778"/>
            <a:ext cx="1628775" cy="1533525"/>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7"/>
          <a:stretch>
            <a:fillRect/>
          </a:stretch>
        </p:blipFill>
        <p:spPr>
          <a:xfrm>
            <a:off x="8675291" y="1973945"/>
            <a:ext cx="2904762" cy="1847619"/>
          </a:xfrm>
          <a:prstGeom prst="roundRect">
            <a:avLst/>
          </a:prstGeom>
          <a:effectLst>
            <a:outerShdw blurRad="63500" sx="102000" sy="102000" algn="ctr" rotWithShape="0">
              <a:prstClr val="black">
                <a:alpha val="40000"/>
              </a:prstClr>
            </a:outerShdw>
          </a:effectLst>
        </p:spPr>
      </p:pic>
      <p:sp>
        <p:nvSpPr>
          <p:cNvPr id="13" name="TextBox 12"/>
          <p:cNvSpPr txBox="1"/>
          <p:nvPr/>
        </p:nvSpPr>
        <p:spPr>
          <a:xfrm>
            <a:off x="8461932" y="4452073"/>
            <a:ext cx="3419346" cy="707886"/>
          </a:xfrm>
          <a:prstGeom prst="rect">
            <a:avLst/>
          </a:prstGeom>
          <a:noFill/>
        </p:spPr>
        <p:txBody>
          <a:bodyPr wrap="square" rtlCol="0">
            <a:spAutoFit/>
          </a:bodyPr>
          <a:lstStyle/>
          <a:p>
            <a:pPr lvl="0" algn="ctr">
              <a:defRPr/>
            </a:pPr>
            <a:r>
              <a:rPr lang="en-US" sz="4000" b="1">
                <a:solidFill>
                  <a:srgbClr val="FF0000"/>
                </a:solidFill>
                <a:latin typeface="Roboto Black" panose="02000000000000000000" pitchFamily="2" charset="0"/>
                <a:ea typeface="Roboto Black" panose="02000000000000000000" pitchFamily="2" charset="0"/>
              </a:rPr>
              <a:t>PowerPoint</a:t>
            </a:r>
            <a:endParaRPr kumimoji="0" lang="en-US" altLang="zh-CN" sz="4000" b="1" i="0" u="none" strike="noStrike" kern="1200" cap="none" spc="0" normalizeH="0" baseline="0" noProof="0" dirty="0">
              <a:ln>
                <a:noFill/>
              </a:ln>
              <a:solidFill>
                <a:srgbClr val="FF000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85583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par>
                                <p:cTn id="24" presetID="26"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par>
                                <p:cTn id="40" presetID="26" presetClass="entr" presetSubtype="0"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par>
                                <p:cTn id="56" presetID="26"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80">
                                          <p:stCondLst>
                                            <p:cond delay="0"/>
                                          </p:stCondLst>
                                        </p:cTn>
                                        <p:tgtEl>
                                          <p:spTgt spid="2"/>
                                        </p:tgtEl>
                                      </p:cBhvr>
                                    </p:animEffect>
                                    <p:anim calcmode="lin" valueType="num">
                                      <p:cBhvr>
                                        <p:cTn id="5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64" dur="26">
                                          <p:stCondLst>
                                            <p:cond delay="650"/>
                                          </p:stCondLst>
                                        </p:cTn>
                                        <p:tgtEl>
                                          <p:spTgt spid="2"/>
                                        </p:tgtEl>
                                      </p:cBhvr>
                                      <p:to x="100000" y="60000"/>
                                    </p:animScale>
                                    <p:animScale>
                                      <p:cBhvr>
                                        <p:cTn id="65" dur="166" decel="50000">
                                          <p:stCondLst>
                                            <p:cond delay="676"/>
                                          </p:stCondLst>
                                        </p:cTn>
                                        <p:tgtEl>
                                          <p:spTgt spid="2"/>
                                        </p:tgtEl>
                                      </p:cBhvr>
                                      <p:to x="100000" y="100000"/>
                                    </p:animScale>
                                    <p:animScale>
                                      <p:cBhvr>
                                        <p:cTn id="66" dur="26">
                                          <p:stCondLst>
                                            <p:cond delay="1312"/>
                                          </p:stCondLst>
                                        </p:cTn>
                                        <p:tgtEl>
                                          <p:spTgt spid="2"/>
                                        </p:tgtEl>
                                      </p:cBhvr>
                                      <p:to x="100000" y="80000"/>
                                    </p:animScale>
                                    <p:animScale>
                                      <p:cBhvr>
                                        <p:cTn id="67" dur="166" decel="50000">
                                          <p:stCondLst>
                                            <p:cond delay="1338"/>
                                          </p:stCondLst>
                                        </p:cTn>
                                        <p:tgtEl>
                                          <p:spTgt spid="2"/>
                                        </p:tgtEl>
                                      </p:cBhvr>
                                      <p:to x="100000" y="100000"/>
                                    </p:animScale>
                                    <p:animScale>
                                      <p:cBhvr>
                                        <p:cTn id="68" dur="26">
                                          <p:stCondLst>
                                            <p:cond delay="1642"/>
                                          </p:stCondLst>
                                        </p:cTn>
                                        <p:tgtEl>
                                          <p:spTgt spid="2"/>
                                        </p:tgtEl>
                                      </p:cBhvr>
                                      <p:to x="100000" y="90000"/>
                                    </p:animScale>
                                    <p:animScale>
                                      <p:cBhvr>
                                        <p:cTn id="69" dur="166" decel="50000">
                                          <p:stCondLst>
                                            <p:cond delay="1668"/>
                                          </p:stCondLst>
                                        </p:cTn>
                                        <p:tgtEl>
                                          <p:spTgt spid="2"/>
                                        </p:tgtEl>
                                      </p:cBhvr>
                                      <p:to x="100000" y="100000"/>
                                    </p:animScale>
                                    <p:animScale>
                                      <p:cBhvr>
                                        <p:cTn id="70" dur="26">
                                          <p:stCondLst>
                                            <p:cond delay="1808"/>
                                          </p:stCondLst>
                                        </p:cTn>
                                        <p:tgtEl>
                                          <p:spTgt spid="2"/>
                                        </p:tgtEl>
                                      </p:cBhvr>
                                      <p:to x="100000" y="95000"/>
                                    </p:animScale>
                                    <p:animScale>
                                      <p:cBhvr>
                                        <p:cTn id="7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7" grpId="0"/>
      <p:bldP spid="8"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CÔNG CỤ GẠCH ĐẦU DÒNG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56127" y="1457967"/>
            <a:ext cx="7884064"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Để tạo danh sách kiểu liệt kê, em có thể sử dụng công cụ </a:t>
            </a:r>
            <a:r>
              <a:rPr lang="vi-VN" sz="2400">
                <a:solidFill>
                  <a:srgbClr val="FF0000"/>
                </a:solidFill>
                <a:latin typeface="Roboto Black" panose="02000000000000000000" pitchFamily="2" charset="0"/>
                <a:ea typeface="Roboto Black" panose="02000000000000000000" pitchFamily="2" charset="0"/>
              </a:rPr>
              <a:t>GẠCH ĐẦU DÒNG</a:t>
            </a: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64431" y="2707391"/>
            <a:ext cx="7467455" cy="281934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TextBox 13"/>
          <p:cNvSpPr txBox="1"/>
          <p:nvPr/>
        </p:nvSpPr>
        <p:spPr>
          <a:xfrm>
            <a:off x="1589507" y="5945163"/>
            <a:ext cx="8717973"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Khi trình bày như vậy thông tin sẽ được trình bày rõ ràng hơn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ounded Rectangle 14"/>
          <p:cNvSpPr/>
          <p:nvPr/>
        </p:nvSpPr>
        <p:spPr>
          <a:xfrm>
            <a:off x="2724504" y="3740547"/>
            <a:ext cx="297923" cy="994880"/>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00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repeatCount="indefinite" fill="hold" grpId="0" nodeType="clickEffect">
                                  <p:stCondLst>
                                    <p:cond delay="0"/>
                                  </p:stCondLst>
                                  <p:endCondLst>
                                    <p:cond evt="onNext" delay="0">
                                      <p:tgtEl>
                                        <p:sldTgt/>
                                      </p:tgtEl>
                                    </p:cond>
                                  </p:end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par>
                                <p:cTn id="22" presetID="32" presetClass="emph" presetSubtype="0" fill="hold" grpId="1"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P spid="15" grpId="0" animBg="1"/>
      <p:bldP spid="1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srcRect l="4086" t="3352" r="4965" b="6068"/>
          <a:stretch/>
        </p:blipFill>
        <p:spPr>
          <a:xfrm>
            <a:off x="2423159" y="3280410"/>
            <a:ext cx="6103621" cy="2914650"/>
          </a:xfrm>
          <a:prstGeom prst="rect">
            <a:avLst/>
          </a:prstGeom>
        </p:spPr>
      </p:pic>
      <p:sp>
        <p:nvSpPr>
          <p:cNvPr id="117" name="TextBox 116"/>
          <p:cNvSpPr txBox="1"/>
          <p:nvPr/>
        </p:nvSpPr>
        <p:spPr>
          <a:xfrm>
            <a:off x="2164431" y="374270"/>
            <a:ext cx="9425158"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HƯỚNG DẪN TẠO DẤU ĐẦU DÒNG CHO VĂN BẢN</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935345" y="2278403"/>
            <a:ext cx="7229437" cy="830997"/>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Di chuyển con trỏ chuột vào vùng khung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 kéo thả chuột để chọn một phần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văn bản</a:t>
            </a:r>
            <a:endParaRPr lang="vi-VN" sz="2400">
              <a:solidFill>
                <a:srgbClr val="FF0000"/>
              </a:solidFill>
              <a:latin typeface="Roboto Black" panose="02000000000000000000" pitchFamily="2" charset="0"/>
              <a:ea typeface="Roboto Black" panose="02000000000000000000" pitchFamily="2" charset="0"/>
            </a:endParaRPr>
          </a:p>
        </p:txBody>
      </p:sp>
      <p:sp>
        <p:nvSpPr>
          <p:cNvPr id="14" name="TextBox 13"/>
          <p:cNvSpPr txBox="1"/>
          <p:nvPr/>
        </p:nvSpPr>
        <p:spPr>
          <a:xfrm>
            <a:off x="2801964" y="3749360"/>
            <a:ext cx="6086959" cy="1938992"/>
          </a:xfrm>
          <a:prstGeom prst="rect">
            <a:avLst/>
          </a:prstGeom>
          <a:noFill/>
        </p:spPr>
        <p:txBody>
          <a:bodyPr wrap="square" rtlCol="0">
            <a:spAutoFit/>
          </a:bodyPr>
          <a:lstStyle>
            <a:defPPr>
              <a:defRPr lang="vi-VN"/>
            </a:defPPr>
            <a:lvl1pPr lvl="0" algn="ctr">
              <a:defRPr sz="2400">
                <a:solidFill>
                  <a:srgbClr val="002060"/>
                </a:solidFill>
                <a:latin typeface="Roboto" panose="02000000000000000000" pitchFamily="2" charset="0"/>
                <a:ea typeface="Roboto" panose="02000000000000000000" pitchFamily="2" charset="0"/>
              </a:defRPr>
            </a:lvl1pPr>
          </a:lstStyle>
          <a:p>
            <a:pPr algn="l"/>
            <a:r>
              <a:rPr lang="vi-VN" sz="2000"/>
              <a:t>Chuẩn bị nội dung cho bài trình chiếu;</a:t>
            </a:r>
          </a:p>
          <a:p>
            <a:pPr algn="l"/>
            <a:r>
              <a:rPr lang="vi-VN" sz="2000"/>
              <a:t>Chọn màu hoặc hình ảnh nền cho trang chiếu;</a:t>
            </a:r>
          </a:p>
          <a:p>
            <a:pPr algn="l"/>
            <a:r>
              <a:rPr lang="vi-VN" sz="2000"/>
              <a:t>Nhập và định dạng nội dung văn bản;</a:t>
            </a:r>
          </a:p>
          <a:p>
            <a:pPr algn="l"/>
            <a:r>
              <a:rPr lang="vi-VN" sz="2000"/>
              <a:t>Thêm các hình ảnh minh họa;</a:t>
            </a:r>
          </a:p>
          <a:p>
            <a:pPr algn="l"/>
            <a:r>
              <a:rPr lang="vi-VN" sz="2000"/>
              <a:t>Tạo các hiệu ứng động</a:t>
            </a:r>
          </a:p>
          <a:p>
            <a:pPr algn="l"/>
            <a:r>
              <a:rPr lang="vi-VN" sz="2000"/>
              <a:t>Trình chiếu kiểm tra, chỉnh sửa và lưu bài chiều</a:t>
            </a:r>
          </a:p>
        </p:txBody>
      </p:sp>
      <p:grpSp>
        <p:nvGrpSpPr>
          <p:cNvPr id="4" name="Group 3"/>
          <p:cNvGrpSpPr/>
          <p:nvPr/>
        </p:nvGrpSpPr>
        <p:grpSpPr>
          <a:xfrm>
            <a:off x="456192" y="2168781"/>
            <a:ext cx="1790358" cy="1464516"/>
            <a:chOff x="740440" y="2613874"/>
            <a:chExt cx="1506110" cy="1220371"/>
          </a:xfrm>
          <a:scene3d>
            <a:camera prst="perspectiveFront" fov="3300000">
              <a:rot lat="486000" lon="19530000" rev="174000"/>
            </a:camera>
            <a:lightRig rig="harsh" dir="t">
              <a:rot lat="0" lon="0" rev="3000000"/>
            </a:lightRig>
          </a:scene3d>
        </p:grpSpPr>
        <p:sp>
          <p:nvSpPr>
            <p:cNvPr id="3" name="Right Arrow 2"/>
            <p:cNvSpPr/>
            <p:nvPr/>
          </p:nvSpPr>
          <p:spPr>
            <a:xfrm>
              <a:off x="872836" y="2613874"/>
              <a:ext cx="1291595" cy="1220371"/>
            </a:xfrm>
            <a:prstGeom prst="rightArrow">
              <a:avLst/>
            </a:prstGeom>
            <a:solidFill>
              <a:srgbClr val="F8EDE6"/>
            </a:solid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40440" y="3008333"/>
              <a:ext cx="1506110" cy="461665"/>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pPr lvl="0" algn="ctr">
                <a:defRPr/>
              </a:pPr>
              <a:r>
                <a:rPr lang="en-US" sz="2400" b="1">
                  <a:solidFill>
                    <a:srgbClr val="002060"/>
                  </a:solidFill>
                  <a:latin typeface="Roboto" panose="02000000000000000000" pitchFamily="2" charset="0"/>
                  <a:ea typeface="Roboto" panose="02000000000000000000" pitchFamily="2" charset="0"/>
                </a:rPr>
                <a:t>BƯỚC 1</a:t>
              </a:r>
              <a:endParaRPr lang="vi-VN" sz="2400" b="1">
                <a:solidFill>
                  <a:srgbClr val="FF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1264292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14"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5508</TotalTime>
  <Words>2474</Words>
  <Application>Microsoft Office PowerPoint</Application>
  <PresentationFormat>Widescreen</PresentationFormat>
  <Paragraphs>221</Paragraphs>
  <Slides>33</Slides>
  <Notes>33</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33</vt:i4>
      </vt:variant>
    </vt:vector>
  </HeadingPairs>
  <TitlesOfParts>
    <vt:vector size="44" baseType="lpstr">
      <vt:lpstr>Roboto Black</vt:lpstr>
      <vt:lpstr>Times New Roman</vt:lpstr>
      <vt:lpstr>Calibri Light</vt:lpstr>
      <vt:lpstr>Calibri</vt:lpstr>
      <vt:lpstr>Roboto</vt:lpstr>
      <vt:lpstr>Arial</vt:lpstr>
      <vt:lpstr>Wingdings</vt:lpstr>
      <vt:lpstr>Pangolin</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trung</dc:creator>
  <dc:description>9Slide.vn</dc:description>
  <cp:lastModifiedBy>Thao Phuong</cp:lastModifiedBy>
  <cp:revision>325</cp:revision>
  <dcterms:created xsi:type="dcterms:W3CDTF">2023-04-01T23:44:56Z</dcterms:created>
  <dcterms:modified xsi:type="dcterms:W3CDTF">2025-11-29T05:17:38Z</dcterms:modified>
  <cp:category>9Slide.vn</cp:category>
</cp:coreProperties>
</file>