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15" r:id="rId4"/>
    <p:sldMasterId id="2147483727" r:id="rId5"/>
    <p:sldMasterId id="2147483739" r:id="rId6"/>
    <p:sldMasterId id="2147483751" r:id="rId7"/>
    <p:sldMasterId id="2147483763" r:id="rId8"/>
    <p:sldMasterId id="2147483775" r:id="rId9"/>
  </p:sldMasterIdLst>
  <p:notesMasterIdLst>
    <p:notesMasterId r:id="rId29"/>
  </p:notesMasterIdLst>
  <p:sldIdLst>
    <p:sldId id="2697" r:id="rId10"/>
    <p:sldId id="2657" r:id="rId11"/>
    <p:sldId id="262" r:id="rId12"/>
    <p:sldId id="2689" r:id="rId13"/>
    <p:sldId id="2690" r:id="rId14"/>
    <p:sldId id="2691" r:id="rId15"/>
    <p:sldId id="2692" r:id="rId16"/>
    <p:sldId id="2693" r:id="rId17"/>
    <p:sldId id="2660" r:id="rId18"/>
    <p:sldId id="2661" r:id="rId19"/>
    <p:sldId id="2667" r:id="rId20"/>
    <p:sldId id="2668" r:id="rId21"/>
    <p:sldId id="2669" r:id="rId22"/>
    <p:sldId id="2674" r:id="rId23"/>
    <p:sldId id="2694" r:id="rId24"/>
    <p:sldId id="2695" r:id="rId25"/>
    <p:sldId id="2696" r:id="rId26"/>
    <p:sldId id="2676" r:id="rId27"/>
    <p:sldId id="3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498" autoAdjust="0"/>
  </p:normalViewPr>
  <p:slideViewPr>
    <p:cSldViewPr snapToGrid="0">
      <p:cViewPr varScale="1">
        <p:scale>
          <a:sx n="64" d="100"/>
          <a:sy n="64" d="100"/>
        </p:scale>
        <p:origin x="108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D08FA-9836-4584-B41F-A614806064F8}"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046CE-CC94-461C-8F89-749D2C3B08B1}" type="slidenum">
              <a:rPr lang="en-US" smtClean="0"/>
              <a:t>‹#›</a:t>
            </a:fld>
            <a:endParaRPr lang="en-US"/>
          </a:p>
        </p:txBody>
      </p:sp>
    </p:spTree>
    <p:extLst>
      <p:ext uri="{BB962C8B-B14F-4D97-AF65-F5344CB8AC3E}">
        <p14:creationId xmlns:p14="http://schemas.microsoft.com/office/powerpoint/2010/main" val="186471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C5046CE-CC94-461C-8F89-749D2C3B08B1}" type="slidenum">
              <a:rPr lang="en-US" smtClean="0"/>
              <a:t>2</a:t>
            </a:fld>
            <a:endParaRPr lang="en-US"/>
          </a:p>
        </p:txBody>
      </p:sp>
    </p:spTree>
    <p:extLst>
      <p:ext uri="{BB962C8B-B14F-4D97-AF65-F5344CB8AC3E}">
        <p14:creationId xmlns:p14="http://schemas.microsoft.com/office/powerpoint/2010/main" val="2062874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45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37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18</a:t>
            </a:fld>
            <a:endParaRPr lang="en-US"/>
          </a:p>
        </p:txBody>
      </p:sp>
    </p:spTree>
    <p:extLst>
      <p:ext uri="{BB962C8B-B14F-4D97-AF65-F5344CB8AC3E}">
        <p14:creationId xmlns:p14="http://schemas.microsoft.com/office/powerpoint/2010/main" val="377025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C5046CE-CC94-461C-8F89-749D2C3B08B1}" type="slidenum">
              <a:rPr lang="en-US" smtClean="0"/>
              <a:t>8</a:t>
            </a:fld>
            <a:endParaRPr lang="en-US"/>
          </a:p>
        </p:txBody>
      </p:sp>
    </p:spTree>
    <p:extLst>
      <p:ext uri="{BB962C8B-B14F-4D97-AF65-F5344CB8AC3E}">
        <p14:creationId xmlns:p14="http://schemas.microsoft.com/office/powerpoint/2010/main" val="3252432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02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58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6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1219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63296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504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1911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84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6993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8365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4404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7649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38926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113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82862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6355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924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7810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07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4065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95704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4007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7635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3863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578607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622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54064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0606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46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70878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57407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892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7922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91677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7407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950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584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9194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3543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1552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0251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0233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224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7657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791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5701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5458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915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6428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175033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691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42275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0945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1932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1344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7107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15839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713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4005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17023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2809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8133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329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6779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146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4278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1501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8449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062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1600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0305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9371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6098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5768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227421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5135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9409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927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4838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087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327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41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064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893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08554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5273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0537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918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7748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291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2545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4194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0138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222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2025/11/8</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48667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2025/11/8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72165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2025/11/8</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45091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2025/11/8</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43329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2025/11/8</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458780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2025/11/8</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154168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2025/11/8</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088893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2025/11/8</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01187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2025/11/8</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53976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2025/11/8</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840477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2025/11/8</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322299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2025/11/8</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6320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3.jpeg"/><Relationship Id="rId2" Type="http://schemas.openxmlformats.org/officeDocument/2006/relationships/slideLayout" Target="../slideLayouts/slideLayout90.xml"/><Relationship Id="rId16" Type="http://schemas.openxmlformats.org/officeDocument/2006/relationships/theme" Target="../theme/theme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C509DCF0-FC10-6B62-451C-390F5C8AF1A8}"/>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white circle with leaves and blue text&#10;&#10;Description automatically generated">
            <a:extLst>
              <a:ext uri="{FF2B5EF4-FFF2-40B4-BE49-F238E27FC236}">
                <a16:creationId xmlns:a16="http://schemas.microsoft.com/office/drawing/2014/main" id="{834BEA25-D6B3-0F70-3152-B23FCEEAB06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63377" y="384242"/>
            <a:ext cx="1409582" cy="1409582"/>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95A1FDE3-3F66-CCEF-0C42-FF85A85A32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10725" y="8683792"/>
            <a:ext cx="1871913" cy="1871913"/>
          </a:xfrm>
          <a:prstGeom prst="rect">
            <a:avLst/>
          </a:prstGeom>
        </p:spPr>
      </p:pic>
    </p:spTree>
    <p:extLst>
      <p:ext uri="{BB962C8B-B14F-4D97-AF65-F5344CB8AC3E}">
        <p14:creationId xmlns:p14="http://schemas.microsoft.com/office/powerpoint/2010/main" val="2923343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BBBD819-5DDC-4879-73DE-02141FE440F0}"/>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55583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99" r:id="rId8"/>
    <p:sldLayoutId id="2147483700" r:id="rId9"/>
    <p:sldLayoutId id="2147483701" r:id="rId10"/>
    <p:sldLayoutId id="214748370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420D10F-8197-D95C-E7C3-EEE3080F7794}"/>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946682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8BCDFB6-F595-C774-28AE-797385F694C0}"/>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10348089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C25FF9E-BE0B-52BA-F61E-9B4B1466CB50}"/>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65745405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7FB05E-0FDF-0353-FF0F-CFB778807784}"/>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384815402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AD43D10-D72B-7813-A2E3-FFF2CEF025CC}"/>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24740472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7DC55C8-E213-F5FB-4BB1-16C8B9D3AC97}"/>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2025/11/8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65726320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F399587F-7D41-BA75-EFD5-A6D7D0FA5A9E}"/>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39068333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18.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5.xml"/><Relationship Id="rId5" Type="http://schemas.openxmlformats.org/officeDocument/2006/relationships/image" Target="../media/image28.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hemeOverride" Target="../theme/themeOverride7.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8.xml"/><Relationship Id="rId5" Type="http://schemas.openxmlformats.org/officeDocument/2006/relationships/image" Target="../media/image31.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hemeOverride" Target="../theme/themeOverride9.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10.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11.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3.xml"/><Relationship Id="rId7" Type="http://schemas.microsoft.com/office/2007/relationships/hdphoto" Target="../media/hdphoto1.wdp"/><Relationship Id="rId2" Type="http://schemas.openxmlformats.org/officeDocument/2006/relationships/slideLayout" Target="../slideLayouts/slideLayout29.xml"/><Relationship Id="rId1" Type="http://schemas.openxmlformats.org/officeDocument/2006/relationships/themeOverride" Target="../theme/themeOverride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3.png"/><Relationship Id="rId1" Type="http://schemas.openxmlformats.org/officeDocument/2006/relationships/slideLayout" Target="../slideLayouts/slideLayout90.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2.xml"/><Relationship Id="rId5" Type="http://schemas.openxmlformats.org/officeDocument/2006/relationships/image" Target="../media/image14.pn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20.png"/><Relationship Id="rId11" Type="http://schemas.openxmlformats.org/officeDocument/2006/relationships/image" Target="../media/image16.gif"/><Relationship Id="rId5" Type="http://schemas.openxmlformats.org/officeDocument/2006/relationships/slide" Target="slide6.xml"/><Relationship Id="rId10" Type="http://schemas.openxmlformats.org/officeDocument/2006/relationships/image" Target="../media/image22.gif"/><Relationship Id="rId4" Type="http://schemas.openxmlformats.org/officeDocument/2006/relationships/image" Target="../media/image19.png"/><Relationship Id="rId9" Type="http://schemas.openxmlformats.org/officeDocument/2006/relationships/slide" Target="slide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62.xml"/><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7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84.xml"/><Relationship Id="rId5" Type="http://schemas.openxmlformats.org/officeDocument/2006/relationships/slide" Target="slide5.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8.xml"/><Relationship Id="rId1" Type="http://schemas.openxmlformats.org/officeDocument/2006/relationships/themeOverride" Target="../theme/themeOverride3.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101+ Mẫu PowerPoint 8/3 - Background, hình nền mới nhất 2024">
            <a:extLst>
              <a:ext uri="{FF2B5EF4-FFF2-40B4-BE49-F238E27FC236}">
                <a16:creationId xmlns:a16="http://schemas.microsoft.com/office/drawing/2014/main" id="{05D3AA4C-1C54-9A75-9E9F-E1B7ABF8E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101+ Mẫu PowerPoint 8/3 - Background, hình nền mới nhất 2024">
            <a:extLst>
              <a:ext uri="{FF2B5EF4-FFF2-40B4-BE49-F238E27FC236}">
                <a16:creationId xmlns:a16="http://schemas.microsoft.com/office/drawing/2014/main" id="{F18B5F7A-17B2-708F-AA68-6B460A4BA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12A094-6D21-28D1-6355-42B6D32A71A5}"/>
              </a:ext>
            </a:extLst>
          </p:cNvPr>
          <p:cNvSpPr/>
          <p:nvPr/>
        </p:nvSpPr>
        <p:spPr>
          <a:xfrm>
            <a:off x="708214" y="862852"/>
            <a:ext cx="10286999" cy="258532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500" b="1">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a:solidFill>
                  <a:srgbClr val="FF0000"/>
                </a:solidFill>
                <a:latin typeface="Times New Roman" panose="02020603050405020304" pitchFamily="18" charset="0"/>
                <a:cs typeface="Times New Roman" panose="02020603050405020304" pitchFamily="18" charset="0"/>
              </a:rPr>
              <a:t>VỀ DỰ GIỜ</a:t>
            </a:r>
          </a:p>
        </p:txBody>
      </p:sp>
      <p:pic>
        <p:nvPicPr>
          <p:cNvPr id="5" name="Picture 8" descr="animal-14[1]">
            <a:extLst>
              <a:ext uri="{FF2B5EF4-FFF2-40B4-BE49-F238E27FC236}">
                <a16:creationId xmlns:a16="http://schemas.microsoft.com/office/drawing/2014/main" id="{9A5D2A06-5597-D634-6503-A0CAC75CB4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35314" y="1377833"/>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B28D0D7-96E9-EBBF-AB33-0A0647F3C3EC}"/>
              </a:ext>
            </a:extLst>
          </p:cNvPr>
          <p:cNvSpPr txBox="1"/>
          <p:nvPr/>
        </p:nvSpPr>
        <p:spPr>
          <a:xfrm>
            <a:off x="3881714" y="430304"/>
            <a:ext cx="4155305" cy="707886"/>
          </a:xfrm>
          <a:prstGeom prst="rect">
            <a:avLst/>
          </a:prstGeom>
          <a:noFill/>
        </p:spPr>
        <p:txBody>
          <a:bodyPr wrap="none" rtlCol="0">
            <a:spAutoFit/>
          </a:bodyPr>
          <a:lstStyle/>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UBND PHƯỜNG HƯNG ĐẠO</a:t>
            </a:r>
          </a:p>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7" name="Straight Connector 6">
            <a:extLst>
              <a:ext uri="{FF2B5EF4-FFF2-40B4-BE49-F238E27FC236}">
                <a16:creationId xmlns:a16="http://schemas.microsoft.com/office/drawing/2014/main" id="{3DAAC438-63BA-1164-54EA-B027BF33D435}"/>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2AAF6C3-A0CE-43D4-EBCF-13ECE2AC5767}"/>
              </a:ext>
            </a:extLst>
          </p:cNvPr>
          <p:cNvSpPr txBox="1"/>
          <p:nvPr/>
        </p:nvSpPr>
        <p:spPr>
          <a:xfrm>
            <a:off x="1219198" y="5387790"/>
            <a:ext cx="5583580" cy="954107"/>
          </a:xfrm>
          <a:prstGeom prst="rect">
            <a:avLst/>
          </a:prstGeom>
          <a:noFill/>
        </p:spPr>
        <p:txBody>
          <a:bodyPr wrap="none" rtlCol="0">
            <a:spAutoFit/>
          </a:bodyPr>
          <a:lstStyle/>
          <a:p>
            <a:r>
              <a:rPr lang="en-US" sz="2800" b="1" i="1">
                <a:solidFill>
                  <a:schemeClr val="accent1">
                    <a:lumMod val="75000"/>
                  </a:schemeClr>
                </a:solidFill>
                <a:latin typeface="Times New Roman" panose="02020603050405020304" pitchFamily="18" charset="0"/>
                <a:cs typeface="Times New Roman" panose="02020603050405020304" pitchFamily="18" charset="0"/>
              </a:rPr>
              <a:t>Giáo viên: Nguyễn Hương Trang</a:t>
            </a:r>
          </a:p>
          <a:p>
            <a:r>
              <a:rPr lang="en-US" sz="2800" b="1" i="1">
                <a:solidFill>
                  <a:schemeClr val="accent1">
                    <a:lumMod val="75000"/>
                  </a:schemeClr>
                </a:solidFill>
                <a:latin typeface="Times New Roman" panose="02020603050405020304" pitchFamily="18" charset="0"/>
                <a:cs typeface="Times New Roman" panose="02020603050405020304" pitchFamily="18" charset="0"/>
              </a:rPr>
              <a:t>Đơn vị: Trường Tiểu học Hưng Đạo</a:t>
            </a:r>
          </a:p>
        </p:txBody>
      </p:sp>
    </p:spTree>
    <p:extLst>
      <p:ext uri="{BB962C8B-B14F-4D97-AF65-F5344CB8AC3E}">
        <p14:creationId xmlns:p14="http://schemas.microsoft.com/office/powerpoint/2010/main" val="2681539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1009216" y="580725"/>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74143E20-8845-181A-78E3-B522AF3507B8}"/>
              </a:ext>
            </a:extLst>
          </p:cNvPr>
          <p:cNvGrpSpPr/>
          <p:nvPr/>
        </p:nvGrpSpPr>
        <p:grpSpPr>
          <a:xfrm>
            <a:off x="381000" y="1600200"/>
            <a:ext cx="5497286" cy="707886"/>
            <a:chOff x="381000" y="1600200"/>
            <a:chExt cx="5497286" cy="707886"/>
          </a:xfrm>
        </p:grpSpPr>
        <p:sp>
          <p:nvSpPr>
            <p:cNvPr id="2" name="TextBox 1">
              <a:extLst>
                <a:ext uri="{FF2B5EF4-FFF2-40B4-BE49-F238E27FC236}">
                  <a16:creationId xmlns:a16="http://schemas.microsoft.com/office/drawing/2014/main" id="{12FBB3E5-53DC-3795-A1E1-DAB3FE7C41C5}"/>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 5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giờ</a:t>
              </a:r>
              <a:endParaRPr lang="en-US" sz="4000" dirty="0">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258D9678-E146-AA75-F059-3B07A658201C}"/>
                </a:ext>
              </a:extLst>
            </p:cNvPr>
            <p:cNvSpPr/>
            <p:nvPr/>
          </p:nvSpPr>
          <p:spPr>
            <a:xfrm>
              <a:off x="2843893" y="1692729"/>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5" name="Group 4">
            <a:extLst>
              <a:ext uri="{FF2B5EF4-FFF2-40B4-BE49-F238E27FC236}">
                <a16:creationId xmlns:a16="http://schemas.microsoft.com/office/drawing/2014/main" id="{FB2AFB55-7B36-8957-48AA-8FF934E9E02D}"/>
              </a:ext>
            </a:extLst>
          </p:cNvPr>
          <p:cNvGrpSpPr/>
          <p:nvPr/>
        </p:nvGrpSpPr>
        <p:grpSpPr>
          <a:xfrm>
            <a:off x="794658" y="2677885"/>
            <a:ext cx="5497286" cy="707886"/>
            <a:chOff x="381000" y="1600200"/>
            <a:chExt cx="5497286" cy="707886"/>
          </a:xfrm>
        </p:grpSpPr>
        <p:sp>
          <p:nvSpPr>
            <p:cNvPr id="6" name="TextBox 5">
              <a:extLst>
                <a:ext uri="{FF2B5EF4-FFF2-40B4-BE49-F238E27FC236}">
                  <a16:creationId xmlns:a16="http://schemas.microsoft.com/office/drawing/2014/main" id="{D0732540-F6CE-4C36-55AF-84F1B87AFB2F}"/>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tuần</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ngày</a:t>
              </a:r>
              <a:endParaRPr lang="en-US" sz="4000" dirty="0">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5D29865-6681-73C1-83F4-D42C6D4B6A3B}"/>
                </a:ext>
              </a:extLst>
            </p:cNvPr>
            <p:cNvSpPr/>
            <p:nvPr/>
          </p:nvSpPr>
          <p:spPr>
            <a:xfrm>
              <a:off x="2352675" y="1687287"/>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14</a:t>
              </a:r>
            </a:p>
          </p:txBody>
        </p:sp>
      </p:grpSp>
      <p:grpSp>
        <p:nvGrpSpPr>
          <p:cNvPr id="8" name="Group 7">
            <a:extLst>
              <a:ext uri="{FF2B5EF4-FFF2-40B4-BE49-F238E27FC236}">
                <a16:creationId xmlns:a16="http://schemas.microsoft.com/office/drawing/2014/main" id="{C9B4706C-5E50-B139-10E8-8A3265DFEB9D}"/>
              </a:ext>
            </a:extLst>
          </p:cNvPr>
          <p:cNvGrpSpPr/>
          <p:nvPr/>
        </p:nvGrpSpPr>
        <p:grpSpPr>
          <a:xfrm>
            <a:off x="438150" y="3722913"/>
            <a:ext cx="5810251" cy="707886"/>
            <a:chOff x="68035" y="1600200"/>
            <a:chExt cx="5810251" cy="707886"/>
          </a:xfrm>
        </p:grpSpPr>
        <p:sp>
          <p:nvSpPr>
            <p:cNvPr id="10" name="TextBox 9">
              <a:extLst>
                <a:ext uri="{FF2B5EF4-FFF2-40B4-BE49-F238E27FC236}">
                  <a16:creationId xmlns:a16="http://schemas.microsoft.com/office/drawing/2014/main" id="{B4CB483D-947B-3983-D6DA-CAC5AB1B8478}"/>
                </a:ext>
              </a:extLst>
            </p:cNvPr>
            <p:cNvSpPr txBox="1"/>
            <p:nvPr/>
          </p:nvSpPr>
          <p:spPr>
            <a:xfrm>
              <a:off x="68035" y="1600200"/>
              <a:ext cx="5810251"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10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D827BCBC-BB5C-3724-6638-CB041BCAB86C}"/>
                </a:ext>
              </a:extLst>
            </p:cNvPr>
            <p:cNvSpPr/>
            <p:nvPr/>
          </p:nvSpPr>
          <p:spPr>
            <a:xfrm>
              <a:off x="3483429" y="1687287"/>
              <a:ext cx="101237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250</a:t>
              </a:r>
            </a:p>
          </p:txBody>
        </p:sp>
      </p:grpSp>
      <p:grpSp>
        <p:nvGrpSpPr>
          <p:cNvPr id="12" name="Group 11">
            <a:extLst>
              <a:ext uri="{FF2B5EF4-FFF2-40B4-BE49-F238E27FC236}">
                <a16:creationId xmlns:a16="http://schemas.microsoft.com/office/drawing/2014/main" id="{9313DDD1-C2DA-DB20-A18D-ED88024043DF}"/>
              </a:ext>
            </a:extLst>
          </p:cNvPr>
          <p:cNvGrpSpPr/>
          <p:nvPr/>
        </p:nvGrpSpPr>
        <p:grpSpPr>
          <a:xfrm>
            <a:off x="6281056" y="1643743"/>
            <a:ext cx="5497286" cy="707886"/>
            <a:chOff x="381000" y="1600200"/>
            <a:chExt cx="5497286" cy="707886"/>
          </a:xfrm>
        </p:grpSpPr>
        <p:sp>
          <p:nvSpPr>
            <p:cNvPr id="13" name="TextBox 12">
              <a:extLst>
                <a:ext uri="{FF2B5EF4-FFF2-40B4-BE49-F238E27FC236}">
                  <a16:creationId xmlns:a16="http://schemas.microsoft.com/office/drawing/2014/main" id="{A0708F99-A2A3-E508-8A50-854E44B0541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 2 </a:t>
              </a:r>
              <a:r>
                <a:rPr lang="en-US" sz="4000" dirty="0" err="1">
                  <a:latin typeface="Cambria" panose="02040503050406030204" pitchFamily="18" charset="0"/>
                  <a:ea typeface="Cambria" panose="02040503050406030204" pitchFamily="18" charset="0"/>
                </a:rPr>
                <a:t>giờ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3A205DF1-CDE1-966C-88AD-FB1C819341FA}"/>
                </a:ext>
              </a:extLst>
            </p:cNvPr>
            <p:cNvSpPr/>
            <p:nvPr/>
          </p:nvSpPr>
          <p:spPr>
            <a:xfrm>
              <a:off x="2654753" y="1669596"/>
              <a:ext cx="979715"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120</a:t>
              </a:r>
            </a:p>
          </p:txBody>
        </p:sp>
      </p:grpSp>
      <p:grpSp>
        <p:nvGrpSpPr>
          <p:cNvPr id="15" name="Group 14">
            <a:extLst>
              <a:ext uri="{FF2B5EF4-FFF2-40B4-BE49-F238E27FC236}">
                <a16:creationId xmlns:a16="http://schemas.microsoft.com/office/drawing/2014/main" id="{6F58533A-3850-321A-30C7-2FE7B51391C2}"/>
              </a:ext>
            </a:extLst>
          </p:cNvPr>
          <p:cNvGrpSpPr/>
          <p:nvPr/>
        </p:nvGrpSpPr>
        <p:grpSpPr>
          <a:xfrm>
            <a:off x="6694714" y="2721428"/>
            <a:ext cx="5497286" cy="707886"/>
            <a:chOff x="381000" y="1600200"/>
            <a:chExt cx="5497286" cy="707886"/>
          </a:xfrm>
        </p:grpSpPr>
        <p:sp>
          <p:nvSpPr>
            <p:cNvPr id="16" name="TextBox 15">
              <a:extLst>
                <a:ext uri="{FF2B5EF4-FFF2-40B4-BE49-F238E27FC236}">
                  <a16:creationId xmlns:a16="http://schemas.microsoft.com/office/drawing/2014/main" id="{E18CC283-A1D1-F876-D7E2-F4FEF8F3E07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28 </a:t>
              </a: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tuần</a:t>
              </a:r>
              <a:endParaRPr lang="en-US" sz="4000" dirty="0">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7E866184-58B5-B239-C053-EE4134659D96}"/>
                </a:ext>
              </a:extLst>
            </p:cNvPr>
            <p:cNvSpPr/>
            <p:nvPr/>
          </p:nvSpPr>
          <p:spPr>
            <a:xfrm>
              <a:off x="2729593" y="16655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7</a:t>
              </a:r>
            </a:p>
          </p:txBody>
        </p:sp>
      </p:grpSp>
      <p:grpSp>
        <p:nvGrpSpPr>
          <p:cNvPr id="19" name="Group 18">
            <a:extLst>
              <a:ext uri="{FF2B5EF4-FFF2-40B4-BE49-F238E27FC236}">
                <a16:creationId xmlns:a16="http://schemas.microsoft.com/office/drawing/2014/main" id="{D6B7D815-8524-F0DA-C39E-872426BB274A}"/>
              </a:ext>
            </a:extLst>
          </p:cNvPr>
          <p:cNvGrpSpPr/>
          <p:nvPr/>
        </p:nvGrpSpPr>
        <p:grpSpPr>
          <a:xfrm>
            <a:off x="6448426" y="3766456"/>
            <a:ext cx="6257924" cy="1323439"/>
            <a:chOff x="381000" y="1600200"/>
            <a:chExt cx="5497286" cy="1323439"/>
          </a:xfrm>
        </p:grpSpPr>
        <p:sp>
          <p:nvSpPr>
            <p:cNvPr id="20" name="TextBox 19">
              <a:extLst>
                <a:ext uri="{FF2B5EF4-FFF2-40B4-BE49-F238E27FC236}">
                  <a16:creationId xmlns:a16="http://schemas.microsoft.com/office/drawing/2014/main" id="{E19B3285-5C1B-867A-CF5D-98C265ED58AF}"/>
                </a:ext>
              </a:extLst>
            </p:cNvPr>
            <p:cNvSpPr txBox="1"/>
            <p:nvPr/>
          </p:nvSpPr>
          <p:spPr>
            <a:xfrm>
              <a:off x="381000" y="1600200"/>
              <a:ext cx="5497286"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2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11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D0128CE2-81F0-5957-C92F-3073B43B8E59}"/>
                </a:ext>
              </a:extLst>
            </p:cNvPr>
            <p:cNvSpPr/>
            <p:nvPr/>
          </p:nvSpPr>
          <p:spPr>
            <a:xfrm>
              <a:off x="3577291" y="1687287"/>
              <a:ext cx="88512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131</a:t>
              </a:r>
            </a:p>
          </p:txBody>
        </p:sp>
      </p:grpSp>
      <p:pic>
        <p:nvPicPr>
          <p:cNvPr id="22" name="Picture 2" descr="Watermelon Summer Fruit Cute - Free vector graphic on Pixabay">
            <a:extLst>
              <a:ext uri="{FF2B5EF4-FFF2-40B4-BE49-F238E27FC236}">
                <a16:creationId xmlns:a16="http://schemas.microsoft.com/office/drawing/2014/main" id="{BB6E7AC3-C52D-C0C0-B450-B2CA865E8C5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29423" y="944647"/>
            <a:ext cx="1827264" cy="13865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atermelon Summer Fruit Cute - Free vector graphic on Pixabay">
            <a:extLst>
              <a:ext uri="{FF2B5EF4-FFF2-40B4-BE49-F238E27FC236}">
                <a16:creationId xmlns:a16="http://schemas.microsoft.com/office/drawing/2014/main" id="{CDE5E675-A89C-C2AF-C281-4CEAE31C33B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405625" y="2246631"/>
            <a:ext cx="1633080" cy="12391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Watermelon Summer Fruit Cute - Free vector graphic on Pixabay">
            <a:extLst>
              <a:ext uri="{FF2B5EF4-FFF2-40B4-BE49-F238E27FC236}">
                <a16:creationId xmlns:a16="http://schemas.microsoft.com/office/drawing/2014/main" id="{FA0205C2-390D-1DE6-EA30-48C211BB3CE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3547842" y="3297827"/>
            <a:ext cx="1677890" cy="127319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D4DB7B8D-94F4-6AF3-11F4-FD13284B18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0390" y="3638564"/>
            <a:ext cx="1127133" cy="942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FA3A86CB-F143-6FAE-E94C-BC52C5A896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43385" y="1529443"/>
            <a:ext cx="1053959" cy="881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ình ảnh Vỏ Sò Biển Thiết Kế Các Vector PNG , Hình Minh Họa, Trắng, Du Lịch  PNG và Vector với nền trong suốt để tải xuống miễn phí">
            <a:extLst>
              <a:ext uri="{FF2B5EF4-FFF2-40B4-BE49-F238E27FC236}">
                <a16:creationId xmlns:a16="http://schemas.microsoft.com/office/drawing/2014/main" id="{71A76525-08E7-5D1C-DD26-725578BB000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54320" y="2647791"/>
            <a:ext cx="997944" cy="8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35"/>
                                        </p:tgtEl>
                                        <p:attrNameLst>
                                          <p:attrName>ppt_w</p:attrName>
                                        </p:attrNameLst>
                                      </p:cBhvr>
                                      <p:tavLst>
                                        <p:tav tm="0">
                                          <p:val>
                                            <p:strVal val="ppt_w"/>
                                          </p:val>
                                        </p:tav>
                                        <p:tav tm="100000">
                                          <p:val>
                                            <p:fltVal val="0"/>
                                          </p:val>
                                        </p:tav>
                                      </p:tavLst>
                                    </p:anim>
                                    <p:anim calcmode="lin" valueType="num">
                                      <p:cBhvr>
                                        <p:cTn id="22" dur="1000"/>
                                        <p:tgtEl>
                                          <p:spTgt spid="35"/>
                                        </p:tgtEl>
                                        <p:attrNameLst>
                                          <p:attrName>ppt_h</p:attrName>
                                        </p:attrNameLst>
                                      </p:cBhvr>
                                      <p:tavLst>
                                        <p:tav tm="0">
                                          <p:val>
                                            <p:strVal val="ppt_h"/>
                                          </p:val>
                                        </p:tav>
                                        <p:tav tm="100000">
                                          <p:val>
                                            <p:fltVal val="0"/>
                                          </p:val>
                                        </p:tav>
                                      </p:tavLst>
                                    </p:anim>
                                    <p:anim calcmode="lin" valueType="num">
                                      <p:cBhvr>
                                        <p:cTn id="23" dur="1000"/>
                                        <p:tgtEl>
                                          <p:spTgt spid="35"/>
                                        </p:tgtEl>
                                        <p:attrNameLst>
                                          <p:attrName>style.rotation</p:attrName>
                                        </p:attrNameLst>
                                      </p:cBhvr>
                                      <p:tavLst>
                                        <p:tav tm="0">
                                          <p:val>
                                            <p:fltVal val="0"/>
                                          </p:val>
                                        </p:tav>
                                        <p:tav tm="100000">
                                          <p:val>
                                            <p:fltVal val="90"/>
                                          </p:val>
                                        </p:tav>
                                      </p:tavLst>
                                    </p:anim>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36"/>
                                        </p:tgtEl>
                                        <p:attrNameLst>
                                          <p:attrName>ppt_w</p:attrName>
                                        </p:attrNameLst>
                                      </p:cBhvr>
                                      <p:tavLst>
                                        <p:tav tm="0">
                                          <p:val>
                                            <p:strVal val="ppt_w"/>
                                          </p:val>
                                        </p:tav>
                                        <p:tav tm="100000">
                                          <p:val>
                                            <p:fltVal val="0"/>
                                          </p:val>
                                        </p:tav>
                                      </p:tavLst>
                                    </p:anim>
                                    <p:anim calcmode="lin" valueType="num">
                                      <p:cBhvr>
                                        <p:cTn id="30" dur="1000"/>
                                        <p:tgtEl>
                                          <p:spTgt spid="36"/>
                                        </p:tgtEl>
                                        <p:attrNameLst>
                                          <p:attrName>ppt_h</p:attrName>
                                        </p:attrNameLst>
                                      </p:cBhvr>
                                      <p:tavLst>
                                        <p:tav tm="0">
                                          <p:val>
                                            <p:strVal val="ppt_h"/>
                                          </p:val>
                                        </p:tav>
                                        <p:tav tm="100000">
                                          <p:val>
                                            <p:fltVal val="0"/>
                                          </p:val>
                                        </p:tav>
                                      </p:tavLst>
                                    </p:anim>
                                    <p:anim calcmode="lin" valueType="num">
                                      <p:cBhvr>
                                        <p:cTn id="31" dur="1000"/>
                                        <p:tgtEl>
                                          <p:spTgt spid="36"/>
                                        </p:tgtEl>
                                        <p:attrNameLst>
                                          <p:attrName>style.rotation</p:attrName>
                                        </p:attrNameLst>
                                      </p:cBhvr>
                                      <p:tavLst>
                                        <p:tav tm="0">
                                          <p:val>
                                            <p:fltVal val="0"/>
                                          </p:val>
                                        </p:tav>
                                        <p:tav tm="100000">
                                          <p:val>
                                            <p:fltVal val="90"/>
                                          </p:val>
                                        </p:tav>
                                      </p:tavLst>
                                    </p:anim>
                                    <p:animEffect transition="out" filter="fade">
                                      <p:cBhvr>
                                        <p:cTn id="32" dur="1000"/>
                                        <p:tgtEl>
                                          <p:spTgt spid="36"/>
                                        </p:tgtEl>
                                      </p:cBhvr>
                                    </p:animEffect>
                                    <p:set>
                                      <p:cBhvr>
                                        <p:cTn id="33" dur="1" fill="hold">
                                          <p:stCondLst>
                                            <p:cond delay="999"/>
                                          </p:stCondLst>
                                        </p:cTn>
                                        <p:tgtEl>
                                          <p:spTgt spid="3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fltVal val="0"/>
                                          </p:val>
                                        </p:tav>
                                      </p:tavLst>
                                    </p:anim>
                                    <p:anim calcmode="lin" valueType="num">
                                      <p:cBhvr>
                                        <p:cTn id="38" dur="1000"/>
                                        <p:tgtEl>
                                          <p:spTgt spid="28"/>
                                        </p:tgtEl>
                                        <p:attrNameLst>
                                          <p:attrName>ppt_h</p:attrName>
                                        </p:attrNameLst>
                                      </p:cBhvr>
                                      <p:tavLst>
                                        <p:tav tm="0">
                                          <p:val>
                                            <p:strVal val="ppt_h"/>
                                          </p:val>
                                        </p:tav>
                                        <p:tav tm="100000">
                                          <p:val>
                                            <p:fltVal val="0"/>
                                          </p:val>
                                        </p:tav>
                                      </p:tavLst>
                                    </p:anim>
                                    <p:anim calcmode="lin" valueType="num">
                                      <p:cBhvr>
                                        <p:cTn id="39" dur="1000"/>
                                        <p:tgtEl>
                                          <p:spTgt spid="28"/>
                                        </p:tgtEl>
                                        <p:attrNameLst>
                                          <p:attrName>style.rotation</p:attrName>
                                        </p:attrNameLst>
                                      </p:cBhvr>
                                      <p:tavLst>
                                        <p:tav tm="0">
                                          <p:val>
                                            <p:fltVal val="0"/>
                                          </p:val>
                                        </p:tav>
                                        <p:tav tm="100000">
                                          <p:val>
                                            <p:fltVal val="90"/>
                                          </p:val>
                                        </p:tav>
                                      </p:tavLst>
                                    </p:anim>
                                    <p:animEffect transition="out" filter="fade">
                                      <p:cBhvr>
                                        <p:cTn id="40" dur="1000"/>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323416" y="537182"/>
            <a:ext cx="11226326" cy="1648252"/>
            <a:chOff x="483425" y="200220"/>
            <a:chExt cx="11226326" cy="1648252"/>
          </a:xfrm>
        </p:grpSpPr>
        <p:sp>
          <p:nvSpPr>
            <p:cNvPr id="30" name="TextBox 16">
              <a:extLst>
                <a:ext uri="{FF2B5EF4-FFF2-40B4-BE49-F238E27FC236}">
                  <a16:creationId xmlns:a16="http://schemas.microsoft.com/office/drawing/2014/main" id="{29A879BD-CC04-4AC0-82E6-C0AC3CB68FE8}"/>
                </a:ext>
              </a:extLst>
            </p:cNvPr>
            <p:cNvSpPr txBox="1"/>
            <p:nvPr/>
          </p:nvSpPr>
          <p:spPr>
            <a:xfrm>
              <a:off x="1292122" y="278812"/>
              <a:ext cx="10417629" cy="156966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Lễ kỉ niệm 300 năm thành phố Sài Gòn (nay là thành phố Hồ Chí Minh) được tổ chức vào năm 1998. Vậy thành phố Sài Gòn được thành lập vào năm nào? Năm đó thuộc thế kỉ nào?</a:t>
              </a:r>
            </a:p>
          </p:txBody>
        </p:sp>
        <p:sp>
          <p:nvSpPr>
            <p:cNvPr id="31" name="Oval 22">
              <a:extLst>
                <a:ext uri="{FF2B5EF4-FFF2-40B4-BE49-F238E27FC236}">
                  <a16:creationId xmlns:a16="http://schemas.microsoft.com/office/drawing/2014/main" id="{11BBA612-1976-477E-92A7-69869CB231FC}"/>
                </a:ext>
              </a:extLst>
            </p:cNvPr>
            <p:cNvSpPr/>
            <p:nvPr/>
          </p:nvSpPr>
          <p:spPr>
            <a:xfrm>
              <a:off x="4834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616073" y="200220"/>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170CF67C-FFDB-45E9-3108-CD7B4D56FBDE}"/>
              </a:ext>
            </a:extLst>
          </p:cNvPr>
          <p:cNvPicPr>
            <a:picLocks noChangeAspect="1"/>
          </p:cNvPicPr>
          <p:nvPr/>
        </p:nvPicPr>
        <p:blipFill>
          <a:blip r:embed="rId5"/>
          <a:stretch>
            <a:fillRect/>
          </a:stretch>
        </p:blipFill>
        <p:spPr>
          <a:xfrm>
            <a:off x="5978297" y="2599644"/>
            <a:ext cx="5591175" cy="2486025"/>
          </a:xfrm>
          <a:prstGeom prst="rect">
            <a:avLst/>
          </a:prstGeom>
        </p:spPr>
      </p:pic>
      <p:sp>
        <p:nvSpPr>
          <p:cNvPr id="4" name="TextBox 3">
            <a:extLst>
              <a:ext uri="{FF2B5EF4-FFF2-40B4-BE49-F238E27FC236}">
                <a16:creationId xmlns:a16="http://schemas.microsoft.com/office/drawing/2014/main" id="{9A0D61CC-AF3A-5519-06C4-E37B1B6D482F}"/>
              </a:ext>
            </a:extLst>
          </p:cNvPr>
          <p:cNvSpPr txBox="1"/>
          <p:nvPr/>
        </p:nvSpPr>
        <p:spPr>
          <a:xfrm>
            <a:off x="370114" y="2569029"/>
            <a:ext cx="5693229" cy="2554545"/>
          </a:xfrm>
          <a:prstGeom prst="rect">
            <a:avLst/>
          </a:prstGeom>
          <a:noFill/>
        </p:spPr>
        <p:txBody>
          <a:bodyPr wrap="square" rtlCol="0">
            <a:spAutoFit/>
          </a:bodyPr>
          <a:lstStyle/>
          <a:p>
            <a:pPr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r>
              <a:rPr lang="en-US" sz="3200" b="1" u="sng" dirty="0">
                <a:solidFill>
                  <a:srgbClr val="FF0000"/>
                </a:solidFill>
                <a:latin typeface="Cambria" panose="02040503050406030204" pitchFamily="18" charset="0"/>
                <a:ea typeface="Cambria" panose="02040503050406030204" pitchFamily="18" charset="0"/>
              </a:rPr>
              <a:t>:</a:t>
            </a:r>
          </a:p>
          <a:p>
            <a:pPr algn="ctr"/>
            <a:r>
              <a:rPr lang="vi-VN" sz="3200" b="1" dirty="0">
                <a:solidFill>
                  <a:srgbClr val="FF0000"/>
                </a:solidFill>
                <a:latin typeface="Cambria" panose="02040503050406030204" pitchFamily="18" charset="0"/>
                <a:ea typeface="Cambria" panose="02040503050406030204" pitchFamily="18" charset="0"/>
              </a:rPr>
              <a:t>Thành phố Sài Gòn được thành lập vào năm: </a:t>
            </a:r>
            <a:endParaRPr lang="en-US"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1998 – 300 = 1698</a:t>
            </a:r>
          </a:p>
          <a:p>
            <a:pPr algn="ctr"/>
            <a:r>
              <a:rPr lang="vi-VN" sz="3200" b="1" dirty="0">
                <a:solidFill>
                  <a:srgbClr val="FF0000"/>
                </a:solidFill>
                <a:latin typeface="Cambria" panose="02040503050406030204" pitchFamily="18" charset="0"/>
                <a:ea typeface="Cambria" panose="02040503050406030204" pitchFamily="18" charset="0"/>
              </a:rPr>
              <a:t>Năm 1698 thuộc thế kỉ XVII.</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down)">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6DA99070-628A-9236-4FEA-0083BEF8B2D4}"/>
              </a:ext>
            </a:extLst>
          </p:cNvPr>
          <p:cNvSpPr txBox="1"/>
          <p:nvPr/>
        </p:nvSpPr>
        <p:spPr>
          <a:xfrm>
            <a:off x="696686" y="718458"/>
            <a:ext cx="10787743" cy="954107"/>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Khi mới thành lập vùng đất Sài Gòn (nay là Thành phố Hồ chí Minh) được gọi là phủ Gia Định. </a:t>
            </a:r>
            <a:endParaRPr lang="en-US" sz="2800" b="1" dirty="0">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E247F7BA-BA99-0E6E-59F2-E7591AF26ED1}"/>
              </a:ext>
            </a:extLst>
          </p:cNvPr>
          <p:cNvPicPr>
            <a:picLocks noChangeAspect="1"/>
          </p:cNvPicPr>
          <p:nvPr/>
        </p:nvPicPr>
        <p:blipFill>
          <a:blip r:embed="rId5"/>
          <a:stretch>
            <a:fillRect/>
          </a:stretch>
        </p:blipFill>
        <p:spPr>
          <a:xfrm rot="299770">
            <a:off x="616403" y="2397493"/>
            <a:ext cx="4913540" cy="35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3F2820AE-7C5B-6BAB-A5D7-5A6FFDF48CB7}"/>
              </a:ext>
            </a:extLst>
          </p:cNvPr>
          <p:cNvPicPr>
            <a:picLocks noChangeAspect="1"/>
          </p:cNvPicPr>
          <p:nvPr/>
        </p:nvPicPr>
        <p:blipFill>
          <a:blip r:embed="rId6"/>
          <a:stretch>
            <a:fillRect/>
          </a:stretch>
        </p:blipFill>
        <p:spPr>
          <a:xfrm rot="299770">
            <a:off x="5802085" y="1785257"/>
            <a:ext cx="5510893" cy="308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747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D754BBE-6286-438C-9512-FADE7B1FFD13}"/>
              </a:ext>
            </a:extLst>
          </p:cNvPr>
          <p:cNvSpPr/>
          <p:nvPr/>
        </p:nvSpPr>
        <p:spPr>
          <a:xfrm>
            <a:off x="363883" y="397275"/>
            <a:ext cx="6116818" cy="6063449"/>
          </a:xfrm>
          <a:prstGeom prst="roundRect">
            <a:avLst>
              <a:gd name="adj" fmla="val 6681"/>
            </a:avLst>
          </a:prstGeom>
          <a:solidFill>
            <a:schemeClr val="bg1">
              <a:alpha val="87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9" name="Nhóm 7">
            <a:extLst>
              <a:ext uri="{FF2B5EF4-FFF2-40B4-BE49-F238E27FC236}">
                <a16:creationId xmlns:a16="http://schemas.microsoft.com/office/drawing/2014/main" id="{81B405FF-C9C9-4068-913A-2B03F58ACFEB}"/>
              </a:ext>
            </a:extLst>
          </p:cNvPr>
          <p:cNvGrpSpPr/>
          <p:nvPr/>
        </p:nvGrpSpPr>
        <p:grpSpPr>
          <a:xfrm>
            <a:off x="475816" y="635154"/>
            <a:ext cx="11149950" cy="707886"/>
            <a:chOff x="1169225" y="243763"/>
            <a:chExt cx="11149950" cy="707886"/>
          </a:xfrm>
        </p:grpSpPr>
        <p:sp>
          <p:nvSpPr>
            <p:cNvPr id="30" name="TextBox 16">
              <a:extLst>
                <a:ext uri="{FF2B5EF4-FFF2-40B4-BE49-F238E27FC236}">
                  <a16:creationId xmlns:a16="http://schemas.microsoft.com/office/drawing/2014/main" id="{29A879BD-CC04-4AC0-82E6-C0AC3CB68FE8}"/>
                </a:ext>
              </a:extLst>
            </p:cNvPr>
            <p:cNvSpPr txBox="1"/>
            <p:nvPr/>
          </p:nvSpPr>
          <p:spPr>
            <a:xfrm>
              <a:off x="1898098" y="278812"/>
              <a:ext cx="10421077"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Chọn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thời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gian</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hợp</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cho</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mỗi</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sự</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Oval 22">
              <a:extLst>
                <a:ext uri="{FF2B5EF4-FFF2-40B4-BE49-F238E27FC236}">
                  <a16:creationId xmlns:a16="http://schemas.microsoft.com/office/drawing/2014/main" id="{11BBA612-1976-477E-92A7-69869CB231FC}"/>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23">
              <a:extLst>
                <a:ext uri="{FF2B5EF4-FFF2-40B4-BE49-F238E27FC236}">
                  <a16:creationId xmlns:a16="http://schemas.microsoft.com/office/drawing/2014/main" id="{6025CB8A-947E-483E-9050-D079521C1C53}"/>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Rectangle: Rounded Corners 1">
            <a:extLst>
              <a:ext uri="{FF2B5EF4-FFF2-40B4-BE49-F238E27FC236}">
                <a16:creationId xmlns:a16="http://schemas.microsoft.com/office/drawing/2014/main" id="{DA7C1EDF-CFA0-2053-9DAD-4D50A45EC80D}"/>
              </a:ext>
            </a:extLst>
          </p:cNvPr>
          <p:cNvSpPr/>
          <p:nvPr/>
        </p:nvSpPr>
        <p:spPr>
          <a:xfrm>
            <a:off x="424544" y="1839686"/>
            <a:ext cx="3374572"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Nam </a:t>
            </a:r>
            <a:r>
              <a:rPr lang="en-US" sz="3200" b="1" dirty="0" err="1">
                <a:solidFill>
                  <a:srgbClr val="002060"/>
                </a:solidFill>
                <a:latin typeface="Cambria" panose="02040503050406030204" pitchFamily="18" charset="0"/>
                <a:ea typeface="Cambria" panose="02040503050406030204" pitchFamily="18" charset="0"/>
              </a:rPr>
              <a:t>chạy</a:t>
            </a:r>
            <a:r>
              <a:rPr lang="en-US" sz="3200" b="1" dirty="0">
                <a:solidFill>
                  <a:srgbClr val="002060"/>
                </a:solidFill>
                <a:latin typeface="Cambria" panose="02040503050406030204" pitchFamily="18" charset="0"/>
                <a:ea typeface="Cambria" panose="02040503050406030204" pitchFamily="18" charset="0"/>
              </a:rPr>
              <a:t> 100 m</a:t>
            </a:r>
          </a:p>
        </p:txBody>
      </p:sp>
      <p:sp>
        <p:nvSpPr>
          <p:cNvPr id="3" name="Rectangle: Rounded Corners 2">
            <a:extLst>
              <a:ext uri="{FF2B5EF4-FFF2-40B4-BE49-F238E27FC236}">
                <a16:creationId xmlns:a16="http://schemas.microsoft.com/office/drawing/2014/main" id="{766909D3-CFB8-ECF9-98E8-B1CA61B81891}"/>
              </a:ext>
            </a:extLst>
          </p:cNvPr>
          <p:cNvSpPr/>
          <p:nvPr/>
        </p:nvSpPr>
        <p:spPr>
          <a:xfrm>
            <a:off x="4049485" y="1817914"/>
            <a:ext cx="4256314"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chuyến</a:t>
            </a:r>
            <a:r>
              <a:rPr lang="en-US" sz="3200" b="1" dirty="0">
                <a:solidFill>
                  <a:srgbClr val="002060"/>
                </a:solidFill>
                <a:latin typeface="Cambria" panose="02040503050406030204" pitchFamily="18" charset="0"/>
                <a:ea typeface="Cambria" panose="02040503050406030204" pitchFamily="18" charset="0"/>
              </a:rPr>
              <a:t> bay Hà </a:t>
            </a:r>
            <a:r>
              <a:rPr lang="en-US" sz="3200" b="1" dirty="0" err="1">
                <a:solidFill>
                  <a:srgbClr val="002060"/>
                </a:solidFill>
                <a:latin typeface="Cambria" panose="02040503050406030204" pitchFamily="18" charset="0"/>
                <a:ea typeface="Cambria" panose="02040503050406030204" pitchFamily="18" charset="0"/>
              </a:rPr>
              <a:t>Nội</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Đà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Nẵng</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E5F6116-8FA0-4D3B-C77A-1D0406D7E539}"/>
              </a:ext>
            </a:extLst>
          </p:cNvPr>
          <p:cNvSpPr/>
          <p:nvPr/>
        </p:nvSpPr>
        <p:spPr>
          <a:xfrm>
            <a:off x="8545286" y="1807028"/>
            <a:ext cx="3026230" cy="1175657"/>
          </a:xfrm>
          <a:prstGeom prst="roundRect">
            <a:avLst/>
          </a:prstGeom>
          <a:solidFill>
            <a:srgbClr val="F6C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Tuổi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gỗ</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đỏ</a:t>
            </a:r>
            <a:endParaRPr lang="en-US" sz="32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91F3B81-F7F3-3D86-917D-3FBCE8D828B8}"/>
              </a:ext>
            </a:extLst>
          </p:cNvPr>
          <p:cNvSpPr/>
          <p:nvPr/>
        </p:nvSpPr>
        <p:spPr>
          <a:xfrm>
            <a:off x="1143000" y="4093029"/>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78 </a:t>
            </a:r>
            <a:r>
              <a:rPr lang="en-US" sz="3600" b="1" dirty="0" err="1">
                <a:solidFill>
                  <a:srgbClr val="002060"/>
                </a:solidFill>
                <a:latin typeface="Cambria" panose="02040503050406030204" pitchFamily="18" charset="0"/>
                <a:ea typeface="Cambria" panose="02040503050406030204" pitchFamily="18" charset="0"/>
              </a:rPr>
              <a:t>năm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0C4FA4BB-15FB-DE9E-44B6-60F7E9D216E6}"/>
              </a:ext>
            </a:extLst>
          </p:cNvPr>
          <p:cNvSpPr/>
          <p:nvPr/>
        </p:nvSpPr>
        <p:spPr>
          <a:xfrm>
            <a:off x="5181600" y="4049486"/>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20 </a:t>
            </a:r>
            <a:r>
              <a:rPr lang="en-US" sz="3600" b="1" dirty="0" err="1">
                <a:solidFill>
                  <a:srgbClr val="002060"/>
                </a:solidFill>
                <a:latin typeface="Cambria" panose="02040503050406030204" pitchFamily="18" charset="0"/>
                <a:ea typeface="Cambria" panose="02040503050406030204" pitchFamily="18" charset="0"/>
              </a:rPr>
              <a:t>giây</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EA920BC-0A3D-19E3-3104-9152A64132A3}"/>
              </a:ext>
            </a:extLst>
          </p:cNvPr>
          <p:cNvSpPr/>
          <p:nvPr/>
        </p:nvSpPr>
        <p:spPr>
          <a:xfrm>
            <a:off x="8665028" y="3962400"/>
            <a:ext cx="2275114" cy="69668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giờ</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5B08DE76-4C17-E55C-2D24-A578716BC186}"/>
              </a:ext>
            </a:extLst>
          </p:cNvPr>
          <p:cNvCxnSpPr>
            <a:cxnSpLocks/>
            <a:stCxn id="2" idx="2"/>
            <a:endCxn id="6" idx="0"/>
          </p:cNvCxnSpPr>
          <p:nvPr/>
        </p:nvCxnSpPr>
        <p:spPr>
          <a:xfrm>
            <a:off x="2111830" y="3015343"/>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9A899A-FD48-9CA5-1127-882F6FE223D6}"/>
              </a:ext>
            </a:extLst>
          </p:cNvPr>
          <p:cNvCxnSpPr>
            <a:cxnSpLocks/>
          </p:cNvCxnSpPr>
          <p:nvPr/>
        </p:nvCxnSpPr>
        <p:spPr>
          <a:xfrm>
            <a:off x="5769430" y="2950029"/>
            <a:ext cx="4207327" cy="10341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85C71D-0639-3771-B66F-B8D74A2B3F15}"/>
              </a:ext>
            </a:extLst>
          </p:cNvPr>
          <p:cNvCxnSpPr>
            <a:cxnSpLocks/>
          </p:cNvCxnSpPr>
          <p:nvPr/>
        </p:nvCxnSpPr>
        <p:spPr>
          <a:xfrm flipH="1">
            <a:off x="2198914" y="2982686"/>
            <a:ext cx="7739745" cy="1099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58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2169414" cy="707886"/>
            <a:chOff x="1169225" y="243763"/>
            <a:chExt cx="2169414"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440540" cy="630942"/>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Số</a:t>
              </a:r>
              <a:r>
                <a:rPr kumimoji="0" lang="en-GB"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5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8" name="Picture 7">
            <a:extLst>
              <a:ext uri="{FF2B5EF4-FFF2-40B4-BE49-F238E27FC236}">
                <a16:creationId xmlns:a16="http://schemas.microsoft.com/office/drawing/2014/main" id="{C6106B9C-0423-5029-86C7-30D04E3593AA}"/>
              </a:ext>
            </a:extLst>
          </p:cNvPr>
          <p:cNvPicPr>
            <a:picLocks noChangeAspect="1"/>
          </p:cNvPicPr>
          <p:nvPr/>
        </p:nvPicPr>
        <p:blipFill>
          <a:blip r:embed="rId5"/>
          <a:stretch>
            <a:fillRect/>
          </a:stretch>
        </p:blipFill>
        <p:spPr>
          <a:xfrm>
            <a:off x="7653337" y="1864859"/>
            <a:ext cx="3740922" cy="1792741"/>
          </a:xfrm>
          <a:prstGeom prst="rect">
            <a:avLst/>
          </a:prstGeom>
        </p:spPr>
      </p:pic>
      <p:grpSp>
        <p:nvGrpSpPr>
          <p:cNvPr id="10" name="Group 9">
            <a:extLst>
              <a:ext uri="{FF2B5EF4-FFF2-40B4-BE49-F238E27FC236}">
                <a16:creationId xmlns:a16="http://schemas.microsoft.com/office/drawing/2014/main" id="{73E3426C-2600-80A0-E2F1-7588D3366428}"/>
              </a:ext>
            </a:extLst>
          </p:cNvPr>
          <p:cNvGrpSpPr/>
          <p:nvPr/>
        </p:nvGrpSpPr>
        <p:grpSpPr>
          <a:xfrm>
            <a:off x="740227" y="1034143"/>
            <a:ext cx="6683829" cy="2554545"/>
            <a:chOff x="718456" y="1676400"/>
            <a:chExt cx="6683829" cy="2554545"/>
          </a:xfrm>
        </p:grpSpPr>
        <p:sp>
          <p:nvSpPr>
            <p:cNvPr id="6" name="TextBox 5">
              <a:extLst>
                <a:ext uri="{FF2B5EF4-FFF2-40B4-BE49-F238E27FC236}">
                  <a16:creationId xmlns:a16="http://schemas.microsoft.com/office/drawing/2014/main" id="{7BBB5C4E-D798-7E7E-48E1-ED812FEED930}"/>
                </a:ext>
              </a:extLst>
            </p:cNvPr>
            <p:cNvSpPr txBox="1"/>
            <p:nvPr/>
          </p:nvSpPr>
          <p:spPr>
            <a:xfrm>
              <a:off x="718456" y="1676400"/>
              <a:ext cx="6683829" cy="2554545"/>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Một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chiếc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b="0" i="0" dirty="0">
                  <a:solidFill>
                    <a:srgbClr val="000000"/>
                  </a:solidFill>
                  <a:effectLst/>
                  <a:latin typeface="Cambria" panose="02040503050406030204" pitchFamily="18" charset="0"/>
                  <a:ea typeface="Cambria" panose="02040503050406030204" pitchFamily="18" charset="0"/>
                </a:rPr>
                <a:t> 400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bắt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đầu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động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ngày</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tháng</a:t>
              </a:r>
              <a:r>
                <a:rPr lang="en-US" sz="3200" b="0" i="0" dirty="0">
                  <a:solidFill>
                    <a:srgbClr val="000000"/>
                  </a:solidFill>
                  <a:effectLst/>
                  <a:latin typeface="Cambria" panose="02040503050406030204" pitchFamily="18" charset="0"/>
                  <a:ea typeface="Cambria" panose="02040503050406030204" pitchFamily="18" charset="0"/>
                </a:rPr>
                <a:t> 1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2001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năm</a:t>
              </a:r>
              <a:r>
                <a:rPr lang="en-US" sz="3200" b="0" i="0" dirty="0">
                  <a:solidFill>
                    <a:srgbClr val="000000"/>
                  </a:solidFill>
                  <a:effectLst/>
                  <a:latin typeface="Cambria" panose="02040503050406030204" pitchFamily="18" charset="0"/>
                  <a:ea typeface="Cambria" panose="02040503050406030204" pitchFamily="18" charset="0"/>
                </a:rPr>
                <a:t> 2009. </a:t>
              </a:r>
              <a:r>
                <a:rPr lang="en-US" sz="3200" b="0" i="0" dirty="0" err="1">
                  <a:solidFill>
                    <a:srgbClr val="000000"/>
                  </a:solidFill>
                  <a:effectLst/>
                  <a:latin typeface="Cambria" panose="02040503050406030204" pitchFamily="18" charset="0"/>
                  <a:ea typeface="Cambria" panose="02040503050406030204" pitchFamily="18" charset="0"/>
                </a:rPr>
                <a:t>Vậy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máy</a:t>
              </a:r>
              <a:r>
                <a:rPr lang="en-US" sz="3200" b="0" i="0" dirty="0">
                  <a:solidFill>
                    <a:srgbClr val="000000"/>
                  </a:solidFill>
                  <a:effectLst/>
                  <a:latin typeface="Cambria" panose="02040503050406030204" pitchFamily="18" charset="0"/>
                  <a:ea typeface="Cambria" panose="02040503050406030204" pitchFamily="18" charset="0"/>
                </a:rPr>
                <a:t> bay </a:t>
              </a:r>
              <a:r>
                <a:rPr lang="en-US" sz="3200" b="0" i="0" dirty="0" err="1">
                  <a:solidFill>
                    <a:srgbClr val="000000"/>
                  </a:solidFill>
                  <a:effectLst/>
                  <a:latin typeface="Cambria" panose="02040503050406030204" pitchFamily="18" charset="0"/>
                  <a:ea typeface="Cambria" panose="02040503050406030204" pitchFamily="18" charset="0"/>
                </a:rPr>
                <a:t>đã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thực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hiện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chuyến</a:t>
              </a:r>
              <a:r>
                <a:rPr lang="en-US" sz="3200" b="0" i="0" dirty="0">
                  <a:solidFill>
                    <a:srgbClr val="000000"/>
                  </a:solidFill>
                  <a:effectLst/>
                  <a:latin typeface="Cambria" panose="02040503050406030204" pitchFamily="18" charset="0"/>
                  <a:ea typeface="Cambria" panose="02040503050406030204" pitchFamily="18" charset="0"/>
                </a:rPr>
                <a:t> bay.</a:t>
              </a:r>
              <a:endParaRPr lang="en-US" sz="32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DCCDDEE-80F2-A3C3-3717-D0E55DF24AE0}"/>
                </a:ext>
              </a:extLst>
            </p:cNvPr>
            <p:cNvSpPr/>
            <p:nvPr/>
          </p:nvSpPr>
          <p:spPr>
            <a:xfrm>
              <a:off x="4604657" y="3712029"/>
              <a:ext cx="500743" cy="44631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
        <p:nvSpPr>
          <p:cNvPr id="11" name="TextBox 10">
            <a:extLst>
              <a:ext uri="{FF2B5EF4-FFF2-40B4-BE49-F238E27FC236}">
                <a16:creationId xmlns:a16="http://schemas.microsoft.com/office/drawing/2014/main" id="{ECEA2F75-4FDA-6B47-F018-CCB8C96F4724}"/>
              </a:ext>
            </a:extLst>
          </p:cNvPr>
          <p:cNvSpPr txBox="1"/>
          <p:nvPr/>
        </p:nvSpPr>
        <p:spPr>
          <a:xfrm>
            <a:off x="1121229" y="3690257"/>
            <a:ext cx="10352314" cy="2899320"/>
          </a:xfrm>
          <a:prstGeom prst="rect">
            <a:avLst/>
          </a:prstGeom>
          <a:noFill/>
        </p:spPr>
        <p:txBody>
          <a:bodyPr wrap="square" rtlCol="0">
            <a:spAutoFit/>
          </a:bodyPr>
          <a:lstStyle/>
          <a:p>
            <a:pPr marL="0" marR="0" algn="ctr">
              <a:lnSpc>
                <a:spcPct val="110000"/>
              </a:lnSpc>
              <a:spcBef>
                <a:spcPts val="0"/>
              </a:spcBef>
              <a:spcAft>
                <a:spcPts val="0"/>
              </a:spcAft>
            </a:pPr>
            <a:r>
              <a:rPr lang="vi-VN" sz="2800" b="1" u="sng" dirty="0">
                <a:solidFill>
                  <a:srgbClr val="FF0000"/>
                </a:solidFill>
                <a:effectLst/>
                <a:latin typeface="Cambria" panose="02040503050406030204" pitchFamily="18" charset="0"/>
                <a:ea typeface="Cambria" panose="02040503050406030204" pitchFamily="18" charset="0"/>
              </a:rPr>
              <a:t>Bài giải</a:t>
            </a:r>
            <a:r>
              <a:rPr lang="en-US" sz="2800" b="1" u="sng" dirty="0">
                <a:solidFill>
                  <a:srgbClr val="FF0000"/>
                </a:solidFill>
                <a:effectLst/>
                <a:latin typeface="Cambria" panose="02040503050406030204" pitchFamily="18" charset="0"/>
                <a:ea typeface="Cambria" panose="02040503050406030204" pitchFamily="18" charset="0"/>
              </a:rPr>
              <a:t>:</a:t>
            </a: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năm từ ngày 1 tháng 1 năm 2001 đến hết năm 2009 là:</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2009 – 2001 = 8  (năm)</a:t>
            </a:r>
            <a:endParaRPr lang="en-US" sz="2800" b="1" dirty="0">
              <a:solidFill>
                <a:srgbClr val="FF0000"/>
              </a:solidFill>
              <a:effectLst/>
              <a:latin typeface="Cambria" panose="02040503050406030204" pitchFamily="18" charset="0"/>
              <a:ea typeface="Cambria" panose="02040503050406030204" pitchFamily="18" charset="0"/>
            </a:endParaRPr>
          </a:p>
          <a:p>
            <a:pPr marL="0" marR="0">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Số chuyến bay máy bay đã thực hiện trong 8 năm là: </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400 x 8 = 3200 (chuyến bay)</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Đáp số: 3200 chuyến bay</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823941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arn(inVertical)">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tháng</a:t>
              </a:r>
              <a:r>
                <a:rPr lang="en-US" sz="3600" b="0" i="0" dirty="0">
                  <a:solidFill>
                    <a:srgbClr val="000000"/>
                  </a:solidFill>
                  <a:effectLst/>
                  <a:latin typeface="Cambria" panose="02040503050406030204" pitchFamily="18" charset="0"/>
                  <a:ea typeface="Cambria" panose="02040503050406030204" pitchFamily="18" charset="0"/>
                </a:rPr>
                <a:t> Hai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29 </a:t>
              </a:r>
              <a:r>
                <a:rPr lang="en-US" sz="3600" b="0" i="0" dirty="0" err="1">
                  <a:solidFill>
                    <a:srgbClr val="000000"/>
                  </a:solidFill>
                  <a:effectLst/>
                  <a:latin typeface="Cambria" panose="02040503050406030204" pitchFamily="18" charset="0"/>
                  <a:ea typeface="Cambria" panose="02040503050406030204" pitchFamily="18" charset="0"/>
                </a:rPr>
                <a:t>ngày</a:t>
              </a:r>
              <a:r>
                <a:rPr lang="en-US" sz="3600" b="0" i="0" dirty="0">
                  <a:solidFill>
                    <a:srgbClr val="000000"/>
                  </a:solidFill>
                  <a:effectLst/>
                  <a:latin typeface="Cambria" panose="02040503050406030204" pitchFamily="18" charset="0"/>
                  <a:ea typeface="Cambria" panose="02040503050406030204" pitchFamily="18" charset="0"/>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2862322"/>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Biết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rằng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2004, 2008, 2012, …, 2096.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XXI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bao </a:t>
            </a:r>
            <a:r>
              <a:rPr lang="en-US" sz="3600" b="0" i="0" dirty="0" err="1">
                <a:solidFill>
                  <a:srgbClr val="000000"/>
                </a:solidFill>
                <a:effectLst/>
                <a:latin typeface="Cambria" panose="02040503050406030204" pitchFamily="18" charset="0"/>
                <a:ea typeface="Cambria" panose="02040503050406030204" pitchFamily="18" charset="0"/>
              </a:rPr>
              <a:t>nhiêu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a:t>
            </a:r>
          </a:p>
          <a:p>
            <a:pPr algn="just"/>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cuối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cùng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thế</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kỉ</a:t>
            </a:r>
            <a:r>
              <a:rPr lang="en-US" sz="3600" b="0" i="0" dirty="0">
                <a:solidFill>
                  <a:srgbClr val="000000"/>
                </a:solidFill>
                <a:effectLst/>
                <a:latin typeface="Cambria" panose="02040503050406030204" pitchFamily="18" charset="0"/>
                <a:ea typeface="Cambria" panose="02040503050406030204" pitchFamily="18" charset="0"/>
              </a:rPr>
              <a:t> XX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nhuận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năm</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nào</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7202404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rằng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2004, 2008, 2012, …, 2096.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7E5B1DD0-7715-00F7-B30A-75D7528A4F38}"/>
              </a:ext>
            </a:extLst>
          </p:cNvPr>
          <p:cNvSpPr txBox="1"/>
          <p:nvPr/>
        </p:nvSpPr>
        <p:spPr>
          <a:xfrm>
            <a:off x="1121229" y="3690257"/>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Thế kỉ XXI có số năm nhuận là:</a:t>
            </a:r>
          </a:p>
          <a:p>
            <a:pPr algn="ctr">
              <a:lnSpc>
                <a:spcPct val="110000"/>
              </a:lnSpc>
            </a:pPr>
            <a:r>
              <a:rPr lang="vi-VN" sz="3600" b="1" dirty="0">
                <a:solidFill>
                  <a:srgbClr val="FF0000"/>
                </a:solidFill>
                <a:latin typeface="Cambria" panose="02040503050406030204" pitchFamily="18" charset="0"/>
                <a:ea typeface="Cambria" panose="02040503050406030204" pitchFamily="18" charset="0"/>
              </a:rPr>
              <a:t>(2096 – 2004) : 4 + 1 = 24 (năm)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97220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39772" y="263109"/>
            <a:ext cx="11431590" cy="6355405"/>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Nhóm 7">
            <a:extLst>
              <a:ext uri="{FF2B5EF4-FFF2-40B4-BE49-F238E27FC236}">
                <a16:creationId xmlns:a16="http://schemas.microsoft.com/office/drawing/2014/main" id="{9CBD3247-B761-4C7D-0BFC-0C715C09A299}"/>
              </a:ext>
            </a:extLst>
          </p:cNvPr>
          <p:cNvGrpSpPr/>
          <p:nvPr/>
        </p:nvGrpSpPr>
        <p:grpSpPr>
          <a:xfrm>
            <a:off x="508473" y="417440"/>
            <a:ext cx="10736470" cy="707886"/>
            <a:chOff x="1169225" y="243763"/>
            <a:chExt cx="10736470" cy="707886"/>
          </a:xfrm>
        </p:grpSpPr>
        <p:sp>
          <p:nvSpPr>
            <p:cNvPr id="3" name="TextBox 16">
              <a:extLst>
                <a:ext uri="{FF2B5EF4-FFF2-40B4-BE49-F238E27FC236}">
                  <a16:creationId xmlns:a16="http://schemas.microsoft.com/office/drawing/2014/main" id="{5DA06346-8270-6AD9-D986-A0D66A2B5300}"/>
                </a:ext>
              </a:extLst>
            </p:cNvPr>
            <p:cNvSpPr txBox="1"/>
            <p:nvPr/>
          </p:nvSpPr>
          <p:spPr>
            <a:xfrm>
              <a:off x="1898099" y="278812"/>
              <a:ext cx="10007596"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tháng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Hai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29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Oval 22">
              <a:extLst>
                <a:ext uri="{FF2B5EF4-FFF2-40B4-BE49-F238E27FC236}">
                  <a16:creationId xmlns:a16="http://schemas.microsoft.com/office/drawing/2014/main" id="{7C44F560-3CD2-1650-E268-DE3331B88910}"/>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23">
              <a:extLst>
                <a:ext uri="{FF2B5EF4-FFF2-40B4-BE49-F238E27FC236}">
                  <a16:creationId xmlns:a16="http://schemas.microsoft.com/office/drawing/2014/main" id="{DD9A2C48-A35A-CCB2-B510-246E8D028B58}"/>
                </a:ext>
              </a:extLst>
            </p:cNvPr>
            <p:cNvSpPr txBox="1"/>
            <p:nvPr/>
          </p:nvSpPr>
          <p:spPr>
            <a:xfrm>
              <a:off x="1301873" y="243763"/>
              <a:ext cx="55655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extBox 12">
            <a:extLst>
              <a:ext uri="{FF2B5EF4-FFF2-40B4-BE49-F238E27FC236}">
                <a16:creationId xmlns:a16="http://schemas.microsoft.com/office/drawing/2014/main" id="{C66925C3-A5B3-76E9-5699-918F5BB4E841}"/>
              </a:ext>
            </a:extLst>
          </p:cNvPr>
          <p:cNvSpPr txBox="1"/>
          <p:nvPr/>
        </p:nvSpPr>
        <p:spPr>
          <a:xfrm>
            <a:off x="631371" y="1447800"/>
            <a:ext cx="1101634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cuối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thế</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XX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nhuận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năm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A52BEA94-F592-C8B1-B274-9FAC7C93276C}"/>
              </a:ext>
            </a:extLst>
          </p:cNvPr>
          <p:cNvSpPr txBox="1"/>
          <p:nvPr/>
        </p:nvSpPr>
        <p:spPr>
          <a:xfrm>
            <a:off x="990600" y="3331028"/>
            <a:ext cx="10352314" cy="1263808"/>
          </a:xfrm>
          <a:prstGeom prst="rect">
            <a:avLst/>
          </a:prstGeom>
          <a:noFill/>
        </p:spPr>
        <p:txBody>
          <a:bodyPr wrap="square" rtlCol="0">
            <a:spAutoFit/>
          </a:bodyPr>
          <a:lstStyle/>
          <a:p>
            <a:pPr algn="ctr">
              <a:lnSpc>
                <a:spcPct val="110000"/>
              </a:lnSpc>
            </a:pPr>
            <a:r>
              <a:rPr lang="vi-VN" sz="3600" b="1" dirty="0">
                <a:solidFill>
                  <a:srgbClr val="FF0000"/>
                </a:solidFill>
                <a:latin typeface="Cambria" panose="02040503050406030204" pitchFamily="18" charset="0"/>
                <a:ea typeface="Cambria" panose="02040503050406030204" pitchFamily="18" charset="0"/>
              </a:rPr>
              <a:t>Năm cuối cùng là năm nhuận của thế kỉ XX là năm 2000.</a:t>
            </a:r>
          </a:p>
        </p:txBody>
      </p:sp>
    </p:spTree>
    <p:extLst>
      <p:ext uri="{BB962C8B-B14F-4D97-AF65-F5344CB8AC3E}">
        <p14:creationId xmlns:p14="http://schemas.microsoft.com/office/powerpoint/2010/main" val="114184091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07B94A2-99CA-45A3-2B07-C42A55BBF810}"/>
              </a:ext>
            </a:extLst>
          </p:cNvPr>
          <p:cNvPicPr>
            <a:picLocks noChangeAspect="1"/>
          </p:cNvPicPr>
          <p:nvPr/>
        </p:nvPicPr>
        <p:blipFill>
          <a:blip r:embed="rId8"/>
          <a:stretch>
            <a:fillRect/>
          </a:stretch>
        </p:blipFill>
        <p:spPr>
          <a:xfrm>
            <a:off x="3811878" y="1347062"/>
            <a:ext cx="6919560" cy="3554276"/>
          </a:xfrm>
          <a:prstGeom prst="rect">
            <a:avLst/>
          </a:prstGeom>
        </p:spPr>
      </p:pic>
    </p:spTree>
    <p:extLst>
      <p:ext uri="{BB962C8B-B14F-4D97-AF65-F5344CB8AC3E}">
        <p14:creationId xmlns:p14="http://schemas.microsoft.com/office/powerpoint/2010/main" val="4068666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sp>
        <p:nvSpPr>
          <p:cNvPr id="5" name="TextBox 4">
            <a:extLst>
              <a:ext uri="{FF2B5EF4-FFF2-40B4-BE49-F238E27FC236}">
                <a16:creationId xmlns:a16="http://schemas.microsoft.com/office/drawing/2014/main" id="{134C8E8D-C5B5-D30F-386B-B09D187808BF}"/>
              </a:ext>
            </a:extLst>
          </p:cNvPr>
          <p:cNvSpPr txBox="1"/>
          <p:nvPr/>
        </p:nvSpPr>
        <p:spPr>
          <a:xfrm>
            <a:off x="5119527" y="2386961"/>
            <a:ext cx="5042449" cy="830997"/>
          </a:xfrm>
          <a:prstGeom prst="rect">
            <a:avLst/>
          </a:prstGeom>
          <a:noFill/>
        </p:spPr>
        <p:txBody>
          <a:bodyPr wrap="square" rtlCol="0">
            <a:spAutoFit/>
          </a:bodyPr>
          <a:lstStyle/>
          <a:p>
            <a:r>
              <a:rPr lang="en-US" sz="4800" b="1">
                <a:solidFill>
                  <a:srgbClr val="002060"/>
                </a:solidFill>
                <a:latin typeface="Cambria" panose="02040503050406030204" pitchFamily="18" charset="0"/>
                <a:ea typeface="Cambria" panose="02040503050406030204" pitchFamily="18" charset="0"/>
              </a:rPr>
              <a:t>LUYỆN TẬP/ 67</a:t>
            </a:r>
            <a:endParaRPr lang="en-US" sz="48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EB2B2E4-5D3E-81D6-0195-BB9AA6E82711}"/>
              </a:ext>
            </a:extLst>
          </p:cNvPr>
          <p:cNvPicPr>
            <a:picLocks noChangeAspect="1"/>
          </p:cNvPicPr>
          <p:nvPr/>
        </p:nvPicPr>
        <p:blipFill>
          <a:blip r:embed="rId8"/>
          <a:stretch>
            <a:fillRect/>
          </a:stretch>
        </p:blipFill>
        <p:spPr>
          <a:xfrm>
            <a:off x="6152212" y="1031165"/>
            <a:ext cx="2950720" cy="1457070"/>
          </a:xfrm>
          <a:prstGeom prst="rect">
            <a:avLst/>
          </a:prstGeom>
        </p:spPr>
      </p:pic>
      <p:sp>
        <p:nvSpPr>
          <p:cNvPr id="6" name="TextBox 5">
            <a:extLst>
              <a:ext uri="{FF2B5EF4-FFF2-40B4-BE49-F238E27FC236}">
                <a16:creationId xmlns:a16="http://schemas.microsoft.com/office/drawing/2014/main" id="{04F1D141-C39F-6593-1046-FC1713E71211}"/>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B9E03-7B94-432F-B67E-1FF0AAD9FE96}"/>
              </a:ext>
            </a:extLst>
          </p:cNvPr>
          <p:cNvPicPr>
            <a:picLocks noChangeAspect="1"/>
          </p:cNvPicPr>
          <p:nvPr/>
        </p:nvPicPr>
        <p:blipFill>
          <a:blip r:embed="rId5"/>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r>
              <a:rPr lang="en-US" sz="4800" dirty="0">
                <a:solidFill>
                  <a:srgbClr val="00B050"/>
                </a:solidFill>
                <a:latin typeface="Coiny" panose="02000903060500060000" pitchFamily="2" charset="0"/>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1</a:t>
            </a:r>
            <a:r>
              <a:rPr lang="en-US" sz="3733" u="sng">
                <a:solidFill>
                  <a:srgbClr val="00B050"/>
                </a:solidFill>
                <a:latin typeface="Arial" pitchFamily="34" charset="0"/>
                <a:cs typeface="Arial" pitchFamily="34" charset="0"/>
                <a:sym typeface="Arial"/>
              </a:rPr>
              <a:t>:</a:t>
            </a:r>
            <a:r>
              <a:rPr lang="en-US" sz="3733">
                <a:solidFill>
                  <a:prstClr val="black"/>
                </a:solidFill>
                <a:latin typeface="Arial" pitchFamily="34" charset="0"/>
                <a:cs typeface="Arial" pitchFamily="34" charset="0"/>
                <a:sym typeface="Arial"/>
              </a:rPr>
              <a:t> 2 </a:t>
            </a:r>
            <a:r>
              <a:rPr lang="en-US" sz="3733" dirty="0" err="1">
                <a:solidFill>
                  <a:prstClr val="black"/>
                </a:solidFill>
                <a:latin typeface="Arial" pitchFamily="34" charset="0"/>
                <a:cs typeface="Arial" pitchFamily="34" charset="0"/>
                <a:sym typeface="Arial"/>
              </a:rPr>
              <a:t>phút</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giây</a:t>
            </a:r>
            <a:endParaRPr lang="en-US" sz="3733" dirty="0">
              <a:solidFill>
                <a:prstClr val="black"/>
              </a:solidFill>
              <a:latin typeface="Arial" pitchFamily="34"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120 </a:t>
            </a:r>
            <a:r>
              <a:rPr lang="en-US" sz="3733" dirty="0" err="1">
                <a:solidFill>
                  <a:srgbClr val="C00000"/>
                </a:solidFill>
                <a:latin typeface="Arial" pitchFamily="34" charset="0"/>
                <a:cs typeface="Arial" pitchFamily="34" charset="0"/>
                <a:sym typeface="Arial"/>
              </a:rPr>
              <a:t>giây</a:t>
            </a:r>
            <a:endParaRPr lang="en-US" sz="3733" dirty="0">
              <a:solidFill>
                <a:srgbClr val="C00000"/>
              </a:solidFill>
              <a:latin typeface="Arial" pitchFamily="34" charset="0"/>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53756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u="sng" dirty="0">
                <a:solidFill>
                  <a:prstClr val="black"/>
                </a:solidFill>
                <a:latin typeface="Arial" pitchFamily="34" charset="0"/>
                <a:cs typeface="Arial" pitchFamily="34" charset="0"/>
                <a:sym typeface="Arial"/>
              </a:rPr>
              <a:t>Câu 2: </a:t>
            </a:r>
            <a:r>
              <a:rPr lang="en-US" sz="3733" dirty="0">
                <a:solidFill>
                  <a:prstClr val="black"/>
                </a:solidFill>
                <a:latin typeface="Arial" pitchFamily="34" charset="0"/>
                <a:cs typeface="Arial" pitchFamily="34" charset="0"/>
                <a:sym typeface="Arial"/>
              </a:rPr>
              <a:t>300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 …?...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endParaRPr lang="en-US" sz="3733" dirty="0">
              <a:solidFill>
                <a:prstClr val="black"/>
              </a:solidFill>
              <a:latin typeface="Arial" pitchFamily="34" charset="0"/>
              <a:cs typeface="Arial"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3733" dirty="0" err="1">
                <a:solidFill>
                  <a:srgbClr val="C00000"/>
                </a:solidFill>
                <a:latin typeface="Arial" pitchFamily="34" charset="0"/>
                <a:cs typeface="Arial" pitchFamily="34" charset="0"/>
                <a:sym typeface="Arial"/>
              </a:rPr>
              <a:t>Đáp</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án</a:t>
            </a:r>
            <a:r>
              <a:rPr lang="en-US" sz="3733" dirty="0">
                <a:solidFill>
                  <a:srgbClr val="C00000"/>
                </a:solidFill>
                <a:latin typeface="Arial" pitchFamily="34" charset="0"/>
                <a:cs typeface="Arial" pitchFamily="34" charset="0"/>
                <a:sym typeface="Arial"/>
              </a:rPr>
              <a:t>: 3 </a:t>
            </a:r>
            <a:r>
              <a:rPr lang="en-US" sz="3733" dirty="0" err="1">
                <a:solidFill>
                  <a:srgbClr val="C00000"/>
                </a:solidFill>
                <a:latin typeface="Arial" pitchFamily="34" charset="0"/>
                <a:cs typeface="Arial" pitchFamily="34" charset="0"/>
                <a:sym typeface="Arial"/>
              </a:rPr>
              <a:t>thế</a:t>
            </a:r>
            <a:r>
              <a:rPr lang="en-US" sz="3733" dirty="0">
                <a:solidFill>
                  <a:srgbClr val="C00000"/>
                </a:solidFill>
                <a:latin typeface="Arial" pitchFamily="34" charset="0"/>
                <a:cs typeface="Arial" pitchFamily="34" charset="0"/>
                <a:sym typeface="Arial"/>
              </a:rPr>
              <a:t> </a:t>
            </a:r>
            <a:r>
              <a:rPr lang="en-US" sz="3733" dirty="0" err="1">
                <a:solidFill>
                  <a:srgbClr val="C00000"/>
                </a:solidFill>
                <a:latin typeface="Arial" pitchFamily="34" charset="0"/>
                <a:cs typeface="Arial" pitchFamily="34" charset="0"/>
                <a:sym typeface="Arial"/>
              </a:rPr>
              <a:t>kỉ</a:t>
            </a:r>
            <a:endParaRPr lang="en-US" sz="3733" dirty="0">
              <a:solidFill>
                <a:srgbClr val="C00000"/>
              </a:solidFill>
              <a:latin typeface="Arial" pitchFamily="34" charset="0"/>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404937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u="sng" dirty="0" err="1">
                <a:solidFill>
                  <a:srgbClr val="00B050"/>
                </a:solidFill>
                <a:latin typeface="Arial" pitchFamily="34" charset="0"/>
                <a:cs typeface="Arial" pitchFamily="34" charset="0"/>
                <a:sym typeface="Arial"/>
              </a:rPr>
              <a:t>Câu</a:t>
            </a:r>
            <a:r>
              <a:rPr lang="en-US" sz="3733" u="sng" dirty="0">
                <a:solidFill>
                  <a:srgbClr val="00B050"/>
                </a:solidFill>
                <a:latin typeface="Arial" pitchFamily="34" charset="0"/>
                <a:cs typeface="Arial" pitchFamily="34" charset="0"/>
                <a:sym typeface="Arial"/>
              </a:rPr>
              <a:t> 3:</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Từ</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năm</a:t>
            </a:r>
            <a:r>
              <a:rPr lang="en-US" sz="3733" dirty="0">
                <a:solidFill>
                  <a:prstClr val="black"/>
                </a:solidFill>
                <a:latin typeface="Arial" pitchFamily="34" charset="0"/>
                <a:cs typeface="Arial" pitchFamily="34" charset="0"/>
                <a:sym typeface="Arial"/>
              </a:rPr>
              <a:t> 2001 </a:t>
            </a:r>
            <a:r>
              <a:rPr lang="en-US" sz="3733" dirty="0" err="1">
                <a:solidFill>
                  <a:prstClr val="black"/>
                </a:solidFill>
                <a:latin typeface="Arial" pitchFamily="34" charset="0"/>
                <a:cs typeface="Arial" pitchFamily="34" charset="0"/>
                <a:sym typeface="Arial"/>
              </a:rPr>
              <a:t>đến</a:t>
            </a:r>
            <a:r>
              <a:rPr lang="en-US" sz="3733" dirty="0">
                <a:solidFill>
                  <a:prstClr val="black"/>
                </a:solidFill>
                <a:latin typeface="Arial" pitchFamily="34" charset="0"/>
                <a:cs typeface="Arial" pitchFamily="34" charset="0"/>
                <a:sym typeface="Arial"/>
              </a:rPr>
              <a:t> 2100 </a:t>
            </a:r>
            <a:r>
              <a:rPr lang="en-US" sz="3733" dirty="0" err="1">
                <a:solidFill>
                  <a:prstClr val="black"/>
                </a:solidFill>
                <a:latin typeface="Arial" pitchFamily="34" charset="0"/>
                <a:cs typeface="Arial" pitchFamily="34" charset="0"/>
                <a:sym typeface="Arial"/>
              </a:rPr>
              <a:t>là</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thế</a:t>
            </a:r>
            <a:r>
              <a:rPr lang="en-US" sz="3733" dirty="0">
                <a:solidFill>
                  <a:prstClr val="black"/>
                </a:solidFill>
                <a:latin typeface="Arial" pitchFamily="34" charset="0"/>
                <a:cs typeface="Arial" pitchFamily="34" charset="0"/>
                <a:sym typeface="Arial"/>
              </a:rPr>
              <a:t> </a:t>
            </a:r>
            <a:r>
              <a:rPr lang="en-US" sz="3733" dirty="0" err="1">
                <a:solidFill>
                  <a:prstClr val="black"/>
                </a:solidFill>
                <a:latin typeface="Arial" pitchFamily="34" charset="0"/>
                <a:cs typeface="Arial" pitchFamily="34" charset="0"/>
                <a:sym typeface="Arial"/>
              </a:rPr>
              <a:t>kỉ</a:t>
            </a:r>
            <a:r>
              <a:rPr lang="en-US" sz="3733" dirty="0">
                <a:solidFill>
                  <a:prstClr val="black"/>
                </a:solidFill>
                <a:latin typeface="Arial" pitchFamily="34" charset="0"/>
                <a:cs typeface="Arial" pitchFamily="34" charset="0"/>
                <a:sym typeface="Arial"/>
              </a:rPr>
              <a:t> bao </a:t>
            </a:r>
            <a:r>
              <a:rPr lang="en-US" sz="3733" dirty="0" err="1">
                <a:solidFill>
                  <a:prstClr val="black"/>
                </a:solidFill>
                <a:latin typeface="Arial" pitchFamily="34" charset="0"/>
                <a:cs typeface="Arial" pitchFamily="34" charset="0"/>
                <a:sym typeface="Arial"/>
              </a:rPr>
              <a:t>nhiêu</a:t>
            </a:r>
            <a:r>
              <a:rPr lang="en-US" sz="3733" dirty="0">
                <a:solidFill>
                  <a:prstClr val="black"/>
                </a:solidFill>
                <a:latin typeface="Arial" pitchFamily="34" charset="0"/>
                <a:cs typeface="Arial" pitchFamily="34" charset="0"/>
                <a:sym typeface="Arial"/>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4267" dirty="0" err="1">
                <a:solidFill>
                  <a:srgbClr val="C00000"/>
                </a:solidFill>
                <a:latin typeface="Arial" pitchFamily="34" charset="0"/>
                <a:cs typeface="Arial" pitchFamily="34" charset="0"/>
                <a:sym typeface="Arial"/>
              </a:rPr>
              <a:t>Đáp</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án</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Thế</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kỉ</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hai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mươi</a:t>
            </a:r>
            <a:r>
              <a:rPr lang="en-US" sz="4267" dirty="0">
                <a:solidFill>
                  <a:srgbClr val="C00000"/>
                </a:solidFill>
                <a:latin typeface="Arial" pitchFamily="34" charset="0"/>
                <a:cs typeface="Arial" pitchFamily="34" charset="0"/>
                <a:sym typeface="Arial"/>
              </a:rPr>
              <a:t> </a:t>
            </a:r>
            <a:r>
              <a:rPr lang="en-US" sz="4267" dirty="0" err="1">
                <a:solidFill>
                  <a:srgbClr val="C00000"/>
                </a:solidFill>
                <a:latin typeface="Arial" pitchFamily="34" charset="0"/>
                <a:cs typeface="Arial" pitchFamily="34" charset="0"/>
                <a:sym typeface="Arial"/>
              </a:rPr>
              <a:t>mốt</a:t>
            </a:r>
            <a:endParaRPr lang="en-US" sz="4000" dirty="0">
              <a:solidFill>
                <a:srgbClr val="C00000"/>
              </a:solidFill>
              <a:latin typeface="UTM Androgyne" panose="02040603050506020204" pitchFamily="18" charset="0"/>
              <a:sym typeface="Arial"/>
            </a:endParaRPr>
          </a:p>
        </p:txBody>
      </p:sp>
      <p:sp>
        <p:nvSpPr>
          <p:cNvPr id="6" name="Arrow: Left 5">
            <a:hlinkClick r:id="rId5"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66807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1E66235-BD22-4B11-A1C2-CABD25165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2" name="Picture 1">
            <a:extLst>
              <a:ext uri="{FF2B5EF4-FFF2-40B4-BE49-F238E27FC236}">
                <a16:creationId xmlns:a16="http://schemas.microsoft.com/office/drawing/2014/main" id="{B9DFC102-C66B-6FD9-64B1-6EB19D22075E}"/>
              </a:ext>
            </a:extLst>
          </p:cNvPr>
          <p:cNvPicPr>
            <a:picLocks noChangeAspect="1"/>
          </p:cNvPicPr>
          <p:nvPr/>
        </p:nvPicPr>
        <p:blipFill>
          <a:blip r:embed="rId5"/>
          <a:stretch>
            <a:fillRect/>
          </a:stretch>
        </p:blipFill>
        <p:spPr>
          <a:xfrm>
            <a:off x="1895492" y="1410688"/>
            <a:ext cx="8401016" cy="3560373"/>
          </a:xfrm>
          <a:prstGeom prst="rect">
            <a:avLst/>
          </a:prstGeom>
        </p:spPr>
      </p:pic>
    </p:spTree>
    <p:extLst>
      <p:ext uri="{BB962C8B-B14F-4D97-AF65-F5344CB8AC3E}">
        <p14:creationId xmlns:p14="http://schemas.microsoft.com/office/powerpoint/2010/main" val="1599244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90</TotalTime>
  <Words>830</Words>
  <Application>Microsoft Office PowerPoint</Application>
  <PresentationFormat>Widescreen</PresentationFormat>
  <Paragraphs>98</Paragraphs>
  <Slides>19</Slides>
  <Notes>13</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19</vt:i4>
      </vt:variant>
    </vt:vector>
  </HeadingPairs>
  <TitlesOfParts>
    <vt:vector size="37" baseType="lpstr">
      <vt:lpstr>等线</vt:lpstr>
      <vt:lpstr>等线 Light</vt:lpstr>
      <vt:lpstr>#9Slide05 ButterScotch</vt:lpstr>
      <vt:lpstr>Arial</vt:lpstr>
      <vt:lpstr>Calibri</vt:lpstr>
      <vt:lpstr>Cambria</vt:lpstr>
      <vt:lpstr>Coiny</vt:lpstr>
      <vt:lpstr>Times New Roman</vt:lpstr>
      <vt:lpstr>UTM Androgyne</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trung</dc:creator>
  <dc:description>9Slide.vn</dc:description>
  <cp:lastModifiedBy>Thao Phuong</cp:lastModifiedBy>
  <cp:revision>31</cp:revision>
  <dcterms:created xsi:type="dcterms:W3CDTF">2023-08-21T07:24:04Z</dcterms:created>
  <dcterms:modified xsi:type="dcterms:W3CDTF">2025-11-08T04:53:15Z</dcterms:modified>
  <cp:category>9Slide.vn</cp:category>
</cp:coreProperties>
</file>