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7" r:id="rId2"/>
    <p:sldId id="416" r:id="rId3"/>
    <p:sldId id="460" r:id="rId4"/>
    <p:sldId id="471" r:id="rId5"/>
    <p:sldId id="458" r:id="rId6"/>
    <p:sldId id="459" r:id="rId7"/>
    <p:sldId id="472" r:id="rId8"/>
    <p:sldId id="421" r:id="rId9"/>
    <p:sldId id="473" r:id="rId10"/>
    <p:sldId id="461" r:id="rId11"/>
    <p:sldId id="469" r:id="rId12"/>
    <p:sldId id="470" r:id="rId13"/>
    <p:sldId id="419" r:id="rId14"/>
    <p:sldId id="424" r:id="rId15"/>
    <p:sldId id="465" r:id="rId16"/>
    <p:sldId id="476" r:id="rId17"/>
    <p:sldId id="466" r:id="rId18"/>
    <p:sldId id="478" r:id="rId19"/>
    <p:sldId id="479" r:id="rId20"/>
    <p:sldId id="480" r:id="rId21"/>
    <p:sldId id="481" r:id="rId22"/>
    <p:sldId id="482" r:id="rId23"/>
    <p:sldId id="4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80" d="100"/>
          <a:sy n="80"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805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80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0F2419B2-1414-4BFB-8731-0F52B2408871}" type="slidenum">
              <a:rPr lang="en-US" smtClean="0"/>
              <a:t>19</a:t>
            </a:fld>
            <a:endParaRPr lang="en-US"/>
          </a:p>
        </p:txBody>
      </p:sp>
    </p:spTree>
    <p:extLst>
      <p:ext uri="{BB962C8B-B14F-4D97-AF65-F5344CB8AC3E}">
        <p14:creationId xmlns:p14="http://schemas.microsoft.com/office/powerpoint/2010/main" val="3453755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4362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36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01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85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019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8805" y="192505"/>
            <a:ext cx="1196140" cy="1196140"/>
          </a:xfrm>
          <a:prstGeom prst="rect">
            <a:avLst/>
          </a:prstGeom>
        </p:spPr>
      </p:pic>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2.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6.jpe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B0A44-9460-48A9-8800-111F2B9D27DE}"/>
              </a:ext>
            </a:extLst>
          </p:cNvPr>
          <p:cNvSpPr txBox="1">
            <a:spLocks/>
          </p:cNvSpPr>
          <p:nvPr/>
        </p:nvSpPr>
        <p:spPr>
          <a:xfrm>
            <a:off x="726943" y="259644"/>
            <a:ext cx="10470940" cy="1176133"/>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latin typeface="Times New Roman" panose="02020603050405020304" pitchFamily="18" charset="0"/>
                <a:cs typeface="Times New Roman" panose="02020603050405020304" pitchFamily="18" charset="0"/>
              </a:rPr>
              <a:t>UBND PH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ỜNG 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NG ĐẠO</a:t>
            </a:r>
          </a:p>
          <a:p>
            <a:pPr algn="ctr"/>
            <a:r>
              <a:rPr lang="en-US" sz="2400" b="1" dirty="0">
                <a:solidFill>
                  <a:srgbClr val="FF0000"/>
                </a:solidFill>
                <a:latin typeface="Times New Roman" panose="02020603050405020304" pitchFamily="18" charset="0"/>
                <a:cs typeface="Times New Roman" panose="02020603050405020304" pitchFamily="18" charset="0"/>
              </a:rPr>
              <a:t>TR</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ỜNG TIỂU HỌC 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NG ĐẠO</a:t>
            </a:r>
          </a:p>
          <a:p>
            <a:pPr algn="ctr"/>
            <a:endParaRPr lang="en-US" sz="3200" b="1" dirty="0">
              <a:solidFill>
                <a:srgbClr val="FF0000"/>
              </a:solidFill>
              <a:latin typeface="HP001 4 hàng" panose="020B0603050302020204" pitchFamily="34" charset="0"/>
            </a:endParaRPr>
          </a:p>
        </p:txBody>
      </p:sp>
      <p:sp>
        <p:nvSpPr>
          <p:cNvPr id="3" name="TextBox 2">
            <a:extLst>
              <a:ext uri="{FF2B5EF4-FFF2-40B4-BE49-F238E27FC236}">
                <a16:creationId xmlns:a16="http://schemas.microsoft.com/office/drawing/2014/main" id="{1434C307-C3E6-CBF8-36F8-DCC9F3CBD9E2}"/>
              </a:ext>
            </a:extLst>
          </p:cNvPr>
          <p:cNvSpPr txBox="1"/>
          <p:nvPr/>
        </p:nvSpPr>
        <p:spPr>
          <a:xfrm>
            <a:off x="1332090" y="1350794"/>
            <a:ext cx="8782754" cy="646331"/>
          </a:xfrm>
          <a:prstGeom prst="rect">
            <a:avLst/>
          </a:prstGeom>
          <a:noFill/>
        </p:spPr>
        <p:txBody>
          <a:bodyPr wrap="square" rtlCol="0">
            <a:spAutoFit/>
          </a:bodyPr>
          <a:lstStyle/>
          <a:p>
            <a:pPr algn="ctr"/>
            <a:endParaRPr lang="en-US" sz="3600" b="1" dirty="0">
              <a:solidFill>
                <a:srgbClr val="00B050"/>
              </a:solidFill>
              <a:latin typeface="HP001 4 hàng" panose="020B0603050302020204" pitchFamily="34" charset="0"/>
            </a:endParaRPr>
          </a:p>
        </p:txBody>
      </p:sp>
      <p:sp>
        <p:nvSpPr>
          <p:cNvPr id="2" name="Rectangle 1">
            <a:extLst>
              <a:ext uri="{FF2B5EF4-FFF2-40B4-BE49-F238E27FC236}">
                <a16:creationId xmlns:a16="http://schemas.microsoft.com/office/drawing/2014/main" id="{8310EF52-03E6-4FC7-B316-342EA8F8D74F}"/>
              </a:ext>
            </a:extLst>
          </p:cNvPr>
          <p:cNvSpPr/>
          <p:nvPr/>
        </p:nvSpPr>
        <p:spPr>
          <a:xfrm>
            <a:off x="994117" y="969832"/>
            <a:ext cx="10470940" cy="51600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a:p>
            <a:pPr algn="ctr"/>
            <a:r>
              <a:rPr lang="en-US" sz="3600" b="1" dirty="0" err="1">
                <a:latin typeface="Times New Roman" panose="02020603050405020304" pitchFamily="18" charset="0"/>
                <a:cs typeface="Times New Roman" panose="02020603050405020304" pitchFamily="18" charset="0"/>
              </a:rPr>
              <a:t>Môn:Khoa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a:p>
            <a:pPr algn="ct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10: </a:t>
            </a:r>
            <a:r>
              <a:rPr lang="en-US" sz="3600" b="1" dirty="0" err="1">
                <a:latin typeface="Times New Roman" panose="02020603050405020304" pitchFamily="18" charset="0"/>
                <a:cs typeface="Times New Roman" panose="02020603050405020304" pitchFamily="18" charset="0"/>
              </a:rPr>
              <a: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2)</a:t>
            </a: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i="1" dirty="0" err="1">
                <a:latin typeface="Times New Roman" panose="02020603050405020304" pitchFamily="18" charset="0"/>
                <a:cs typeface="Times New Roman" panose="02020603050405020304" pitchFamily="18" charset="0"/>
              </a:rPr>
              <a:t>Giáo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Thị</a:t>
            </a:r>
            <a:r>
              <a:rPr lang="en-US" sz="3600" i="1" dirty="0">
                <a:latin typeface="Times New Roman" panose="02020603050405020304" pitchFamily="18" charset="0"/>
                <a:cs typeface="Times New Roman" panose="02020603050405020304" pitchFamily="18" charset="0"/>
              </a:rPr>
              <a:t> Ph</a:t>
            </a:r>
            <a:r>
              <a:rPr lang="vi-VN" sz="3600" i="1" dirty="0">
                <a:latin typeface="Times New Roman" panose="02020603050405020304" pitchFamily="18" charset="0"/>
                <a:cs typeface="Times New Roman" panose="02020603050405020304" pitchFamily="18" charset="0"/>
              </a:rPr>
              <a:t>ư</a:t>
            </a:r>
            <a:r>
              <a:rPr lang="en-US" sz="3600" i="1" dirty="0" err="1">
                <a:latin typeface="Times New Roman" panose="02020603050405020304" pitchFamily="18" charset="0"/>
                <a:cs typeface="Times New Roman" panose="02020603050405020304" pitchFamily="18" charset="0"/>
              </a:rPr>
              <a:t>ơng</a:t>
            </a:r>
            <a:r>
              <a:rPr lang="en-US" sz="3600" i="1" dirty="0">
                <a:latin typeface="Times New Roman" panose="02020603050405020304" pitchFamily="18" charset="0"/>
                <a:cs typeface="Times New Roman" panose="02020603050405020304" pitchFamily="18" charset="0"/>
              </a:rPr>
              <a:t> Lan</a:t>
            </a:r>
          </a:p>
        </p:txBody>
      </p:sp>
    </p:spTree>
    <p:extLst>
      <p:ext uri="{BB962C8B-B14F-4D97-AF65-F5344CB8AC3E}">
        <p14:creationId xmlns:p14="http://schemas.microsoft.com/office/powerpoint/2010/main" val="1106508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Gõ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âm</a:t>
            </a:r>
            <a:r>
              <a:rPr lang="en-US" altLang="en-US" sz="3732" b="1">
                <a:solidFill>
                  <a:prstClr val="black"/>
                </a:solidFill>
                <a:latin typeface="Arial" panose="020B0604020202020204" pitchFamily="34" charset="0"/>
                <a:cs typeface="Arial" panose="020B0604020202020204" pitchFamily="34" charset="0"/>
              </a:rPr>
              <a:t> thanh.</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Áp </a:t>
            </a:r>
            <a:r>
              <a:rPr lang="en-US" altLang="en-US" sz="3732" b="1" dirty="0">
                <a:solidFill>
                  <a:prstClr val="black"/>
                </a:solidFill>
                <a:latin typeface="Arial" panose="020B0604020202020204" pitchFamily="34" charset="0"/>
                <a:cs typeface="Arial" panose="020B0604020202020204" pitchFamily="34" charset="0"/>
              </a:rPr>
              <a:t>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từ</a:t>
            </a:r>
            <a:r>
              <a:rPr lang="en-US" altLang="en-US" sz="3732" b="1">
                <a:solidFill>
                  <a:prstClr val="black"/>
                </a:solidFill>
                <a:latin typeface="Arial" panose="020B0604020202020204" pitchFamily="34" charset="0"/>
                <a:cs typeface="Arial" panose="020B0604020202020204" pitchFamily="34" charset="0"/>
              </a:rPr>
              <a:t> xa.</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người</a:t>
            </a:r>
            <a:r>
              <a:rPr lang="en-US" altLang="en-US" sz="3732" b="1">
                <a:solidFill>
                  <a:prstClr val="black"/>
                </a:solidFill>
                <a:latin typeface="Arial" panose="020B0604020202020204" pitchFamily="34" charset="0"/>
                <a:cs typeface="Arial" panose="020B0604020202020204" pitchFamily="34" charset="0"/>
              </a:rPr>
              <a:t> bước.</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23" name="Rounded Rectangular Callout 22"/>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1ACFB5-80E8-F9B9-FDDE-4A58D46E6666}"/>
              </a:ext>
            </a:extLst>
          </p:cNvPr>
          <p:cNvPicPr>
            <a:picLocks noChangeAspect="1"/>
          </p:cNvPicPr>
          <p:nvPr/>
        </p:nvPicPr>
        <p:blipFill>
          <a:blip r:embed="rId7"/>
          <a:stretch>
            <a:fillRect/>
          </a:stretch>
        </p:blipFill>
        <p:spPr>
          <a:xfrm>
            <a:off x="189429" y="2586679"/>
            <a:ext cx="4991100" cy="2486025"/>
          </a:xfrm>
          <a:prstGeom prst="rect">
            <a:avLst/>
          </a:prstGeom>
        </p:spPr>
      </p:pic>
      <p:pic>
        <p:nvPicPr>
          <p:cNvPr id="5"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7271" y="2202948"/>
            <a:ext cx="771704" cy="771704"/>
          </a:xfrm>
          <a:prstGeom prst="rect">
            <a:avLst/>
          </a:prstGeom>
        </p:spPr>
      </p:pic>
      <p:sp>
        <p:nvSpPr>
          <p:cNvPr id="6" name="Rectangle 5">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3" grpId="0" animBg="1"/>
      <p:bldP spid="2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5079" y="364038"/>
            <a:ext cx="10580113" cy="193737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 </a:t>
            </a: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Nhà bạn Minh ở gần ga tàu hoả, nhà bạn Hoa ở xa ga hơn. Bạn nào nghe thấy tiếng còi tàu to hơn?</a:t>
            </a:r>
          </a:p>
        </p:txBody>
      </p:sp>
      <p:pic>
        <p:nvPicPr>
          <p:cNvPr id="4098" name="Picture 2" descr="Thông tin các ga Bình Thuận và du lịch Phan Thiết bằng tàu hỏa">
            <a:extLst>
              <a:ext uri="{FF2B5EF4-FFF2-40B4-BE49-F238E27FC236}">
                <a16:creationId xmlns:a16="http://schemas.microsoft.com/office/drawing/2014/main" id="{B82D6FFA-08AF-11AC-C01B-A43348A1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169" y="2530868"/>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522DD-C490-A6A4-EE7C-C02568C0424B}"/>
              </a:ext>
            </a:extLst>
          </p:cNvPr>
          <p:cNvPicPr>
            <a:picLocks noChangeAspect="1"/>
          </p:cNvPicPr>
          <p:nvPr/>
        </p:nvPicPr>
        <p:blipFill>
          <a:blip r:embed="rId3"/>
          <a:stretch>
            <a:fillRect/>
          </a:stretch>
        </p:blipFill>
        <p:spPr>
          <a:xfrm>
            <a:off x="366674" y="2301412"/>
            <a:ext cx="3631458" cy="2948683"/>
          </a:xfrm>
          <a:prstGeom prst="rect">
            <a:avLst/>
          </a:prstGeom>
        </p:spPr>
      </p:pic>
      <p:sp>
        <p:nvSpPr>
          <p:cNvPr id="3"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5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3396" y="975049"/>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225639" y="163862"/>
            <a:ext cx="8473104" cy="1897443"/>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KHỞI ĐỘNG</a:t>
            </a:r>
            <a:endParaRPr lang="zh-CN" altLang="en-US"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06675"/>
            <a:ext cx="2382915" cy="238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ông tin các ga Bình Thuận và du lịch Phan Thiết bằng tàu hỏa">
            <a:extLst>
              <a:ext uri="{FF2B5EF4-FFF2-40B4-BE49-F238E27FC236}">
                <a16:creationId xmlns:a16="http://schemas.microsoft.com/office/drawing/2014/main" id="{84BEAB38-07F6-855F-9020-EE7C44DE1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15" y="2345932"/>
            <a:ext cx="5405920" cy="3089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22">
            <a:extLst>
              <a:ext uri="{FF2B5EF4-FFF2-40B4-BE49-F238E27FC236}">
                <a16:creationId xmlns:a16="http://schemas.microsoft.com/office/drawing/2014/main" id="{8408AA78-184C-0406-5DDF-FFA10708873C}"/>
              </a:ext>
            </a:extLst>
          </p:cNvPr>
          <p:cNvSpPr/>
          <p:nvPr/>
        </p:nvSpPr>
        <p:spPr>
          <a:xfrm>
            <a:off x="5915553" y="1547855"/>
            <a:ext cx="6225075" cy="1565216"/>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9" name="MH_Others_2">
            <a:extLst>
              <a:ext uri="{FF2B5EF4-FFF2-40B4-BE49-F238E27FC236}">
                <a16:creationId xmlns:a16="http://schemas.microsoft.com/office/drawing/2014/main" id="{A9332515-5BBB-1556-F3BB-680B8F8ED45A}"/>
              </a:ext>
            </a:extLst>
          </p:cNvPr>
          <p:cNvSpPr txBox="1"/>
          <p:nvPr>
            <p:custDataLst>
              <p:tags r:id="rId1"/>
            </p:custDataLst>
          </p:nvPr>
        </p:nvSpPr>
        <p:spPr>
          <a:xfrm>
            <a:off x="5915552" y="1766246"/>
            <a:ext cx="6276448" cy="1231106"/>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Bạn Minh nghe được tiếng tàu to hơn bạn Hoa</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1" name="Rounded Rectangular Callout 22">
            <a:extLst>
              <a:ext uri="{FF2B5EF4-FFF2-40B4-BE49-F238E27FC236}">
                <a16:creationId xmlns:a16="http://schemas.microsoft.com/office/drawing/2014/main" id="{F47375D8-E0E9-C606-C2CA-57D2111E969B}"/>
              </a:ext>
            </a:extLst>
          </p:cNvPr>
          <p:cNvSpPr/>
          <p:nvPr/>
        </p:nvSpPr>
        <p:spPr>
          <a:xfrm>
            <a:off x="5915553" y="3582138"/>
            <a:ext cx="6225075" cy="2808387"/>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2" name="MH_Others_2">
            <a:extLst>
              <a:ext uri="{FF2B5EF4-FFF2-40B4-BE49-F238E27FC236}">
                <a16:creationId xmlns:a16="http://schemas.microsoft.com/office/drawing/2014/main" id="{B9542424-F891-8AA1-B968-7AE0B7A9E12E}"/>
              </a:ext>
            </a:extLst>
          </p:cNvPr>
          <p:cNvSpPr txBox="1"/>
          <p:nvPr>
            <p:custDataLst>
              <p:tags r:id="rId2"/>
            </p:custDataLst>
          </p:nvPr>
        </p:nvSpPr>
        <p:spPr>
          <a:xfrm>
            <a:off x="5915552" y="3800530"/>
            <a:ext cx="6276448" cy="2462213"/>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Khi di chuyển nguồn âm ra xa âm thanh sẽ nhỏ hơn, nguồn âm ở gần âm thanh sẽ to hơn.</a:t>
            </a:r>
            <a:endParaRPr lang="vi-VN" alt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72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205484"/>
            <a:ext cx="11982819" cy="119699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độ</a:t>
            </a:r>
            <a:r>
              <a:rPr lang="en-US" sz="3732" b="1" dirty="0">
                <a:solidFill>
                  <a:srgbClr val="C00000"/>
                </a:solidFill>
                <a:latin typeface="Arial" panose="020B0604020202020204" pitchFamily="34" charset="0"/>
                <a:cs typeface="Arial" panose="020B0604020202020204" pitchFamily="34" charset="0"/>
              </a:rPr>
              <a:t> to </a:t>
            </a:r>
            <a:r>
              <a:rPr lang="en-US" sz="3732" b="1" dirty="0" err="1">
                <a:solidFill>
                  <a:srgbClr val="C00000"/>
                </a:solidFill>
                <a:latin typeface="Arial" panose="020B0604020202020204" pitchFamily="34" charset="0"/>
                <a:cs typeface="Arial" panose="020B0604020202020204" pitchFamily="34" charset="0"/>
              </a:rPr>
              <a:t>của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thay</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đổi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khi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lại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gần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hoặc</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xa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nguồn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endParaRPr kumimoji="0" lang="vi-VN" sz="373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Khi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đứng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khi</a:t>
            </a:r>
            <a:r>
              <a:rPr lang="en-US" altLang="en-US" sz="3732" b="1" dirty="0">
                <a:solidFill>
                  <a:prstClr val="black"/>
                </a:solidFill>
                <a:latin typeface="Arial" panose="020B0604020202020204" pitchFamily="34" charset="0"/>
                <a:cs typeface="Arial" panose="020B0604020202020204" pitchFamily="34" charset="0"/>
              </a:rPr>
              <a:t>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Ở </a:t>
            </a:r>
            <a:r>
              <a:rPr lang="en-US" altLang="en-US" sz="3732" b="1" dirty="0" err="1">
                <a:solidFill>
                  <a:prstClr val="black"/>
                </a:solidFill>
                <a:latin typeface="Arial" panose="020B0604020202020204" pitchFamily="34" charset="0"/>
                <a:cs typeface="Arial" panose="020B0604020202020204" pitchFamily="34" charset="0"/>
              </a:rPr>
              <a:t>trong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khỏi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bé</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quá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không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nữa</a:t>
            </a:r>
            <a:r>
              <a:rPr lang="en-US" altLang="en-US" sz="3732" b="1" dirty="0">
                <a:solidFill>
                  <a:prstClr val="black"/>
                </a:solidFill>
                <a:latin typeface="Arial" panose="020B0604020202020204" pitchFamily="34" charset="0"/>
                <a:cs typeface="Arial" panose="020B0604020202020204" pitchFamily="34" charset="0"/>
              </a:rPr>
              <a:t>. </a:t>
            </a:r>
          </a:p>
          <a:p>
            <a:pPr marL="228526" lvl="0"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Ngồi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30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86642351-E479-EEAF-BFEB-CD953377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15" name="组合 2">
            <a:extLst>
              <a:ext uri="{FF2B5EF4-FFF2-40B4-BE49-F238E27FC236}">
                <a16:creationId xmlns:a16="http://schemas.microsoft.com/office/drawing/2014/main" id="{25BCF22A-6CC7-4AFF-8A7A-C6A8449A3B37}"/>
              </a:ext>
            </a:extLst>
          </p:cNvPr>
          <p:cNvGrpSpPr/>
          <p:nvPr/>
        </p:nvGrpSpPr>
        <p:grpSpPr>
          <a:xfrm>
            <a:off x="198784" y="1296672"/>
            <a:ext cx="11620515" cy="155141"/>
            <a:chOff x="87423" y="674435"/>
            <a:chExt cx="8718076" cy="116392"/>
          </a:xfrm>
        </p:grpSpPr>
        <p:pic>
          <p:nvPicPr>
            <p:cNvPr id="16" name="Picture 2">
              <a:extLst>
                <a:ext uri="{FF2B5EF4-FFF2-40B4-BE49-F238E27FC236}">
                  <a16:creationId xmlns:a16="http://schemas.microsoft.com/office/drawing/2014/main" id="{04AF7498-5E2B-C6C0-F4C6-33BCC32AD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B551FCBF-D746-DCA2-4711-4C405AA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46E76B9C-6617-8611-F318-8A884E1A3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F8084DD-CFE4-1ACA-DCAD-EB68C97F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21"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22"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23"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25" name="Picture 24">
            <a:extLst>
              <a:ext uri="{FF2B5EF4-FFF2-40B4-BE49-F238E27FC236}">
                <a16:creationId xmlns:a16="http://schemas.microsoft.com/office/drawing/2014/main" id="{FD6FCB69-97D9-E218-22F5-A8FF4465C910}"/>
              </a:ext>
            </a:extLst>
          </p:cNvPr>
          <p:cNvPicPr>
            <a:picLocks noChangeAspect="1"/>
          </p:cNvPicPr>
          <p:nvPr/>
        </p:nvPicPr>
        <p:blipFill>
          <a:blip r:embed="rId5"/>
          <a:stretch>
            <a:fillRect/>
          </a:stretch>
        </p:blipFill>
        <p:spPr>
          <a:xfrm>
            <a:off x="3600941" y="0"/>
            <a:ext cx="5072312" cy="1713124"/>
          </a:xfrm>
          <a:prstGeom prst="rect">
            <a:avLst/>
          </a:prstGeom>
        </p:spPr>
      </p:pic>
    </p:spTree>
    <p:extLst>
      <p:ext uri="{BB962C8B-B14F-4D97-AF65-F5344CB8AC3E}">
        <p14:creationId xmlns:p14="http://schemas.microsoft.com/office/powerpoint/2010/main" val="1430214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8"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2" name="Picture 1">
            <a:extLst>
              <a:ext uri="{FF2B5EF4-FFF2-40B4-BE49-F238E27FC236}">
                <a16:creationId xmlns:a16="http://schemas.microsoft.com/office/drawing/2014/main" id="{6415458B-399B-D9FA-92E4-E2F229016F28}"/>
              </a:ext>
            </a:extLst>
          </p:cNvPr>
          <p:cNvPicPr>
            <a:picLocks noChangeAspect="1"/>
          </p:cNvPicPr>
          <p:nvPr/>
        </p:nvPicPr>
        <p:blipFill>
          <a:blip r:embed="rId10"/>
          <a:stretch>
            <a:fillRect/>
          </a:stretch>
        </p:blipFill>
        <p:spPr>
          <a:xfrm>
            <a:off x="1795819" y="-221632"/>
            <a:ext cx="9504488" cy="4383404"/>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Chuẩn bị: Bình thuỷ tinh chứa nước, đồng hồ báo thức, túi ni-lông phân huỷ sinh học.</a:t>
            </a:r>
          </a:p>
        </p:txBody>
      </p:sp>
      <p:sp>
        <p:nvSpPr>
          <p:cNvPr id="23" name="Rounded Rectangular Callout 22"/>
          <p:cNvSpPr/>
          <p:nvPr/>
        </p:nvSpPr>
        <p:spPr>
          <a:xfrm>
            <a:off x="5024064" y="2712377"/>
            <a:ext cx="6964206" cy="3832261"/>
          </a:xfrm>
          <a:prstGeom prst="wedgeRoundRectCallout">
            <a:avLst>
              <a:gd name="adj1" fmla="val -62132"/>
              <a:gd name="adj2" fmla="val -1327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335713" y="2770132"/>
            <a:ext cx="6613132" cy="3693319"/>
          </a:xfrm>
          <a:prstGeom prst="rect">
            <a:avLst/>
          </a:prstGeom>
          <a:noFill/>
        </p:spPr>
        <p:txBody>
          <a:bodyPr wrap="square" lIns="0" tIns="0" rIns="0" bIns="0">
            <a:spAutoFit/>
          </a:bodyPr>
          <a:lstStyle/>
          <a:p>
            <a:pPr algn="just"/>
            <a:r>
              <a:rPr lang="vi-VN" sz="4000" b="1" i="1" u="sng" dirty="0">
                <a:latin typeface="Calibri" panose="020F0502020204030204" pitchFamily="34" charset="0"/>
                <a:cs typeface="Calibri" panose="020F0502020204030204" pitchFamily="34" charset="0"/>
              </a:rPr>
              <a:t>Tiến hành:</a:t>
            </a:r>
            <a:endParaRPr lang="vi-VN" sz="4000" b="1" u="sng" dirty="0">
              <a:latin typeface="Calibri" panose="020F0502020204030204" pitchFamily="34" charset="0"/>
              <a:cs typeface="Calibri" panose="020F0502020204030204" pitchFamily="34" charset="0"/>
            </a:endParaRPr>
          </a:p>
          <a:p>
            <a:pPr algn="just"/>
            <a:r>
              <a:rPr lang="vi-VN" sz="4000" dirty="0">
                <a:latin typeface="Calibri" panose="020F0502020204030204" pitchFamily="34" charset="0"/>
                <a:cs typeface="Calibri" panose="020F0502020204030204" pitchFamily="34" charset="0"/>
              </a:rPr>
              <a:t>- Đặt đồng hồ đang đổ chuông trên bàn, em nghe thấy tiếng chuông đồng hồ reo. Âm thanh truyền đến tai em qua chất nào?</a:t>
            </a:r>
          </a:p>
        </p:txBody>
      </p:sp>
      <p:pic>
        <p:nvPicPr>
          <p:cNvPr id="5" name="Picture 4" descr="A red and yellow alarm clock&#10;&#10;Description automatically generated">
            <a:extLst>
              <a:ext uri="{FF2B5EF4-FFF2-40B4-BE49-F238E27FC236}">
                <a16:creationId xmlns:a16="http://schemas.microsoft.com/office/drawing/2014/main" id="{75CDC93A-1596-F4E9-8185-6AA4AF0F9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96" y="2315966"/>
            <a:ext cx="3730375" cy="373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3" name="Picture 2">
            <a:extLst>
              <a:ext uri="{FF2B5EF4-FFF2-40B4-BE49-F238E27FC236}">
                <a16:creationId xmlns:a16="http://schemas.microsoft.com/office/drawing/2014/main" id="{B122043B-E336-55C1-8DAE-8F6BC2E6B6D1}"/>
              </a:ext>
            </a:extLst>
          </p:cNvPr>
          <p:cNvPicPr>
            <a:picLocks noChangeAspect="1"/>
          </p:cNvPicPr>
          <p:nvPr/>
        </p:nvPicPr>
        <p:blipFill>
          <a:blip r:embed="rId3"/>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13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í nghiệm tìm hiểu Sự truyền âm trong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9935" y="2078086"/>
            <a:ext cx="7329640" cy="4122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图片 2"/>
          <p:cNvPicPr>
            <a:picLocks noChangeAspect="1"/>
          </p:cNvPicPr>
          <p:nvPr/>
        </p:nvPicPr>
        <p:blipFill rotWithShape="1">
          <a:blip r:embed="rId6">
            <a:extLst>
              <a:ext uri="{28A0092B-C50C-407E-A947-70E740481C1C}">
                <a14:useLocalDpi xmlns:a14="http://schemas.microsoft.com/office/drawing/2010/main" val="0"/>
              </a:ext>
            </a:extLst>
          </a:blip>
          <a:srcRect t="24370"/>
          <a:stretch/>
        </p:blipFill>
        <p:spPr>
          <a:xfrm flipH="1">
            <a:off x="-251781" y="-333925"/>
            <a:ext cx="7064923" cy="482402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91" y="2737066"/>
            <a:ext cx="3849523" cy="3849523"/>
          </a:xfrm>
          <a:prstGeom prst="rect">
            <a:avLst/>
          </a:prstGeom>
        </p:spPr>
      </p:pic>
      <p:pic>
        <p:nvPicPr>
          <p:cNvPr id="2" name="Picture 1">
            <a:extLst>
              <a:ext uri="{FF2B5EF4-FFF2-40B4-BE49-F238E27FC236}">
                <a16:creationId xmlns:a16="http://schemas.microsoft.com/office/drawing/2014/main" id="{01C39CFE-FDFC-BDA2-CE03-6C19376E4D08}"/>
              </a:ext>
            </a:extLst>
          </p:cNvPr>
          <p:cNvPicPr>
            <a:picLocks noChangeAspect="1"/>
          </p:cNvPicPr>
          <p:nvPr/>
        </p:nvPicPr>
        <p:blipFill>
          <a:blip r:embed="rId8"/>
          <a:stretch>
            <a:fillRect/>
          </a:stretch>
        </p:blipFill>
        <p:spPr>
          <a:xfrm>
            <a:off x="476237" y="642826"/>
            <a:ext cx="4828450" cy="2243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1015</Words>
  <Application>Microsoft Office PowerPoint</Application>
  <PresentationFormat>Widescreen</PresentationFormat>
  <Paragraphs>81</Paragraphs>
  <Slides>23</Slides>
  <Notes>17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等线</vt:lpstr>
      <vt:lpstr>宋体</vt:lpstr>
      <vt:lpstr>Arial</vt:lpstr>
      <vt:lpstr>Calibri</vt:lpstr>
      <vt:lpstr>Calibri Light</vt:lpstr>
      <vt:lpstr>Cambria</vt:lpstr>
      <vt:lpstr>HP001 4 hàng</vt:lpstr>
      <vt:lpstr>Tahoma</vt:lpstr>
      <vt:lpstr>Times New Roman</vt:lpstr>
      <vt:lpstr>Wingdings</vt:lpstr>
      <vt:lpstr>华康俪金黑W8(P)</vt:lpstr>
      <vt:lpstr>方正稚艺简体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2023-08-22T01:03:33Z</dcterms:created>
  <dcterms:modified xsi:type="dcterms:W3CDTF">2025-11-08T04:35:35Z</dcterms:modified>
</cp:coreProperties>
</file>