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3" r:id="rId1"/>
  </p:sldMasterIdLst>
  <p:notesMasterIdLst>
    <p:notesMasterId r:id="rId22"/>
  </p:notesMasterIdLst>
  <p:sldIdLst>
    <p:sldId id="337" r:id="rId2"/>
    <p:sldId id="313" r:id="rId3"/>
    <p:sldId id="331" r:id="rId4"/>
    <p:sldId id="330" r:id="rId5"/>
    <p:sldId id="272" r:id="rId6"/>
    <p:sldId id="311" r:id="rId7"/>
    <p:sldId id="4368" r:id="rId8"/>
    <p:sldId id="4386" r:id="rId9"/>
    <p:sldId id="4387" r:id="rId10"/>
    <p:sldId id="332" r:id="rId11"/>
    <p:sldId id="334" r:id="rId12"/>
    <p:sldId id="350" r:id="rId13"/>
    <p:sldId id="256" r:id="rId14"/>
    <p:sldId id="263" r:id="rId15"/>
    <p:sldId id="261" r:id="rId16"/>
    <p:sldId id="259" r:id="rId17"/>
    <p:sldId id="258" r:id="rId18"/>
    <p:sldId id="257" r:id="rId19"/>
    <p:sldId id="262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215" autoAdjust="0"/>
  </p:normalViewPr>
  <p:slideViewPr>
    <p:cSldViewPr snapToGrid="0">
      <p:cViewPr varScale="1">
        <p:scale>
          <a:sx n="56" d="100"/>
          <a:sy n="56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F76BF-CEB2-4554-AAC5-2974DFBF7F2E}" type="datetimeFigureOut">
              <a:rPr lang="en-US" smtClean="0"/>
              <a:t>30/12/2025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7D22F-B348-42E0-959A-EC3A2580D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2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3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9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1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5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6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8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3280E64-AC6E-8CB0-81CB-FAD98D02CB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585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6.wdp"/><Relationship Id="rId34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27.gif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5" Type="http://schemas.openxmlformats.org/officeDocument/2006/relationships/image" Target="../media/image21.png"/><Relationship Id="rId15" Type="http://schemas.openxmlformats.org/officeDocument/2006/relationships/image" Target="../media/image29.gif"/><Relationship Id="rId23" Type="http://schemas.microsoft.com/office/2007/relationships/hdphoto" Target="../media/hdphoto7.wdp"/><Relationship Id="rId28" Type="http://schemas.openxmlformats.org/officeDocument/2006/relationships/image" Target="../media/image36.png"/><Relationship Id="rId10" Type="http://schemas.openxmlformats.org/officeDocument/2006/relationships/image" Target="../media/image25.gif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gif"/><Relationship Id="rId14" Type="http://schemas.microsoft.com/office/2007/relationships/hdphoto" Target="../media/hdphoto3.wdp"/><Relationship Id="rId22" Type="http://schemas.openxmlformats.org/officeDocument/2006/relationships/image" Target="../media/image33.png"/><Relationship Id="rId27" Type="http://schemas.microsoft.com/office/2007/relationships/hdphoto" Target="../media/hdphoto9.wdp"/><Relationship Id="rId30" Type="http://schemas.openxmlformats.org/officeDocument/2006/relationships/image" Target="../media/image37.png"/><Relationship Id="rId35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18" Type="http://schemas.openxmlformats.org/officeDocument/2006/relationships/image" Target="../media/image32.png"/><Relationship Id="rId26" Type="http://schemas.openxmlformats.org/officeDocument/2006/relationships/image" Target="../media/image36.png"/><Relationship Id="rId3" Type="http://schemas.microsoft.com/office/2007/relationships/media" Target="../media/media4.mp3"/><Relationship Id="rId21" Type="http://schemas.microsoft.com/office/2007/relationships/hdphoto" Target="../media/hdphoto7.wdp"/><Relationship Id="rId7" Type="http://schemas.openxmlformats.org/officeDocument/2006/relationships/image" Target="../media/image23.gif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29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24" Type="http://schemas.openxmlformats.org/officeDocument/2006/relationships/image" Target="../media/image35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37.png"/><Relationship Id="rId10" Type="http://schemas.openxmlformats.org/officeDocument/2006/relationships/image" Target="../media/image27.gif"/><Relationship Id="rId19" Type="http://schemas.microsoft.com/office/2007/relationships/hdphoto" Target="../media/hdphoto6.wdp"/><Relationship Id="rId31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25.gif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microsoft.com/office/2007/relationships/hdphoto" Target="../media/hdphoto10.wdp"/><Relationship Id="rId30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41.gif"/><Relationship Id="rId3" Type="http://schemas.microsoft.com/office/2007/relationships/media" Target="../media/media4.mp3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17" Type="http://schemas.openxmlformats.org/officeDocument/2006/relationships/image" Target="../media/image29.gif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gif"/><Relationship Id="rId18" Type="http://schemas.microsoft.com/office/2007/relationships/hdphoto" Target="../media/hdphoto5.wdp"/><Relationship Id="rId3" Type="http://schemas.microsoft.com/office/2007/relationships/media" Target="../media/media4.mp3"/><Relationship Id="rId21" Type="http://schemas.openxmlformats.org/officeDocument/2006/relationships/image" Target="../media/image33.png"/><Relationship Id="rId7" Type="http://schemas.openxmlformats.org/officeDocument/2006/relationships/image" Target="../media/image42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0.png"/><Relationship Id="rId23" Type="http://schemas.openxmlformats.org/officeDocument/2006/relationships/image" Target="../media/image40.png"/><Relationship Id="rId10" Type="http://schemas.openxmlformats.org/officeDocument/2006/relationships/image" Target="../media/image23.gif"/><Relationship Id="rId19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41.gif"/><Relationship Id="rId22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gif"/><Relationship Id="rId3" Type="http://schemas.microsoft.com/office/2007/relationships/media" Target="../media/media4.mp3"/><Relationship Id="rId7" Type="http://schemas.openxmlformats.org/officeDocument/2006/relationships/image" Target="../media/image43.png"/><Relationship Id="rId12" Type="http://schemas.openxmlformats.org/officeDocument/2006/relationships/image" Target="../media/image29.gi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23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1.xml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gif"/><Relationship Id="rId18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7.gif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4.gif"/><Relationship Id="rId1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AF8A62-649A-4E1C-B0AD-921D20D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xmlns="" id="{F1DDAB3C-F8AF-448B-8FE2-16A5003D5415}"/>
              </a:ext>
            </a:extLst>
          </p:cNvPr>
          <p:cNvSpPr/>
          <p:nvPr/>
        </p:nvSpPr>
        <p:spPr>
          <a:xfrm>
            <a:off x="1285875" y="476250"/>
            <a:ext cx="9439275" cy="5267325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324FA1-0C86-44A2-F875-8EDD1A86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506" y="966908"/>
            <a:ext cx="4413887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6AFC72-D58A-601A-B6ED-ED4E77F15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59" y="1971162"/>
            <a:ext cx="8461981" cy="30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1F832B-1073-FF76-D241-1A1E04DFCFF2}"/>
              </a:ext>
            </a:extLst>
          </p:cNvPr>
          <p:cNvSpPr txBox="1"/>
          <p:nvPr/>
        </p:nvSpPr>
        <p:spPr>
          <a:xfrm>
            <a:off x="5419725" y="437197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0FE1D7-DC0B-7E39-3F3A-868146A83C46}"/>
              </a:ext>
            </a:extLst>
          </p:cNvPr>
          <p:cNvSpPr txBox="1"/>
          <p:nvPr/>
        </p:nvSpPr>
        <p:spPr>
          <a:xfrm>
            <a:off x="4134132" y="162250"/>
            <a:ext cx="41553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68F63A-0B78-7FAC-3469-2760FB9346F4}"/>
              </a:ext>
            </a:extLst>
          </p:cNvPr>
          <p:cNvSpPr txBox="1"/>
          <p:nvPr/>
        </p:nvSpPr>
        <p:spPr>
          <a:xfrm>
            <a:off x="3338497" y="5807957"/>
            <a:ext cx="574657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vị: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1101B0-BDE3-4731-89F7-0C72B354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xmlns="" id="{42A7FA1D-E836-4F92-876D-B59FDAAA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62573A3-DE2E-4C6F-8F5D-BDDE5505317E}"/>
              </a:ext>
            </a:extLst>
          </p:cNvPr>
          <p:cNvSpPr txBox="1"/>
          <p:nvPr/>
        </p:nvSpPr>
        <p:spPr>
          <a:xfrm>
            <a:off x="1323567" y="1351061"/>
            <a:ext cx="7960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Kể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95A295-AF60-4508-B067-1030EEFA2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3030494"/>
            <a:ext cx="3371850" cy="38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625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EBDE51-84DC-4D11-8469-23101782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E859045-76AB-4B31-ACBE-950CC71E60DD}"/>
              </a:ext>
            </a:extLst>
          </p:cNvPr>
          <p:cNvGrpSpPr/>
          <p:nvPr/>
        </p:nvGrpSpPr>
        <p:grpSpPr>
          <a:xfrm>
            <a:off x="3086100" y="571500"/>
            <a:ext cx="8298634" cy="1716164"/>
            <a:chOff x="4191454" y="1049107"/>
            <a:chExt cx="6238240" cy="13255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6BCFE9BC-88D9-49F0-A328-19411D2631D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58145F7-A9DB-4ACE-B02C-46D3D86E2F1A}"/>
                </a:ext>
              </a:extLst>
            </p:cNvPr>
            <p:cNvSpPr txBox="1"/>
            <p:nvPr/>
          </p:nvSpPr>
          <p:spPr>
            <a:xfrm>
              <a:off x="4325228" y="1130035"/>
              <a:ext cx="6002451" cy="1141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con lợn khoảng 30 kg trong một ngày thải ra môi trường khoảng 1 đến 2 lít nước tiểu, 1 đến 2 kg các chất cặn bã (phân). Các chất thải này cần được thu dọn và xử lí để đảm bảo vệ sinh, giảm ô nhiễm môi trường.</a:t>
              </a:r>
              <a:endParaRPr lang="vi-VN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12E2253-7416-45DE-8230-76F1D341E4C7}"/>
              </a:ext>
            </a:extLst>
          </p:cNvPr>
          <p:cNvGrpSpPr/>
          <p:nvPr/>
        </p:nvGrpSpPr>
        <p:grpSpPr>
          <a:xfrm>
            <a:off x="0" y="0"/>
            <a:ext cx="2928308" cy="1743970"/>
            <a:chOff x="38415" y="44877"/>
            <a:chExt cx="2928308" cy="174397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69823DD-4D0A-4198-A520-22B460E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1D94D58-C7BF-48C6-846E-75053F93433C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Những quan điểm hiện nay về dinh dưỡng cho heo con (phần 1) - Tạp chí Chăn  nuôi Việt Nam">
            <a:extLst>
              <a:ext uri="{FF2B5EF4-FFF2-40B4-BE49-F238E27FC236}">
                <a16:creationId xmlns:a16="http://schemas.microsoft.com/office/drawing/2014/main" xmlns="" id="{759DDA31-E625-AC1E-9AB4-3872C4AC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552700"/>
            <a:ext cx="5872162" cy="37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7108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334548CB-06B8-4FFA-AA16-778530FF6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2099713" y="1022243"/>
            <a:ext cx="7795626" cy="48135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DFCF35-433F-CC0E-413D-3B1DF8EB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301" y="2570523"/>
            <a:ext cx="61513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20107" y="988263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57749" y="666980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908877" y="1992018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3281390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200285" cy="1940804"/>
            <a:chOff x="-28473" y="-122668"/>
            <a:chExt cx="10200285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85327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khi nuôi cá trong bể người ta thường có sục khí tạo dòng nước chảy?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126751" y="1704330"/>
            <a:ext cx="8872714" cy="1589317"/>
            <a:chOff x="-77195" y="1839683"/>
            <a:chExt cx="887271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-77195" y="2201277"/>
              <a:ext cx="831469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 bơm sục không khí vào các bể nuôi cá để cung cấp thêm oxi cho cá.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8756" y="154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4378" y="4057567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422494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279851" y="247669"/>
              <a:ext cx="6041659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là động vật hay thực vật?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38756" y="1758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8685" y="3844916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764351" cy="1940804"/>
            <a:chOff x="-28473" y="-122668"/>
            <a:chExt cx="976435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7645836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bò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 động vật hay thực vật?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3816" y="1364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4257" y="3791753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867689" cy="1940804"/>
            <a:chOff x="-28473" y="-122668"/>
            <a:chExt cx="9867689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520682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vật muốn sống khỏe mạnh thì cần những  yếu tố nào?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024009" y="1437441"/>
            <a:ext cx="8315641" cy="1942757"/>
            <a:chOff x="3202530" y="1870505"/>
            <a:chExt cx="7134113" cy="1942757"/>
          </a:xfrm>
        </p:grpSpPr>
        <p:sp>
          <p:nvSpPr>
            <p:cNvPr id="46" name="Rounded Rectangle 45"/>
            <p:cNvSpPr/>
            <p:nvPr/>
          </p:nvSpPr>
          <p:spPr>
            <a:xfrm>
              <a:off x="3202530" y="2242373"/>
              <a:ext cx="6308966" cy="1570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 vật cần có thức ăn, nước, khí ô - xi, nhiệt độ và ánh sáng thích hợp để sống và phát triển khỏe mạnh</a:t>
              </a:r>
              <a:endParaRPr lang="en-US" sz="28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4009" y="1870505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13184" y="1662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4315" y="4368301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BF3E6C-A419-42DB-9091-4EADE144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7" r="-3513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xmlns="" id="{02E7C6EF-70FC-7AFE-EBF0-6D6B15B10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666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6F8AAD-3099-45A0-A52F-05E88CEE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5BC06C86-AD67-4769-93AD-2B7CFFEE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E2A97E-AA11-4225-8857-8CA539FB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737" y="2221175"/>
            <a:ext cx="8169348" cy="3206774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6733096-8152-4FC4-8C8C-D71031DAC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72" y="2971793"/>
            <a:ext cx="3886206" cy="38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Background template with wild anim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12192000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A7B48A-9B49-431B-8C41-0BD9DEE6BBA2}"/>
              </a:ext>
            </a:extLst>
          </p:cNvPr>
          <p:cNvSpPr txBox="1"/>
          <p:nvPr/>
        </p:nvSpPr>
        <p:spPr>
          <a:xfrm>
            <a:off x="1912473" y="1817959"/>
            <a:ext cx="83650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3: Trao đổi nước, không khí, thức ăn của động vật với môi trường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9001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hình 6 và cho biết: Trong quá trình sống các con vật cần lấy gì từ môi trường và thải ra môi trường những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0" y="248271"/>
            <a:ext cx="1212129" cy="88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891B0D-FA79-2C13-5EAB-5F2CA132C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376362"/>
            <a:ext cx="7905750" cy="519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950775-0B20-913D-C217-59CD04467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1900237"/>
            <a:ext cx="5113353" cy="335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AA21E87-8670-147F-E54F-0418C49A23C7}"/>
              </a:ext>
            </a:extLst>
          </p:cNvPr>
          <p:cNvSpPr/>
          <p:nvPr/>
        </p:nvSpPr>
        <p:spPr>
          <a:xfrm>
            <a:off x="5724526" y="1685925"/>
            <a:ext cx="6010274" cy="391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 quá trình sống các con vật lấy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ăn, nước uống, không khí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 môi trường và thải ra môi trường các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chất cặn bã là phân và nước tiểu, khí các- bô- níc.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29936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sơ đồ thể hiện sự trao đổi không khí, nước, thức ăn của động vật với môi trường theo gợi ý sau.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0" y="286371"/>
            <a:ext cx="1212129" cy="881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E9CB8C-C0DB-5C0F-B219-432E8E8A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612" y="1352549"/>
            <a:ext cx="9849428" cy="484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04392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CDCB067-1BED-8174-927D-8CFF4FD2FB39}"/>
              </a:ext>
            </a:extLst>
          </p:cNvPr>
          <p:cNvSpPr/>
          <p:nvPr/>
        </p:nvSpPr>
        <p:spPr>
          <a:xfrm>
            <a:off x="4800599" y="2162175"/>
            <a:ext cx="2266951" cy="1762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6A8777-48A7-C71A-EA50-0735DC234A05}"/>
              </a:ext>
            </a:extLst>
          </p:cNvPr>
          <p:cNvSpPr txBox="1"/>
          <p:nvPr/>
        </p:nvSpPr>
        <p:spPr>
          <a:xfrm>
            <a:off x="704850" y="476250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D398F52-C53A-59E2-CB98-6E7BF93E1597}"/>
              </a:ext>
            </a:extLst>
          </p:cNvPr>
          <p:cNvCxnSpPr>
            <a:cxnSpLocks/>
          </p:cNvCxnSpPr>
          <p:nvPr/>
        </p:nvCxnSpPr>
        <p:spPr>
          <a:xfrm>
            <a:off x="2257425" y="1943100"/>
            <a:ext cx="2543175" cy="800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588DA4E-C7CC-B231-5983-1D7B80066F92}"/>
              </a:ext>
            </a:extLst>
          </p:cNvPr>
          <p:cNvSpPr/>
          <p:nvPr/>
        </p:nvSpPr>
        <p:spPr>
          <a:xfrm>
            <a:off x="485775" y="1447800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- xi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51AACBD-2C64-7886-8CFE-6051EFDF03DE}"/>
              </a:ext>
            </a:extLst>
          </p:cNvPr>
          <p:cNvCxnSpPr>
            <a:cxnSpLocks/>
          </p:cNvCxnSpPr>
          <p:nvPr/>
        </p:nvCxnSpPr>
        <p:spPr>
          <a:xfrm>
            <a:off x="2286000" y="3248025"/>
            <a:ext cx="25336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CCB1393-087E-3469-4045-468138ECC546}"/>
              </a:ext>
            </a:extLst>
          </p:cNvPr>
          <p:cNvSpPr/>
          <p:nvPr/>
        </p:nvSpPr>
        <p:spPr>
          <a:xfrm>
            <a:off x="514350" y="275272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5A424CAB-2F53-5832-619B-BEBBB2837A94}"/>
              </a:ext>
            </a:extLst>
          </p:cNvPr>
          <p:cNvCxnSpPr>
            <a:cxnSpLocks/>
          </p:cNvCxnSpPr>
          <p:nvPr/>
        </p:nvCxnSpPr>
        <p:spPr>
          <a:xfrm flipV="1">
            <a:off x="2286000" y="3724275"/>
            <a:ext cx="2724150" cy="10668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146B31F-E1A1-619F-A78B-1894BCF0A902}"/>
              </a:ext>
            </a:extLst>
          </p:cNvPr>
          <p:cNvSpPr/>
          <p:nvPr/>
        </p:nvSpPr>
        <p:spPr>
          <a:xfrm>
            <a:off x="514350" y="429577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DA8959-2579-BF75-6028-FC9ABF9E1225}"/>
              </a:ext>
            </a:extLst>
          </p:cNvPr>
          <p:cNvSpPr txBox="1"/>
          <p:nvPr/>
        </p:nvSpPr>
        <p:spPr>
          <a:xfrm>
            <a:off x="9658350" y="752475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999EC05-F8F9-39C3-51B9-84FD232182C6}"/>
              </a:ext>
            </a:extLst>
          </p:cNvPr>
          <p:cNvCxnSpPr>
            <a:cxnSpLocks/>
          </p:cNvCxnSpPr>
          <p:nvPr/>
        </p:nvCxnSpPr>
        <p:spPr>
          <a:xfrm flipV="1">
            <a:off x="6915150" y="2038350"/>
            <a:ext cx="2362200" cy="5429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C087157-B976-00BE-E972-DD65FCE9DE3F}"/>
              </a:ext>
            </a:extLst>
          </p:cNvPr>
          <p:cNvSpPr/>
          <p:nvPr/>
        </p:nvSpPr>
        <p:spPr>
          <a:xfrm>
            <a:off x="9324974" y="1543050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D0E7B670-9660-3C42-4D19-37C9314AD410}"/>
              </a:ext>
            </a:extLst>
          </p:cNvPr>
          <p:cNvCxnSpPr>
            <a:cxnSpLocks/>
          </p:cNvCxnSpPr>
          <p:nvPr/>
        </p:nvCxnSpPr>
        <p:spPr>
          <a:xfrm>
            <a:off x="7115175" y="3124200"/>
            <a:ext cx="2228850" cy="14287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861D01A-188B-F3CE-E735-AEC2499DA6F7}"/>
              </a:ext>
            </a:extLst>
          </p:cNvPr>
          <p:cNvSpPr/>
          <p:nvPr/>
        </p:nvSpPr>
        <p:spPr>
          <a:xfrm>
            <a:off x="9391649" y="2771775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210107FE-0EE3-64BE-B165-7AB204B31F8F}"/>
              </a:ext>
            </a:extLst>
          </p:cNvPr>
          <p:cNvCxnSpPr>
            <a:cxnSpLocks/>
          </p:cNvCxnSpPr>
          <p:nvPr/>
        </p:nvCxnSpPr>
        <p:spPr>
          <a:xfrm>
            <a:off x="6953250" y="3581400"/>
            <a:ext cx="2562225" cy="1085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5F1ECEB5-BD2C-6319-0952-1F313A05BBBC}"/>
              </a:ext>
            </a:extLst>
          </p:cNvPr>
          <p:cNvSpPr/>
          <p:nvPr/>
        </p:nvSpPr>
        <p:spPr>
          <a:xfrm>
            <a:off x="9515474" y="4171950"/>
            <a:ext cx="1924051" cy="9715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3845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8" grpId="0" animBg="1"/>
      <p:bldP spid="22" grpId="0" animBg="1"/>
      <p:bldP spid="26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360</Words>
  <Application>Microsoft Office PowerPoint</Application>
  <PresentationFormat>Custom</PresentationFormat>
  <Paragraphs>34</Paragraphs>
  <Slides>20</Slides>
  <Notes>4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2023-10-15T04:39:12Z</dcterms:created>
  <dcterms:modified xsi:type="dcterms:W3CDTF">2025-12-30T12:46:18Z</dcterms:modified>
  <cp:category>9Slide.vn</cp:category>
</cp:coreProperties>
</file>