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90" r:id="rId3"/>
    <p:sldId id="310" r:id="rId4"/>
    <p:sldId id="309" r:id="rId5"/>
    <p:sldId id="311" r:id="rId6"/>
    <p:sldId id="312" r:id="rId7"/>
    <p:sldId id="276" r:id="rId8"/>
    <p:sldId id="282" r:id="rId9"/>
    <p:sldId id="315" r:id="rId10"/>
    <p:sldId id="314" r:id="rId11"/>
    <p:sldId id="313" r:id="rId12"/>
    <p:sldId id="316" r:id="rId13"/>
    <p:sldId id="317" r:id="rId14"/>
    <p:sldId id="318" r:id="rId15"/>
    <p:sldId id="31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FAA88-B14A-4C74-A69F-B7CB1D39A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931F52-07CA-4834-868C-491F70983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381112-6025-4852-B9FB-08B3D4F6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7BFADF-FBF6-4EB4-B925-4922E632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84C965-E3FA-40B7-B523-0BDCF535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3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B995A-59C0-4104-9B2E-9407284F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63BFE8-FB35-400F-97EB-D979B60F1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A220A3-E0C6-45FC-B69A-64AE03EB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D1DA0C-EE7B-4999-A3E7-012B9C17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BDFD5F-07EC-48EE-BAE4-BBA1E2BE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B83BD9-D226-44F6-9D79-B041D0408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6171D-D5FD-40D4-A5F2-B27A219F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E5534-8AFE-4E91-9783-9C626484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EA0DB2-7601-4EBC-BF92-CBB77C4C5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6F3C1-F5D1-4942-BB3E-AA5B540A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0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4">
            <a:extLst>
              <a:ext uri="{FF2B5EF4-FFF2-40B4-BE49-F238E27FC236}">
                <a16:creationId xmlns:a16="http://schemas.microsoft.com/office/drawing/2014/main" xmlns="" id="{2391A207-1C33-4252-9014-CA77CBACC1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5" name="그림 개체 틀 4">
            <a:extLst>
              <a:ext uri="{FF2B5EF4-FFF2-40B4-BE49-F238E27FC236}">
                <a16:creationId xmlns:a16="http://schemas.microsoft.com/office/drawing/2014/main" xmlns="" id="{4F8B3256-7FA7-4379-BE43-97F11EA162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50AF8147-2737-4A95-A9C2-4A9F0DB8B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6543" y="4824919"/>
            <a:ext cx="2705457" cy="2033081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54299A84-950B-4FAC-8073-A990E61A4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24919"/>
            <a:ext cx="2002023" cy="20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829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376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474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EBD0B8-1898-45D5-912B-2FC4D978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A65729-494F-489D-9B1F-F16AEFA6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40BC0A-7C05-4D4D-8D96-3CEFB4A8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078F2-8AC7-4F52-BA54-450540ED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348460-AF62-4A28-83AF-F1A9BF0F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4560D-8833-4975-8770-5CE92F0D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FC2C46-C282-4C47-9216-D7BF5197A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E46060-39BF-46D5-B031-7E4C3C93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7C71A8-5A38-448D-A9E3-147BEB70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A0FDA2-4A4C-43A2-86E4-649D3F82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9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6077F-62BA-4B01-AD84-17811E247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24D37-CAEB-4617-A746-539BD29D4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5F43B6-778C-4F2B-AD2B-E9878748C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2A8E75-8909-4CD5-BE60-CE71ACD58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6E356-B784-43D8-8CBD-D8B44C66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F019AC-B164-4CCF-95B2-DEB73B02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08AD6D-FF18-406F-9769-5535D44B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F612B5-970C-4E60-BF05-9551BA453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0643F2-010F-4775-B069-F31EDDE31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B22521-328C-42E1-8C09-FB1D56A2E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3F0764-569D-4090-A1F8-9AB895CC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AD8B59-357F-462A-94E4-BE929C79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E3052D4-19E6-4469-8132-182CCB237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1D9200-DBBD-44FC-B9DB-D998CBEB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5D46F-F509-460F-9246-249B69A9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54A727-1D71-44A2-BABD-3BBFE63BC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07E8167-E183-4A78-89E5-DA0092C4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BCF999-A6FF-4EC4-95BB-D2CFD9D51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72C748-55C5-42BD-830C-874AC148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63CB24-BB9D-4EA5-B4F6-3072EE17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6969BC-46D9-4593-950D-16F42ACF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4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32FAB-57CE-4B15-B28B-A8D2BF6CD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195D8B-426F-48FF-A47E-4DC9799CE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718C0C-49A0-4A3C-B407-9EDC02A88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F355B8-D073-483E-BD48-36060DA8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5494EB-4345-48E3-9A67-C16D4920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49674B-BF07-4FF6-A4CA-0DFB3B20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6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5AFEB-4BED-4B40-9CC7-3D49EDEDF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0ACB70F-2FB0-4459-8AF6-99B26EF53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227CF8-9200-43CD-979A-A84818D4D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5F62A8-9781-4232-8956-D1182901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B6B1FE-57AD-4A31-A758-938671B5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E5863D-CC21-4587-81DA-E8D47245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B71B4E-F639-44C6-8A1F-D1912803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8A0CA9-B88D-411F-AF36-296711F99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1402E-E117-4897-838D-34DD9BC22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E90B-5E40-43DD-8C55-08E7E1878D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22AF77-2E65-4FFE-9D5A-238C318BE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857D53-2900-44BB-8050-368CFBD94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C2C60-E7F6-4181-A995-CFE8C4EDB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1797" y="123577"/>
            <a:ext cx="6096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UBND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PHƯỜNG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HƯNG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TRƯỜNG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TIỂU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HƯNG</a:t>
            </a:r>
            <a:r>
              <a:rPr lang="en-US" sz="28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ĐẠO</a:t>
            </a:r>
            <a:endParaRPr lang="en-US" sz="2800" b="1" dirty="0">
              <a:solidFill>
                <a:srgbClr val="5B9BD5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68F63A-0B78-7FAC-3469-2760FB9346F4}"/>
              </a:ext>
            </a:extLst>
          </p:cNvPr>
          <p:cNvSpPr txBox="1"/>
          <p:nvPr/>
        </p:nvSpPr>
        <p:spPr>
          <a:xfrm>
            <a:off x="3366510" y="5291397"/>
            <a:ext cx="574657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Giáo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ào</a:t>
            </a:r>
            <a:r>
              <a:rPr kumimoji="0" lang="vi-V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Hi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ề</a:t>
            </a:r>
            <a:r>
              <a:rPr kumimoji="0" lang="vi-V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vị: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Trường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Tiểu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học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Đạo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399" y="2057400"/>
            <a:ext cx="10287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</a:rPr>
              <a:t>BÀI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 27: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</a:rPr>
              <a:t>Hai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</a:rPr>
              <a:t>đường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</a:rPr>
              <a:t>thẳng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</a:rPr>
              <a:t>vuông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</a:rPr>
              <a:t>góc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6600" b="1" dirty="0" err="1" smtClean="0">
                <a:solidFill>
                  <a:schemeClr val="accent2">
                    <a:lumMod val="50000"/>
                  </a:schemeClr>
                </a:solidFill>
              </a:rPr>
              <a:t>Tiết</a:t>
            </a:r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</a:rPr>
              <a:t> 2)</a:t>
            </a: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1" y="3984048"/>
            <a:ext cx="2209800" cy="2209800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18598"/>
            <a:ext cx="1981200" cy="10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0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6E0896A-CB0B-2976-C443-236C38D96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5" y="2428875"/>
            <a:ext cx="3486150" cy="2705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094CDA-9F2F-407B-6971-3285654C17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9700" y="2187081"/>
            <a:ext cx="6005512" cy="31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35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</a:rPr>
              <a:t>2. Cho </a:t>
            </a:r>
            <a:r>
              <a:rPr lang="en-US" sz="3200" b="1" dirty="0" err="1">
                <a:solidFill>
                  <a:srgbClr val="002060"/>
                </a:solidFill>
              </a:rPr>
              <a:t>hình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tứ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giác</a:t>
            </a:r>
            <a:r>
              <a:rPr lang="en-US" sz="3200" b="1" dirty="0">
                <a:solidFill>
                  <a:srgbClr val="002060"/>
                </a:solidFill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</a:rPr>
              <a:t>có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A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đỉnh</a:t>
            </a:r>
            <a:r>
              <a:rPr lang="en-US" sz="3200" b="1" dirty="0">
                <a:solidFill>
                  <a:srgbClr val="002060"/>
                </a:solidFill>
              </a:rPr>
              <a:t> D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góc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vuông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0E7D00-7CAD-119B-3B36-EEB2ED1D1B0E}"/>
              </a:ext>
            </a:extLst>
          </p:cNvPr>
          <p:cNvSpPr txBox="1"/>
          <p:nvPr/>
        </p:nvSpPr>
        <p:spPr>
          <a:xfrm>
            <a:off x="4743450" y="1752600"/>
            <a:ext cx="7048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06BFF814-2BC8-8E9B-51A4-642138372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9" y="2265452"/>
            <a:ext cx="1725304" cy="17261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88186EBF-0807-079F-1DF7-6D6E84D07EE2}"/>
              </a:ext>
            </a:extLst>
          </p:cNvPr>
          <p:cNvSpPr/>
          <p:nvPr/>
        </p:nvSpPr>
        <p:spPr>
          <a:xfrm>
            <a:off x="5452367" y="31392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 descr="A blue triangle ruler and ruler&#10;&#10;Description automatically generated">
            <a:extLst>
              <a:ext uri="{FF2B5EF4-FFF2-40B4-BE49-F238E27FC236}">
                <a16:creationId xmlns:a16="http://schemas.microsoft.com/office/drawing/2014/main" xmlns="" id="{2B8E787E-D993-1129-94DC-A788CAC987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8874" y="1836826"/>
            <a:ext cx="1725304" cy="172611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4ED0EC5-277A-EC32-806B-FAD0917772B6}"/>
              </a:ext>
            </a:extLst>
          </p:cNvPr>
          <p:cNvSpPr/>
          <p:nvPr/>
        </p:nvSpPr>
        <p:spPr>
          <a:xfrm>
            <a:off x="5509517" y="4320391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39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8195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ABCD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đỉnh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181F05-53C6-7A33-FAF2-3F402C3CC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1819274"/>
            <a:ext cx="4028162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0E7D00-7CAD-119B-3B36-EEB2ED1D1B0E}"/>
              </a:ext>
            </a:extLst>
          </p:cNvPr>
          <p:cNvSpPr txBox="1"/>
          <p:nvPr/>
        </p:nvSpPr>
        <p:spPr>
          <a:xfrm>
            <a:off x="4505325" y="1752600"/>
            <a:ext cx="728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A3A26E3-E0D5-92F8-40B7-6492DE402BDC}"/>
              </a:ext>
            </a:extLst>
          </p:cNvPr>
          <p:cNvSpPr/>
          <p:nvPr/>
        </p:nvSpPr>
        <p:spPr>
          <a:xfrm>
            <a:off x="4966592" y="31869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185630C-AC6D-6969-1E42-9B9176B128F4}"/>
              </a:ext>
            </a:extLst>
          </p:cNvPr>
          <p:cNvSpPr/>
          <p:nvPr/>
        </p:nvSpPr>
        <p:spPr>
          <a:xfrm>
            <a:off x="4995167" y="4406116"/>
            <a:ext cx="6051478" cy="908834"/>
          </a:xfrm>
          <a:prstGeom prst="roundRect">
            <a:avLst/>
          </a:prstGeom>
          <a:solidFill>
            <a:srgbClr val="B1E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CB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07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52441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Có ba ống nước M, N, P. Việt cần nối ba ống nước này với nhau: ống M vuông góc với ống N, ống N vuông góc với ống P. Trong những phương án A, B, C, em hãy giúp Việt chọn những phương án nối phù hợp.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8D5BAFA-C0BC-4326-91D5-22038852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2476499"/>
            <a:ext cx="9797230" cy="2066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275B14-9506-25AA-CA22-95EFD8533D20}"/>
              </a:ext>
            </a:extLst>
          </p:cNvPr>
          <p:cNvSpPr txBox="1"/>
          <p:nvPr/>
        </p:nvSpPr>
        <p:spPr>
          <a:xfrm>
            <a:off x="3257550" y="24765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59FF6E-CFE4-E00F-91F0-EED117F0E611}"/>
              </a:ext>
            </a:extLst>
          </p:cNvPr>
          <p:cNvSpPr txBox="1"/>
          <p:nvPr/>
        </p:nvSpPr>
        <p:spPr>
          <a:xfrm>
            <a:off x="4419600" y="32766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6CFDCB-9E4F-FF50-BCCE-B12F0B349E06}"/>
              </a:ext>
            </a:extLst>
          </p:cNvPr>
          <p:cNvSpPr txBox="1"/>
          <p:nvPr/>
        </p:nvSpPr>
        <p:spPr>
          <a:xfrm>
            <a:off x="4819650" y="41719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0DD40D-6145-8C67-CBC9-B06ECB152CCA}"/>
              </a:ext>
            </a:extLst>
          </p:cNvPr>
          <p:cNvSpPr txBox="1"/>
          <p:nvPr/>
        </p:nvSpPr>
        <p:spPr>
          <a:xfrm>
            <a:off x="6591300" y="241935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BCF45E7-B0BF-576B-2880-3C2393AB6F05}"/>
              </a:ext>
            </a:extLst>
          </p:cNvPr>
          <p:cNvSpPr txBox="1"/>
          <p:nvPr/>
        </p:nvSpPr>
        <p:spPr>
          <a:xfrm>
            <a:off x="7610475" y="31337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BA57FA3-662B-66CD-4CED-85C14CCAA6F0}"/>
              </a:ext>
            </a:extLst>
          </p:cNvPr>
          <p:cNvSpPr txBox="1"/>
          <p:nvPr/>
        </p:nvSpPr>
        <p:spPr>
          <a:xfrm>
            <a:off x="6819900" y="42195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A81894-937A-0F55-E6ED-C6E678707AFC}"/>
              </a:ext>
            </a:extLst>
          </p:cNvPr>
          <p:cNvSpPr txBox="1"/>
          <p:nvPr/>
        </p:nvSpPr>
        <p:spPr>
          <a:xfrm>
            <a:off x="8582025" y="357187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C84B62-6A29-15F8-B574-08FC4FBC288E}"/>
              </a:ext>
            </a:extLst>
          </p:cNvPr>
          <p:cNvSpPr txBox="1"/>
          <p:nvPr/>
        </p:nvSpPr>
        <p:spPr>
          <a:xfrm>
            <a:off x="9896475" y="3581400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60CC8A-1443-1115-BFCC-2A3EADB0095F}"/>
              </a:ext>
            </a:extLst>
          </p:cNvPr>
          <p:cNvSpPr txBox="1"/>
          <p:nvPr/>
        </p:nvSpPr>
        <p:spPr>
          <a:xfrm>
            <a:off x="10944225" y="3095625"/>
            <a:ext cx="70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836D75-7C42-807E-48F7-C9E395FC3B0D}"/>
              </a:ext>
            </a:extLst>
          </p:cNvPr>
          <p:cNvSpPr/>
          <p:nvPr/>
        </p:nvSpPr>
        <p:spPr>
          <a:xfrm>
            <a:off x="2752725" y="2171701"/>
            <a:ext cx="3041788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D111F3C-DFD3-A6D8-6C0A-CF5374AE2891}"/>
              </a:ext>
            </a:extLst>
          </p:cNvPr>
          <p:cNvSpPr/>
          <p:nvPr/>
        </p:nvSpPr>
        <p:spPr>
          <a:xfrm>
            <a:off x="5923308" y="2191579"/>
            <a:ext cx="2177083" cy="2667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7619EF-EBD4-0CF0-7941-03BE7F174F78}"/>
              </a:ext>
            </a:extLst>
          </p:cNvPr>
          <p:cNvCxnSpPr/>
          <p:nvPr/>
        </p:nvCxnSpPr>
        <p:spPr>
          <a:xfrm>
            <a:off x="10088217" y="775253"/>
            <a:ext cx="19878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304BBA2-11E1-20A2-D94E-E5A5988ED3B5}"/>
              </a:ext>
            </a:extLst>
          </p:cNvPr>
          <p:cNvCxnSpPr>
            <a:cxnSpLocks/>
          </p:cNvCxnSpPr>
          <p:nvPr/>
        </p:nvCxnSpPr>
        <p:spPr>
          <a:xfrm>
            <a:off x="218660" y="1182758"/>
            <a:ext cx="627159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217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5"/>
            <a:ext cx="12192000" cy="1191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Không dùng ê ke, ta làm như thế nào để tìm được đường thẳng vuông góc với đường thẳng AB trên một tờ giấy?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831A00-944C-C861-766B-A284B0CBE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812" y="1752599"/>
            <a:ext cx="2900363" cy="2611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041A5B-8EF0-D3F8-027F-A673E2D6E953}"/>
              </a:ext>
            </a:extLst>
          </p:cNvPr>
          <p:cNvSpPr txBox="1"/>
          <p:nvPr/>
        </p:nvSpPr>
        <p:spPr>
          <a:xfrm>
            <a:off x="619125" y="1914525"/>
            <a:ext cx="6943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 đôi tờ giấy sao cho hai mép giấy trùng nhau, kẻ một đường thẳng theo nếp gấp đó ta được đường thẳng vuông góc với đường thẳng AB.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5C085DC-7CD1-E4D1-54C1-4D7D26EDE50F}"/>
              </a:ext>
            </a:extLst>
          </p:cNvPr>
          <p:cNvCxnSpPr/>
          <p:nvPr/>
        </p:nvCxnSpPr>
        <p:spPr>
          <a:xfrm>
            <a:off x="8391525" y="3086100"/>
            <a:ext cx="2952750" cy="0"/>
          </a:xfrm>
          <a:prstGeom prst="line">
            <a:avLst/>
          </a:prstGeom>
          <a:ln w="5715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2173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0" y="266286"/>
            <a:ext cx="12192000" cy="1953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2060"/>
                </a:solidFill>
              </a:rPr>
              <a:t>5. Nam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đu</a:t>
            </a:r>
            <a:r>
              <a:rPr lang="en-US" sz="2800" b="1" dirty="0">
                <a:solidFill>
                  <a:srgbClr val="002060"/>
                </a:solidFill>
              </a:rPr>
              <a:t> quay </a:t>
            </a:r>
            <a:r>
              <a:rPr lang="en-US" sz="2800" b="1" dirty="0" err="1">
                <a:solidFill>
                  <a:srgbClr val="002060"/>
                </a:solidFill>
              </a:rPr>
              <a:t>bằng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giấy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đồ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dùng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tập</a:t>
            </a:r>
            <a:r>
              <a:rPr lang="en-US" sz="2800" b="1" dirty="0">
                <a:solidFill>
                  <a:srgbClr val="002060"/>
                </a:solidFill>
              </a:rPr>
              <a:t>. Nam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cục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màu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vàng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Biết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tẩy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vuông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góc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thanh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hoa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nối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ca-bin </a:t>
            </a:r>
            <a:r>
              <a:rPr lang="en-US" sz="2800" b="1" dirty="0" err="1">
                <a:solidFill>
                  <a:srgbClr val="002060"/>
                </a:solidFill>
              </a:rPr>
              <a:t>đựng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Hỏi</a:t>
            </a:r>
            <a:r>
              <a:rPr lang="en-US" sz="2800" b="1" dirty="0">
                <a:solidFill>
                  <a:srgbClr val="002060"/>
                </a:solidFill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đặt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gọt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bút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chì</a:t>
            </a:r>
            <a:r>
              <a:rPr lang="en-US" sz="2800" b="1" dirty="0">
                <a:solidFill>
                  <a:srgbClr val="002060"/>
                </a:solidFill>
              </a:rPr>
              <a:t> ở ca-bin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FF433D-DEEC-2A19-228F-E132CF010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011" y="2495549"/>
            <a:ext cx="5594526" cy="31718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C2A4971-C66F-FC06-26BF-F41DB15EB14D}"/>
              </a:ext>
            </a:extLst>
          </p:cNvPr>
          <p:cNvCxnSpPr/>
          <p:nvPr/>
        </p:nvCxnSpPr>
        <p:spPr>
          <a:xfrm>
            <a:off x="8010525" y="3648075"/>
            <a:ext cx="847725" cy="3429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1FAC363-8977-84D1-3FEA-C35A3C9453AB}"/>
              </a:ext>
            </a:extLst>
          </p:cNvPr>
          <p:cNvCxnSpPr>
            <a:cxnSpLocks/>
          </p:cNvCxnSpPr>
          <p:nvPr/>
        </p:nvCxnSpPr>
        <p:spPr>
          <a:xfrm flipV="1">
            <a:off x="8858250" y="3048000"/>
            <a:ext cx="409575" cy="923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85439D87-47C5-51E7-59DC-6158576D0AB7}"/>
              </a:ext>
            </a:extLst>
          </p:cNvPr>
          <p:cNvCxnSpPr/>
          <p:nvPr/>
        </p:nvCxnSpPr>
        <p:spPr>
          <a:xfrm>
            <a:off x="8020050" y="3657600"/>
            <a:ext cx="8477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13230FF-DAA6-0594-4B42-739D9D475D7B}"/>
              </a:ext>
            </a:extLst>
          </p:cNvPr>
          <p:cNvCxnSpPr>
            <a:cxnSpLocks/>
          </p:cNvCxnSpPr>
          <p:nvPr/>
        </p:nvCxnSpPr>
        <p:spPr>
          <a:xfrm flipV="1">
            <a:off x="8448675" y="3981450"/>
            <a:ext cx="409575" cy="9239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722D8-9A2E-F62B-90A8-94AC72B4381C}"/>
              </a:ext>
            </a:extLst>
          </p:cNvPr>
          <p:cNvSpPr txBox="1"/>
          <p:nvPr/>
        </p:nvSpPr>
        <p:spPr>
          <a:xfrm>
            <a:off x="342900" y="2924175"/>
            <a:ext cx="578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Thanh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tẩy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ca-bin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</p:spTree>
    <p:extLst>
      <p:ext uri="{BB962C8B-B14F-4D97-AF65-F5344CB8AC3E}">
        <p14:creationId xmlns:p14="http://schemas.microsoft.com/office/powerpoint/2010/main" val="11439312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xmlns="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xmlns="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9858526-B0AC-4F9A-8077-C40BB698A842}"/>
              </a:ext>
            </a:extLst>
          </p:cNvPr>
          <p:cNvSpPr/>
          <p:nvPr/>
        </p:nvSpPr>
        <p:spPr>
          <a:xfrm>
            <a:off x="4581525" y="2214390"/>
            <a:ext cx="669259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3999"/>
            <a:ext cx="10117394" cy="301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xmlns="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BFB7A59-13FC-4173-9814-E48912568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45" name="Picture 44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4F4CF8-6F91-4AA9-B00E-D7F1EBB5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46" name="Picture 45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B0A73-C1FD-4EF9-84B8-6A656B4917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xmlns="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xmlns="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xmlns="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xmlns="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xmlns="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xmlns="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xmlns="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xmlns="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xmlns="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xmlns="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xmlns="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xmlns="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xmlns="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xmlns="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xmlns="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xmlns="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xmlns="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xmlns="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xmlns="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xmlns="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xmlns="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xmlns="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xmlns="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xmlns="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xmlns="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xmlns="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xmlns="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xmlns="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xmlns="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xmlns="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xmlns="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xmlns="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xmlns="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xmlns="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xmlns="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DB4F82-F766-47AE-A605-B892DD947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8765" y="345748"/>
            <a:ext cx="10364099" cy="2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82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782" y="564086"/>
            <a:ext cx="87931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1.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kiểm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ta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phải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dùng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dụng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cụ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gì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862642" y="2371120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Compa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3712168" y="4215252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Thước</a:t>
            </a: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kẻ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6199518" y="2390472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Ê </a:t>
            </a:r>
            <a:r>
              <a:rPr kumimoji="0" lang="en-US" sz="4667" b="1" i="0" u="none" strike="noStrike" kern="0" cap="none" spc="0" normalizeH="0" baseline="0" noProof="0" dirty="0" err="1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ke</a:t>
            </a:r>
            <a:endParaRPr kumimoji="0" lang="en-US" sz="4667" b="1" i="0" u="none" strike="noStrike" kern="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29" name="Arrow: Notched Right 28">
            <a:hlinkClick r:id="rId2" action="ppaction://hlinksldjump"/>
            <a:extLst>
              <a:ext uri="{FF2B5EF4-FFF2-40B4-BE49-F238E27FC236}">
                <a16:creationId xmlns:a16="http://schemas.microsoft.com/office/drawing/2014/main" xmlns="" id="{41B03BEA-99F3-4A8A-9D15-8A5A60790791}"/>
              </a:ext>
            </a:extLst>
          </p:cNvPr>
          <p:cNvSpPr/>
          <p:nvPr/>
        </p:nvSpPr>
        <p:spPr>
          <a:xfrm>
            <a:off x="10929091" y="567032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6C91F4-D2EF-4951-8C73-7A9D8932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CEC8A0-2F9A-410E-B08B-884B46DC1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7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252" y="273595"/>
            <a:ext cx="90953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2. </a:t>
            </a:r>
            <a:r>
              <a:rPr kumimoji="0" lang="vi-V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 đường thẳng vuông góc với nhau tạo thành mấy góc vuông?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3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4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2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xmlns="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1</a:t>
            </a:r>
          </a:p>
        </p:txBody>
      </p:sp>
      <p:sp>
        <p:nvSpPr>
          <p:cNvPr id="32" name="Arrow: Notched Right 31">
            <a:hlinkClick r:id="rId2" action="ppaction://hlinksldjump"/>
            <a:extLst>
              <a:ext uri="{FF2B5EF4-FFF2-40B4-BE49-F238E27FC236}">
                <a16:creationId xmlns:a16="http://schemas.microsoft.com/office/drawing/2014/main" xmlns="" id="{E4F910BD-3729-496A-B39D-4A7E553DDA2D}"/>
              </a:ext>
            </a:extLst>
          </p:cNvPr>
          <p:cNvSpPr/>
          <p:nvPr/>
        </p:nvSpPr>
        <p:spPr>
          <a:xfrm>
            <a:off x="10906087" y="586377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967AA4-24C1-4886-8906-2E8891AE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3112" y="4006388"/>
            <a:ext cx="3058661" cy="30586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D1295E-9B80-4605-8EB4-A464CA9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5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0552"/>
            <a:ext cx="71663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3.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Hình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có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mấy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cặp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đường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thẳng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vuông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góc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nhau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8" name="Google Shape;476;p35">
            <a:extLst>
              <a:ext uri="{FF2B5EF4-FFF2-40B4-BE49-F238E27FC236}">
                <a16:creationId xmlns:a16="http://schemas.microsoft.com/office/drawing/2014/main" xmlns="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758175" y="2276775"/>
            <a:ext cx="4810895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1</a:t>
            </a: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xmlns="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873195" y="4542239"/>
            <a:ext cx="4810895" cy="925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C. 2</a:t>
            </a:r>
          </a:p>
        </p:txBody>
      </p:sp>
      <p:sp>
        <p:nvSpPr>
          <p:cNvPr id="20" name="Google Shape;480;p35">
            <a:extLst>
              <a:ext uri="{FF2B5EF4-FFF2-40B4-BE49-F238E27FC236}">
                <a16:creationId xmlns:a16="http://schemas.microsoft.com/office/drawing/2014/main" xmlns="" id="{D2ABE936-6DA0-4499-AFD3-563494E24EC8}"/>
              </a:ext>
            </a:extLst>
          </p:cNvPr>
          <p:cNvSpPr txBox="1">
            <a:spLocks/>
          </p:cNvSpPr>
          <p:nvPr/>
        </p:nvSpPr>
        <p:spPr>
          <a:xfrm>
            <a:off x="5569070" y="3420679"/>
            <a:ext cx="5130791" cy="9514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3</a:t>
            </a:r>
          </a:p>
        </p:txBody>
      </p:sp>
      <p:sp>
        <p:nvSpPr>
          <p:cNvPr id="21" name="Google Shape;483;p35">
            <a:extLst>
              <a:ext uri="{FF2B5EF4-FFF2-40B4-BE49-F238E27FC236}">
                <a16:creationId xmlns:a16="http://schemas.microsoft.com/office/drawing/2014/main" xmlns="" id="{537C255F-EACA-4F3D-A173-10A79DB94125}"/>
              </a:ext>
            </a:extLst>
          </p:cNvPr>
          <p:cNvSpPr txBox="1">
            <a:spLocks/>
          </p:cNvSpPr>
          <p:nvPr/>
        </p:nvSpPr>
        <p:spPr>
          <a:xfrm>
            <a:off x="5569070" y="5704591"/>
            <a:ext cx="5130791" cy="960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4667" b="1" i="0" u="none" strike="noStrike" kern="0" cap="none" spc="0" normalizeH="0" baseline="0" noProof="0" dirty="0">
                <a:ln>
                  <a:noFill/>
                </a:ln>
                <a:solidFill>
                  <a:srgbClr val="FFC71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D. 4</a:t>
            </a:r>
          </a:p>
        </p:txBody>
      </p:sp>
      <p:sp>
        <p:nvSpPr>
          <p:cNvPr id="27" name="Arrow: Notched Right 26">
            <a:hlinkClick r:id="rId2" action="ppaction://hlinksldjump"/>
            <a:extLst>
              <a:ext uri="{FF2B5EF4-FFF2-40B4-BE49-F238E27FC236}">
                <a16:creationId xmlns:a16="http://schemas.microsoft.com/office/drawing/2014/main" xmlns="" id="{CBCB631D-7AAB-4FB6-933B-883A646DDEEC}"/>
              </a:ext>
            </a:extLst>
          </p:cNvPr>
          <p:cNvSpPr/>
          <p:nvPr/>
        </p:nvSpPr>
        <p:spPr>
          <a:xfrm>
            <a:off x="10964236" y="0"/>
            <a:ext cx="1003965" cy="69722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8C86B5B-0937-4735-9DFE-C59A1A61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888" y="3829578"/>
            <a:ext cx="3058661" cy="305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F4D002-695D-4D78-9B71-C195B3DF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6340" y="3139122"/>
            <a:ext cx="4076064" cy="430123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DCF726A-7324-A08C-5250-0263D1DC8B12}"/>
              </a:ext>
            </a:extLst>
          </p:cNvPr>
          <p:cNvSpPr/>
          <p:nvPr/>
        </p:nvSpPr>
        <p:spPr>
          <a:xfrm>
            <a:off x="8271483" y="733647"/>
            <a:ext cx="3116911" cy="21805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3C4593-D05E-0D73-5EA4-C3751B4F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429" y="630372"/>
            <a:ext cx="2905931" cy="233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7A9512-2AAD-7A46-65AF-53FC9BC20E2C}"/>
              </a:ext>
            </a:extLst>
          </p:cNvPr>
          <p:cNvSpPr txBox="1"/>
          <p:nvPr/>
        </p:nvSpPr>
        <p:spPr>
          <a:xfrm>
            <a:off x="476150" y="750581"/>
            <a:ext cx="1132156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…..</a:t>
            </a:r>
          </a:p>
        </p:txBody>
      </p:sp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xmlns="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xmlns="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64CF2E-C8D0-F230-32C3-6E2FBCFAC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059" y="1129062"/>
            <a:ext cx="4523624" cy="1457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BFEB7D-D3B0-4136-E1D9-04EADCFAB7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175" y="2225931"/>
            <a:ext cx="6987537" cy="234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52B79D1-8505-451F-6405-0188B53E4437}"/>
              </a:ext>
            </a:extLst>
          </p:cNvPr>
          <p:cNvSpPr txBox="1"/>
          <p:nvPr/>
        </p:nvSpPr>
        <p:spPr>
          <a:xfrm>
            <a:off x="5076825" y="4467225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(</a:t>
            </a:r>
            <a:r>
              <a:rPr lang="en-US" sz="3600" dirty="0" err="1"/>
              <a:t>Tiết</a:t>
            </a:r>
            <a:r>
              <a:rPr lang="en-US" sz="3600" dirty="0"/>
              <a:t> 2)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231D5323-055D-1DB2-7E5F-51EC43350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16" y="1627434"/>
            <a:ext cx="10425064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47F0A67-5416-1410-44A8-C686EFACE153}"/>
              </a:ext>
            </a:extLst>
          </p:cNvPr>
          <p:cNvSpPr/>
          <p:nvPr/>
        </p:nvSpPr>
        <p:spPr>
          <a:xfrm>
            <a:off x="758687" y="571085"/>
            <a:ext cx="11277599" cy="9429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 một số hình ảnh về hai đường thẳng vuông góc ở xung quanh em.</a:t>
            </a:r>
          </a:p>
        </p:txBody>
      </p:sp>
      <p:pic>
        <p:nvPicPr>
          <p:cNvPr id="7" name="Picture 2" descr="Đường thẳng vuông góc với mặt phẳng - Toán học 8 - Trương Hoàng Anh -  Website của Nguyễn Anh Tuấn">
            <a:extLst>
              <a:ext uri="{FF2B5EF4-FFF2-40B4-BE49-F238E27FC236}">
                <a16:creationId xmlns:a16="http://schemas.microsoft.com/office/drawing/2014/main" xmlns="" id="{A7A99C0B-F3FF-F64D-4654-30E6A630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9" y="2236304"/>
            <a:ext cx="5028578" cy="39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Ngã Tư Trống Rỗng Và Đường Vuông Góc Với Máy Bay Không Người Lái Từ Trên  Không Hình ảnh Sẵn có - Tải xuống Hình ảnh Ngay bây giờ - iStock">
            <a:extLst>
              <a:ext uri="{FF2B5EF4-FFF2-40B4-BE49-F238E27FC236}">
                <a16:creationId xmlns:a16="http://schemas.microsoft.com/office/drawing/2014/main" xmlns="" id="{1E015322-66DA-C570-9AFC-462185634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93" y="2256183"/>
            <a:ext cx="5829300" cy="38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79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482</Words>
  <Application>Microsoft Office PowerPoint</Application>
  <PresentationFormat>Custom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2023-11-12T08:48:45Z</dcterms:created>
  <dcterms:modified xsi:type="dcterms:W3CDTF">2025-12-04T13:30:22Z</dcterms:modified>
</cp:coreProperties>
</file>