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08" r:id="rId2"/>
    <p:sldId id="451" r:id="rId3"/>
    <p:sldId id="442" r:id="rId4"/>
    <p:sldId id="457" r:id="rId5"/>
    <p:sldId id="2634" r:id="rId6"/>
    <p:sldId id="455" r:id="rId7"/>
    <p:sldId id="2635" r:id="rId8"/>
    <p:sldId id="2636" r:id="rId9"/>
    <p:sldId id="2637" r:id="rId10"/>
    <p:sldId id="2638" r:id="rId11"/>
    <p:sldId id="2639" r:id="rId12"/>
    <p:sldId id="4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45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12AF7-EF3D-47D3-9DBD-2E5543592D80}"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63DCF-C434-4EE1-9EDF-978244BCC67F}" type="slidenum">
              <a:rPr lang="en-US" smtClean="0"/>
              <a:t>‹#›</a:t>
            </a:fld>
            <a:endParaRPr lang="en-US"/>
          </a:p>
        </p:txBody>
      </p:sp>
    </p:spTree>
    <p:extLst>
      <p:ext uri="{BB962C8B-B14F-4D97-AF65-F5344CB8AC3E}">
        <p14:creationId xmlns:p14="http://schemas.microsoft.com/office/powerpoint/2010/main" val="232818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2BD8A42-EB1E-4922-B685-B28260837DD9}"/>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542986F7-09E1-4900-9BBA-151A7FD957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p>
        </p:txBody>
      </p:sp>
    </p:spTree>
    <p:extLst>
      <p:ext uri="{BB962C8B-B14F-4D97-AF65-F5344CB8AC3E}">
        <p14:creationId xmlns:p14="http://schemas.microsoft.com/office/powerpoint/2010/main" val="2229363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298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8658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3890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4393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3222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7847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305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3140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620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1645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4373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1"/>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400"/>
            </a:lvl1pPr>
            <a:lvl2pPr marL="457401" indent="0" algn="ctr">
              <a:buNone/>
              <a:defRPr sz="2000"/>
            </a:lvl2pPr>
            <a:lvl3pPr marL="914226" indent="0" algn="ctr">
              <a:buNone/>
              <a:defRPr sz="1801"/>
            </a:lvl3pPr>
            <a:lvl4pPr marL="1371627" indent="0" algn="ctr">
              <a:buNone/>
              <a:defRPr sz="1601"/>
            </a:lvl4pPr>
            <a:lvl5pPr marL="1829029" indent="0" algn="ctr">
              <a:buNone/>
              <a:defRPr sz="1601"/>
            </a:lvl5pPr>
            <a:lvl6pPr marL="2285854" indent="0" algn="ctr">
              <a:buNone/>
              <a:defRPr sz="1601"/>
            </a:lvl6pPr>
            <a:lvl7pPr marL="2743255" indent="0" algn="ctr">
              <a:buNone/>
              <a:defRPr sz="1601"/>
            </a:lvl7pPr>
            <a:lvl8pPr marL="3200656" indent="0" algn="ctr">
              <a:buNone/>
              <a:defRPr sz="1601"/>
            </a:lvl8pPr>
            <a:lvl9pPr marL="3657481" indent="0" algn="ctr">
              <a:buNone/>
              <a:defRPr sz="1601"/>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2025/12/4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76285680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19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198"/>
            </a:lvl1pPr>
            <a:lvl2pPr marL="457401" indent="0">
              <a:buNone/>
              <a:defRPr sz="2799"/>
            </a:lvl2pPr>
            <a:lvl3pPr marL="914226" indent="0">
              <a:buNone/>
              <a:defRPr sz="2400"/>
            </a:lvl3pPr>
            <a:lvl4pPr marL="1371627" indent="0">
              <a:buNone/>
              <a:defRPr sz="2000"/>
            </a:lvl4pPr>
            <a:lvl5pPr marL="1829029" indent="0">
              <a:buNone/>
              <a:defRPr sz="2000"/>
            </a:lvl5pPr>
            <a:lvl6pPr marL="2285854" indent="0">
              <a:buNone/>
              <a:defRPr sz="2000"/>
            </a:lvl6pPr>
            <a:lvl7pPr marL="2743255" indent="0">
              <a:buNone/>
              <a:defRPr sz="2000"/>
            </a:lvl7pPr>
            <a:lvl8pPr marL="3200656" indent="0">
              <a:buNone/>
              <a:defRPr sz="2000"/>
            </a:lvl8pPr>
            <a:lvl9pPr marL="3657481"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2025/12/4</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24779111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2025/12/4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68459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2025/12/4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9877385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432B-366D-B42C-2340-DB7B269E9BF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6198034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2025/12/4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404242868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2025/12/4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9519709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401" indent="0">
              <a:buNone/>
              <a:defRPr sz="2000">
                <a:solidFill>
                  <a:schemeClr val="tx1">
                    <a:tint val="75000"/>
                  </a:schemeClr>
                </a:solidFill>
              </a:defRPr>
            </a:lvl2pPr>
            <a:lvl3pPr marL="914226" indent="0">
              <a:buNone/>
              <a:defRPr sz="1801">
                <a:solidFill>
                  <a:schemeClr val="tx1">
                    <a:tint val="75000"/>
                  </a:schemeClr>
                </a:solidFill>
              </a:defRPr>
            </a:lvl3pPr>
            <a:lvl4pPr marL="1371627" indent="0">
              <a:buNone/>
              <a:defRPr sz="1601">
                <a:solidFill>
                  <a:schemeClr val="tx1">
                    <a:tint val="75000"/>
                  </a:schemeClr>
                </a:solidFill>
              </a:defRPr>
            </a:lvl4pPr>
            <a:lvl5pPr marL="1829029" indent="0">
              <a:buNone/>
              <a:defRPr sz="1601">
                <a:solidFill>
                  <a:schemeClr val="tx1">
                    <a:tint val="75000"/>
                  </a:schemeClr>
                </a:solidFill>
              </a:defRPr>
            </a:lvl5pPr>
            <a:lvl6pPr marL="2285854" indent="0">
              <a:buNone/>
              <a:defRPr sz="1601">
                <a:solidFill>
                  <a:schemeClr val="tx1">
                    <a:tint val="75000"/>
                  </a:schemeClr>
                </a:solidFill>
              </a:defRPr>
            </a:lvl6pPr>
            <a:lvl7pPr marL="2743255" indent="0">
              <a:buNone/>
              <a:defRPr sz="1601">
                <a:solidFill>
                  <a:schemeClr val="tx1">
                    <a:tint val="75000"/>
                  </a:schemeClr>
                </a:solidFill>
              </a:defRPr>
            </a:lvl7pPr>
            <a:lvl8pPr marL="3200656" indent="0">
              <a:buNone/>
              <a:defRPr sz="1601">
                <a:solidFill>
                  <a:schemeClr val="tx1">
                    <a:tint val="75000"/>
                  </a:schemeClr>
                </a:solidFill>
              </a:defRPr>
            </a:lvl8pPr>
            <a:lvl9pPr marL="3657481" indent="0">
              <a:buNone/>
              <a:defRPr sz="160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2025/12/4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5509140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2025/12/4</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7415853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2025/12/4</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6050888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2025/12/4</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19631589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2025/12/4</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79600114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198"/>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198"/>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2025/12/4</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7096886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3960BA56-6E7D-AC9A-F61D-E7C53D0C721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 name="Group 1">
            <a:extLst>
              <a:ext uri="{FF2B5EF4-FFF2-40B4-BE49-F238E27FC236}">
                <a16:creationId xmlns:a16="http://schemas.microsoft.com/office/drawing/2014/main" id="{DAC76F9C-1ECE-7F84-1B43-C73EF4D5C7A3}"/>
              </a:ext>
            </a:extLst>
          </p:cNvPr>
          <p:cNvGrpSpPr/>
          <p:nvPr userDrawn="1"/>
        </p:nvGrpSpPr>
        <p:grpSpPr>
          <a:xfrm>
            <a:off x="-3401883" y="200079"/>
            <a:ext cx="3842965" cy="2357824"/>
            <a:chOff x="5586065" y="1777554"/>
            <a:chExt cx="2882224" cy="1768368"/>
          </a:xfrm>
        </p:grpSpPr>
        <p:grpSp>
          <p:nvGrpSpPr>
            <p:cNvPr id="4" name="Group 3">
              <a:extLst>
                <a:ext uri="{FF2B5EF4-FFF2-40B4-BE49-F238E27FC236}">
                  <a16:creationId xmlns:a16="http://schemas.microsoft.com/office/drawing/2014/main" id="{CC09DFAA-62D7-731A-A917-9B0EA811AD0D}"/>
                </a:ext>
              </a:extLst>
            </p:cNvPr>
            <p:cNvGrpSpPr/>
            <p:nvPr userDrawn="1"/>
          </p:nvGrpSpPr>
          <p:grpSpPr>
            <a:xfrm>
              <a:off x="5586065" y="1777554"/>
              <a:ext cx="2882224" cy="1768368"/>
              <a:chOff x="6282158" y="1877677"/>
              <a:chExt cx="4326340" cy="2783227"/>
            </a:xfrm>
          </p:grpSpPr>
          <p:sp>
            <p:nvSpPr>
              <p:cNvPr id="6" name="Freeform: Shape 5">
                <a:extLst>
                  <a:ext uri="{FF2B5EF4-FFF2-40B4-BE49-F238E27FC236}">
                    <a16:creationId xmlns:a16="http://schemas.microsoft.com/office/drawing/2014/main" id="{32FCC844-6DE8-C867-08CE-C0E6CC4C7786}"/>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7" name="TextBox 6">
                <a:extLst>
                  <a:ext uri="{FF2B5EF4-FFF2-40B4-BE49-F238E27FC236}">
                    <a16:creationId xmlns:a16="http://schemas.microsoft.com/office/drawing/2014/main" id="{D5A70C93-70D5-5B5F-6233-4F1AB5F7993A}"/>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8" name="TextBox 7">
                <a:extLst>
                  <a:ext uri="{FF2B5EF4-FFF2-40B4-BE49-F238E27FC236}">
                    <a16:creationId xmlns:a16="http://schemas.microsoft.com/office/drawing/2014/main" id="{5000A013-8088-ADEF-AB29-2AA51F55B886}"/>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D1FF6335-706E-10FB-B552-C722BBE1B3F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3393055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push dir="u"/>
  </p:transition>
  <p:txStyles>
    <p:titleStyle>
      <a:lvl1pPr algn="l" defTabSz="9142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701" indent="-228701" algn="l" defTabSz="914226" rtl="0" eaLnBrk="1" latinLnBrk="0" hangingPunct="1">
        <a:lnSpc>
          <a:spcPct val="90000"/>
        </a:lnSpc>
        <a:spcBef>
          <a:spcPts val="998"/>
        </a:spcBef>
        <a:buFont typeface="Arial" panose="020B0604020202020204" pitchFamily="34" charset="0"/>
        <a:buChar char="•"/>
        <a:defRPr sz="2799" kern="1200">
          <a:solidFill>
            <a:schemeClr val="tx1"/>
          </a:solidFill>
          <a:latin typeface="+mn-lt"/>
          <a:ea typeface="+mn-ea"/>
          <a:cs typeface="+mn-cs"/>
        </a:defRPr>
      </a:lvl1pPr>
      <a:lvl2pPr marL="685526" indent="-228701" algn="l" defTabSz="914226"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27" indent="-228701" algn="l" defTabSz="914226"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328"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153"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4"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955"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781"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82"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26" rtl="0" eaLnBrk="1" latinLnBrk="0" hangingPunct="1">
        <a:defRPr sz="1801" kern="1200">
          <a:solidFill>
            <a:schemeClr val="tx1"/>
          </a:solidFill>
          <a:latin typeface="+mn-lt"/>
          <a:ea typeface="+mn-ea"/>
          <a:cs typeface="+mn-cs"/>
        </a:defRPr>
      </a:lvl1pPr>
      <a:lvl2pPr marL="457401" algn="l" defTabSz="914226" rtl="0" eaLnBrk="1" latinLnBrk="0" hangingPunct="1">
        <a:defRPr sz="1801" kern="1200">
          <a:solidFill>
            <a:schemeClr val="tx1"/>
          </a:solidFill>
          <a:latin typeface="+mn-lt"/>
          <a:ea typeface="+mn-ea"/>
          <a:cs typeface="+mn-cs"/>
        </a:defRPr>
      </a:lvl2pPr>
      <a:lvl3pPr marL="914226" algn="l" defTabSz="914226" rtl="0" eaLnBrk="1" latinLnBrk="0" hangingPunct="1">
        <a:defRPr sz="1801" kern="1200">
          <a:solidFill>
            <a:schemeClr val="tx1"/>
          </a:solidFill>
          <a:latin typeface="+mn-lt"/>
          <a:ea typeface="+mn-ea"/>
          <a:cs typeface="+mn-cs"/>
        </a:defRPr>
      </a:lvl3pPr>
      <a:lvl4pPr marL="1371627" algn="l" defTabSz="914226" rtl="0" eaLnBrk="1" latinLnBrk="0" hangingPunct="1">
        <a:defRPr sz="1801" kern="1200">
          <a:solidFill>
            <a:schemeClr val="tx1"/>
          </a:solidFill>
          <a:latin typeface="+mn-lt"/>
          <a:ea typeface="+mn-ea"/>
          <a:cs typeface="+mn-cs"/>
        </a:defRPr>
      </a:lvl4pPr>
      <a:lvl5pPr marL="1829029" algn="l" defTabSz="914226" rtl="0" eaLnBrk="1" latinLnBrk="0" hangingPunct="1">
        <a:defRPr sz="1801" kern="1200">
          <a:solidFill>
            <a:schemeClr val="tx1"/>
          </a:solidFill>
          <a:latin typeface="+mn-lt"/>
          <a:ea typeface="+mn-ea"/>
          <a:cs typeface="+mn-cs"/>
        </a:defRPr>
      </a:lvl5pPr>
      <a:lvl6pPr marL="2285854" algn="l" defTabSz="914226" rtl="0" eaLnBrk="1" latinLnBrk="0" hangingPunct="1">
        <a:defRPr sz="1801" kern="1200">
          <a:solidFill>
            <a:schemeClr val="tx1"/>
          </a:solidFill>
          <a:latin typeface="+mn-lt"/>
          <a:ea typeface="+mn-ea"/>
          <a:cs typeface="+mn-cs"/>
        </a:defRPr>
      </a:lvl6pPr>
      <a:lvl7pPr marL="2743255" algn="l" defTabSz="914226" rtl="0" eaLnBrk="1" latinLnBrk="0" hangingPunct="1">
        <a:defRPr sz="1801" kern="1200">
          <a:solidFill>
            <a:schemeClr val="tx1"/>
          </a:solidFill>
          <a:latin typeface="+mn-lt"/>
          <a:ea typeface="+mn-ea"/>
          <a:cs typeface="+mn-cs"/>
        </a:defRPr>
      </a:lvl7pPr>
      <a:lvl8pPr marL="3200656" algn="l" defTabSz="914226" rtl="0" eaLnBrk="1" latinLnBrk="0" hangingPunct="1">
        <a:defRPr sz="1801" kern="1200">
          <a:solidFill>
            <a:schemeClr val="tx1"/>
          </a:solidFill>
          <a:latin typeface="+mn-lt"/>
          <a:ea typeface="+mn-ea"/>
          <a:cs typeface="+mn-cs"/>
        </a:defRPr>
      </a:lvl8pPr>
      <a:lvl9pPr marL="3657481" algn="l" defTabSz="91422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jpe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49D4686-C114-47BB-93A8-0AD93B157BC5}"/>
              </a:ext>
            </a:extLst>
          </p:cNvPr>
          <p:cNvSpPr>
            <a:spLocks noChangeArrowheads="1"/>
          </p:cNvSpPr>
          <p:nvPr/>
        </p:nvSpPr>
        <p:spPr bwMode="auto">
          <a:xfrm>
            <a:off x="914400" y="961749"/>
            <a:ext cx="10145186" cy="4553151"/>
          </a:xfrm>
          <a:prstGeom prst="rect">
            <a:avLst/>
          </a:prstGeom>
          <a:solidFill>
            <a:srgbClr val="66FFFF"/>
          </a:solidFill>
          <a:ln>
            <a:noFill/>
          </a:ln>
        </p:spPr>
        <p:txBody>
          <a:bodyPr wrap="none" lIns="108836" tIns="54418" rIns="108836" bIns="5441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defRPr/>
            </a:pPr>
            <a:endParaRPr lang="vi-VN" altLang="en-US" sz="2912">
              <a:solidFill>
                <a:srgbClr val="FFFF00"/>
              </a:solidFill>
              <a:latin typeface="Tahoma" panose="020B0604030504040204" pitchFamily="34" charset="0"/>
            </a:endParaRPr>
          </a:p>
        </p:txBody>
      </p:sp>
      <p:grpSp>
        <p:nvGrpSpPr>
          <p:cNvPr id="2" name="Group 4">
            <a:extLst>
              <a:ext uri="{FF2B5EF4-FFF2-40B4-BE49-F238E27FC236}">
                <a16:creationId xmlns:a16="http://schemas.microsoft.com/office/drawing/2014/main" id="{7E940B64-6FBC-45F7-B6CF-E11A43F16B19}"/>
              </a:ext>
            </a:extLst>
          </p:cNvPr>
          <p:cNvGrpSpPr>
            <a:grpSpLocks/>
          </p:cNvGrpSpPr>
          <p:nvPr/>
        </p:nvGrpSpPr>
        <p:grpSpPr bwMode="auto">
          <a:xfrm>
            <a:off x="4384085" y="1483410"/>
            <a:ext cx="3603939" cy="2056806"/>
            <a:chOff x="2256" y="1536"/>
            <a:chExt cx="1176" cy="744"/>
          </a:xfrm>
        </p:grpSpPr>
        <p:pic>
          <p:nvPicPr>
            <p:cNvPr id="5132" name="Picture 5" descr="pretty_flower_purple_hb">
              <a:extLst>
                <a:ext uri="{FF2B5EF4-FFF2-40B4-BE49-F238E27FC236}">
                  <a16:creationId xmlns:a16="http://schemas.microsoft.com/office/drawing/2014/main" id="{337F88A5-62FD-467E-9BC0-B92E6D72D38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3" name="Group 6">
              <a:extLst>
                <a:ext uri="{FF2B5EF4-FFF2-40B4-BE49-F238E27FC236}">
                  <a16:creationId xmlns:a16="http://schemas.microsoft.com/office/drawing/2014/main" id="{8DDC33A3-7259-48EA-BAD9-9C19830221CC}"/>
                </a:ext>
              </a:extLst>
            </p:cNvPr>
            <p:cNvGrpSpPr>
              <a:grpSpLocks/>
            </p:cNvGrpSpPr>
            <p:nvPr/>
          </p:nvGrpSpPr>
          <p:grpSpPr bwMode="auto">
            <a:xfrm>
              <a:off x="2256" y="1536"/>
              <a:ext cx="864" cy="744"/>
              <a:chOff x="2256" y="1536"/>
              <a:chExt cx="864" cy="744"/>
            </a:xfrm>
          </p:grpSpPr>
          <p:pic>
            <p:nvPicPr>
              <p:cNvPr id="5134" name="Picture 7" descr="pretty_flower_red_hb">
                <a:extLst>
                  <a:ext uri="{FF2B5EF4-FFF2-40B4-BE49-F238E27FC236}">
                    <a16:creationId xmlns:a16="http://schemas.microsoft.com/office/drawing/2014/main" id="{C5E731D1-B45E-4B22-AFF2-36271E3109D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8" descr="pretty_flower_yellow_hb">
                <a:extLst>
                  <a:ext uri="{FF2B5EF4-FFF2-40B4-BE49-F238E27FC236}">
                    <a16:creationId xmlns:a16="http://schemas.microsoft.com/office/drawing/2014/main" id="{450E618F-09F6-4764-B2AA-075E9329E50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9" descr="pretty_flower_orange_hb">
                <a:extLst>
                  <a:ext uri="{FF2B5EF4-FFF2-40B4-BE49-F238E27FC236}">
                    <a16:creationId xmlns:a16="http://schemas.microsoft.com/office/drawing/2014/main" id="{EEE666EA-DA24-4DB8-B21D-5ABE68369B4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5611" name="Text Box 11">
            <a:extLst>
              <a:ext uri="{FF2B5EF4-FFF2-40B4-BE49-F238E27FC236}">
                <a16:creationId xmlns:a16="http://schemas.microsoft.com/office/drawing/2014/main" id="{043447FE-8F84-4A5C-B174-68CAFFFBD51B}"/>
              </a:ext>
            </a:extLst>
          </p:cNvPr>
          <p:cNvSpPr txBox="1">
            <a:spLocks noChangeArrowheads="1"/>
          </p:cNvSpPr>
          <p:nvPr/>
        </p:nvSpPr>
        <p:spPr bwMode="auto">
          <a:xfrm>
            <a:off x="1266185" y="4406185"/>
            <a:ext cx="9659630" cy="663897"/>
          </a:xfrm>
          <a:prstGeom prst="rect">
            <a:avLst/>
          </a:prstGeom>
          <a:noFill/>
          <a:ln>
            <a:noFill/>
          </a:ln>
        </p:spPr>
        <p:txBody>
          <a:bodyPr wrap="square" lIns="108836" tIns="54418" rIns="108836" bIns="5441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defRPr/>
            </a:pPr>
            <a:r>
              <a:rPr lang="en-US" altLang="en-US" sz="3600" b="1" i="1" dirty="0" err="1">
                <a:solidFill>
                  <a:srgbClr val="C00000"/>
                </a:solidFill>
                <a:latin typeface="Times New Roman" panose="02020603050405020304" pitchFamily="18" charset="0"/>
                <a:cs typeface="Times New Roman" panose="02020603050405020304" pitchFamily="18" charset="0"/>
              </a:rPr>
              <a:t>Giáo</a:t>
            </a:r>
            <a:r>
              <a:rPr lang="en-US" altLang="en-US" sz="3600" b="1" i="1" dirty="0">
                <a:solidFill>
                  <a:srgbClr val="C00000"/>
                </a:solidFill>
                <a:latin typeface="Times New Roman" panose="02020603050405020304" pitchFamily="18" charset="0"/>
                <a:cs typeface="Times New Roman" panose="02020603050405020304" pitchFamily="18" charset="0"/>
              </a:rPr>
              <a:t> </a:t>
            </a:r>
            <a:r>
              <a:rPr lang="en-US" altLang="en-US" sz="3600" b="1" i="1" dirty="0" err="1">
                <a:solidFill>
                  <a:srgbClr val="C00000"/>
                </a:solidFill>
                <a:latin typeface="Times New Roman" panose="02020603050405020304" pitchFamily="18" charset="0"/>
                <a:cs typeface="Times New Roman" panose="02020603050405020304" pitchFamily="18" charset="0"/>
              </a:rPr>
              <a:t>viên</a:t>
            </a:r>
            <a:r>
              <a:rPr lang="en-US" altLang="en-US" sz="3600" b="1" i="1" dirty="0">
                <a:solidFill>
                  <a:srgbClr val="C00000"/>
                </a:solidFill>
                <a:latin typeface="Times New Roman" panose="02020603050405020304" pitchFamily="18" charset="0"/>
                <a:cs typeface="Times New Roman" panose="02020603050405020304" pitchFamily="18" charset="0"/>
              </a:rPr>
              <a:t>: </a:t>
            </a:r>
            <a:r>
              <a:rPr lang="en-US" altLang="en-US" sz="3600" b="1" i="1" dirty="0" err="1">
                <a:solidFill>
                  <a:srgbClr val="C00000"/>
                </a:solidFill>
                <a:latin typeface="Times New Roman" panose="02020603050405020304" pitchFamily="18" charset="0"/>
                <a:cs typeface="Times New Roman" panose="02020603050405020304" pitchFamily="18" charset="0"/>
              </a:rPr>
              <a:t>Nguyễn</a:t>
            </a:r>
            <a:r>
              <a:rPr lang="en-US" altLang="en-US" sz="3600" b="1" i="1" dirty="0">
                <a:solidFill>
                  <a:srgbClr val="C00000"/>
                </a:solidFill>
                <a:latin typeface="Times New Roman" panose="02020603050405020304" pitchFamily="18" charset="0"/>
                <a:cs typeface="Times New Roman" panose="02020603050405020304" pitchFamily="18" charset="0"/>
              </a:rPr>
              <a:t> </a:t>
            </a:r>
            <a:r>
              <a:rPr lang="en-US" altLang="en-US" sz="3600" b="1" i="1" dirty="0" err="1">
                <a:solidFill>
                  <a:srgbClr val="C00000"/>
                </a:solidFill>
                <a:latin typeface="Times New Roman" panose="02020603050405020304" pitchFamily="18" charset="0"/>
                <a:cs typeface="Times New Roman" panose="02020603050405020304" pitchFamily="18" charset="0"/>
              </a:rPr>
              <a:t>Thị</a:t>
            </a:r>
            <a:r>
              <a:rPr lang="en-US" altLang="en-US" sz="3600" b="1" i="1" dirty="0">
                <a:solidFill>
                  <a:srgbClr val="C00000"/>
                </a:solidFill>
                <a:latin typeface="Times New Roman" panose="02020603050405020304" pitchFamily="18" charset="0"/>
                <a:cs typeface="Times New Roman" panose="02020603050405020304" pitchFamily="18" charset="0"/>
              </a:rPr>
              <a:t> </a:t>
            </a:r>
            <a:r>
              <a:rPr lang="en-US" altLang="en-US" sz="3600" b="1" i="1" dirty="0" err="1">
                <a:solidFill>
                  <a:srgbClr val="C00000"/>
                </a:solidFill>
                <a:latin typeface="Times New Roman" panose="02020603050405020304" pitchFamily="18" charset="0"/>
                <a:cs typeface="Times New Roman" panose="02020603050405020304" pitchFamily="18" charset="0"/>
              </a:rPr>
              <a:t>Ngọc</a:t>
            </a:r>
            <a:r>
              <a:rPr lang="en-US" altLang="en-US" sz="3600" b="1" i="1" dirty="0">
                <a:solidFill>
                  <a:srgbClr val="C00000"/>
                </a:solidFill>
                <a:latin typeface="Times New Roman" panose="02020603050405020304" pitchFamily="18" charset="0"/>
                <a:cs typeface="Times New Roman" panose="02020603050405020304" pitchFamily="18" charset="0"/>
              </a:rPr>
              <a:t> </a:t>
            </a:r>
            <a:r>
              <a:rPr lang="en-US" altLang="en-US" sz="3600" b="1" i="1" dirty="0" err="1">
                <a:solidFill>
                  <a:srgbClr val="C00000"/>
                </a:solidFill>
                <a:latin typeface="Times New Roman" panose="02020603050405020304" pitchFamily="18" charset="0"/>
                <a:cs typeface="Times New Roman" panose="02020603050405020304" pitchFamily="18" charset="0"/>
              </a:rPr>
              <a:t>Ánh</a:t>
            </a:r>
            <a:endParaRPr lang="en-US" altLang="en-US" sz="3200" b="1" i="1" dirty="0">
              <a:solidFill>
                <a:srgbClr val="FF0000"/>
              </a:solidFill>
              <a:latin typeface="Times New Roman" panose="02020603050405020304" pitchFamily="18" charset="0"/>
              <a:cs typeface="Times New Roman" panose="02020603050405020304" pitchFamily="18" charset="0"/>
            </a:endParaRPr>
          </a:p>
        </p:txBody>
      </p:sp>
      <p:pic>
        <p:nvPicPr>
          <p:cNvPr id="25612" name="Picture 12" descr="3d butterfly">
            <a:extLst>
              <a:ext uri="{FF2B5EF4-FFF2-40B4-BE49-F238E27FC236}">
                <a16:creationId xmlns:a16="http://schemas.microsoft.com/office/drawing/2014/main" id="{4438B48B-7B93-43A6-B6A5-4C7490FFE3A9}"/>
              </a:ext>
            </a:extLst>
          </p:cNvPr>
          <p:cNvPicPr>
            <a:picLocks noChangeAspect="1" noChangeArrowheads="1" noCrop="1"/>
          </p:cNvPicPr>
          <p:nvPr/>
        </p:nvPicPr>
        <p:blipFill>
          <a:blip r:embed="rId7">
            <a:lum bright="70000" contrast="-70000"/>
            <a:grayscl/>
            <a:extLst>
              <a:ext uri="{28A0092B-C50C-407E-A947-70E740481C1C}">
                <a14:useLocalDpi xmlns:a14="http://schemas.microsoft.com/office/drawing/2010/main" val="0"/>
              </a:ext>
            </a:extLst>
          </a:blip>
          <a:srcRect/>
          <a:stretch>
            <a:fillRect/>
          </a:stretch>
        </p:blipFill>
        <p:spPr bwMode="auto">
          <a:xfrm>
            <a:off x="-1887538" y="1143000"/>
            <a:ext cx="1262063"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3" descr="3d butterfly">
            <a:extLst>
              <a:ext uri="{FF2B5EF4-FFF2-40B4-BE49-F238E27FC236}">
                <a16:creationId xmlns:a16="http://schemas.microsoft.com/office/drawing/2014/main" id="{4F7B724D-603F-470D-884C-B6AAFC160765}"/>
              </a:ext>
            </a:extLst>
          </p:cNvPr>
          <p:cNvPicPr>
            <a:picLocks noChangeAspect="1" noChangeArrowheads="1" noCrop="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3004800" y="1066800"/>
            <a:ext cx="12620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WordArt 14">
            <a:extLst>
              <a:ext uri="{FF2B5EF4-FFF2-40B4-BE49-F238E27FC236}">
                <a16:creationId xmlns:a16="http://schemas.microsoft.com/office/drawing/2014/main" id="{276E9C36-1606-438F-8371-870B335A5124}"/>
              </a:ext>
            </a:extLst>
          </p:cNvPr>
          <p:cNvSpPr>
            <a:spLocks noChangeArrowheads="1" noChangeShapeType="1" noTextEdit="1"/>
          </p:cNvSpPr>
          <p:nvPr/>
        </p:nvSpPr>
        <p:spPr bwMode="auto">
          <a:xfrm>
            <a:off x="1716304" y="1483410"/>
            <a:ext cx="8865950" cy="3192109"/>
          </a:xfrm>
          <a:prstGeom prst="rect">
            <a:avLst/>
          </a:prstGeom>
        </p:spPr>
        <p:txBody>
          <a:bodyPr spcFirstLastPara="1" wrap="none" fromWordArt="1">
            <a:prstTxWarp prst="textArchUp">
              <a:avLst>
                <a:gd name="adj" fmla="val 10800004"/>
              </a:avLst>
            </a:prstTxWarp>
          </a:bodyPr>
          <a:lstStyle/>
          <a:p>
            <a:pPr algn="ctr"/>
            <a:r>
              <a:rPr lang="vi-VN" sz="32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TRƯỜNG TIỂU HỌC </a:t>
            </a:r>
            <a:r>
              <a:rPr lang="en-US" sz="32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HƯNG ĐẠO</a:t>
            </a:r>
          </a:p>
        </p:txBody>
      </p:sp>
      <p:sp>
        <p:nvSpPr>
          <p:cNvPr id="25615" name="WordArt 15">
            <a:extLst>
              <a:ext uri="{FF2B5EF4-FFF2-40B4-BE49-F238E27FC236}">
                <a16:creationId xmlns:a16="http://schemas.microsoft.com/office/drawing/2014/main" id="{B8E4EA94-EC0D-444A-9202-1B49DC27D5D7}"/>
              </a:ext>
            </a:extLst>
          </p:cNvPr>
          <p:cNvSpPr>
            <a:spLocks noChangeArrowheads="1" noChangeShapeType="1" noTextEdit="1"/>
          </p:cNvSpPr>
          <p:nvPr/>
        </p:nvSpPr>
        <p:spPr bwMode="auto">
          <a:xfrm>
            <a:off x="1557740" y="3453173"/>
            <a:ext cx="9183077" cy="608704"/>
          </a:xfrm>
          <a:prstGeom prst="rect">
            <a:avLst/>
          </a:prstGeom>
        </p:spPr>
        <p:txBody>
          <a:bodyPr wrap="none" lIns="121919" tIns="60959" rIns="121919" bIns="60959" fromWordArt="1">
            <a:prstTxWarp prst="textPlain">
              <a:avLst>
                <a:gd name="adj" fmla="val 50000"/>
              </a:avLst>
            </a:prstTxWarp>
          </a:bodyPr>
          <a:lstStyle/>
          <a:p>
            <a:pPr algn="ctr">
              <a:defRPr/>
            </a:pPr>
            <a:r>
              <a:rPr lang="en-US" sz="3200" kern="10" dirty="0">
                <a:ln w="9525">
                  <a:solidFill>
                    <a:srgbClr val="0000CC"/>
                  </a:solidFill>
                  <a:round/>
                  <a:headEnd/>
                  <a:tailEnd/>
                </a:ln>
                <a:solidFill>
                  <a:srgbClr val="FFFF00"/>
                </a:solidFill>
                <a:effectLst>
                  <a:outerShdw dist="35921" dir="2700000" algn="ctr" rotWithShape="0">
                    <a:srgbClr val="C0C0C0">
                      <a:alpha val="79999"/>
                    </a:srgbClr>
                  </a:outerShdw>
                </a:effectLst>
                <a:latin typeface="Times New Roman"/>
                <a:cs typeface="Times New Roman"/>
              </a:rPr>
              <a:t>CHÀO MỪNG QUÝ THẦY CÔ ĐẾN THĂM LỚP  4A2</a:t>
            </a:r>
            <a:endParaRPr lang="en-US" sz="3200" kern="10" dirty="0">
              <a:ln w="9525">
                <a:solidFill>
                  <a:srgbClr val="0000CC"/>
                </a:solidFill>
                <a:round/>
                <a:headEnd/>
                <a:tailEnd/>
              </a:ln>
              <a:solidFill>
                <a:srgbClr val="FF00FF"/>
              </a:solidFill>
              <a:effectLst>
                <a:outerShdw dist="35921" dir="2700000" algn="ctr" rotWithShape="0">
                  <a:srgbClr val="C0C0C0">
                    <a:alpha val="79999"/>
                  </a:srgbClr>
                </a:outerShdw>
              </a:effectLst>
              <a:latin typeface="Times New Roman"/>
              <a:cs typeface="Times New Roman"/>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25614"/>
                                        </p:tgtEl>
                                        <p:attrNameLst>
                                          <p:attrName>style.visibility</p:attrName>
                                        </p:attrNameLst>
                                      </p:cBhvr>
                                      <p:to>
                                        <p:strVal val="visible"/>
                                      </p:to>
                                    </p:set>
                                    <p:anim calcmode="lin" valueType="num">
                                      <p:cBhvr>
                                        <p:cTn id="7" dur="1000" fill="hold"/>
                                        <p:tgtEl>
                                          <p:spTgt spid="25614"/>
                                        </p:tgtEl>
                                        <p:attrNameLst>
                                          <p:attrName>ppt_w</p:attrName>
                                        </p:attrNameLst>
                                      </p:cBhvr>
                                      <p:tavLst>
                                        <p:tav tm="0">
                                          <p:val>
                                            <p:fltVal val="0"/>
                                          </p:val>
                                        </p:tav>
                                        <p:tav tm="100000">
                                          <p:val>
                                            <p:strVal val="#ppt_w"/>
                                          </p:val>
                                        </p:tav>
                                      </p:tavLst>
                                    </p:anim>
                                    <p:anim calcmode="lin" valueType="num">
                                      <p:cBhvr>
                                        <p:cTn id="8" dur="1000" fill="hold"/>
                                        <p:tgtEl>
                                          <p:spTgt spid="25614"/>
                                        </p:tgtEl>
                                        <p:attrNameLst>
                                          <p:attrName>ppt_h</p:attrName>
                                        </p:attrNameLst>
                                      </p:cBhvr>
                                      <p:tavLst>
                                        <p:tav tm="0">
                                          <p:val>
                                            <p:fltVal val="0"/>
                                          </p:val>
                                        </p:tav>
                                        <p:tav tm="100000">
                                          <p:val>
                                            <p:strVal val="#ppt_h"/>
                                          </p:val>
                                        </p:tav>
                                      </p:tavLst>
                                    </p:anim>
                                    <p:animEffect transition="in" filter="fade">
                                      <p:cBhvr>
                                        <p:cTn id="9" dur="1000"/>
                                        <p:tgtEl>
                                          <p:spTgt spid="25614"/>
                                        </p:tgtEl>
                                      </p:cBhvr>
                                    </p:animEffec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nodeType="afterGroup">
                            <p:stCondLst>
                              <p:cond delay="1000"/>
                            </p:stCondLst>
                            <p:childTnLst>
                              <p:par>
                                <p:cTn id="14" presetID="25" presetClass="entr" presetSubtype="0" fill="hold" nodeType="afterEffect">
                                  <p:stCondLst>
                                    <p:cond delay="0"/>
                                  </p:stCondLst>
                                  <p:childTnLst>
                                    <p:set>
                                      <p:cBhvr>
                                        <p:cTn id="15" dur="1" fill="hold">
                                          <p:stCondLst>
                                            <p:cond delay="0"/>
                                          </p:stCondLst>
                                        </p:cTn>
                                        <p:tgtEl>
                                          <p:spTgt spid="25615"/>
                                        </p:tgtEl>
                                        <p:attrNameLst>
                                          <p:attrName>style.visibility</p:attrName>
                                        </p:attrNameLst>
                                      </p:cBhvr>
                                      <p:to>
                                        <p:strVal val="visible"/>
                                      </p:to>
                                    </p:set>
                                    <p:anim calcmode="lin" valueType="num">
                                      <p:cBhvr>
                                        <p:cTn id="16" dur="500" decel="50000" fill="hold">
                                          <p:stCondLst>
                                            <p:cond delay="0"/>
                                          </p:stCondLst>
                                        </p:cTn>
                                        <p:tgtEl>
                                          <p:spTgt spid="25615"/>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5615"/>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5615"/>
                                        </p:tgtEl>
                                        <p:attrNameLst>
                                          <p:attrName>ppt_w</p:attrName>
                                        </p:attrNameLst>
                                      </p:cBhvr>
                                      <p:tavLst>
                                        <p:tav tm="0">
                                          <p:val>
                                            <p:strVal val="#ppt_w*.05"/>
                                          </p:val>
                                        </p:tav>
                                        <p:tav tm="100000">
                                          <p:val>
                                            <p:strVal val="#ppt_w"/>
                                          </p:val>
                                        </p:tav>
                                      </p:tavLst>
                                    </p:anim>
                                    <p:anim calcmode="lin" valueType="num">
                                      <p:cBhvr>
                                        <p:cTn id="19" dur="1000" fill="hold"/>
                                        <p:tgtEl>
                                          <p:spTgt spid="25615"/>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5615"/>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5615"/>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5615"/>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5615"/>
                                        </p:tgtEl>
                                      </p:cBhvr>
                                    </p:animEffect>
                                  </p:childTnLst>
                                </p:cTn>
                              </p:par>
                            </p:childTnLst>
                          </p:cTn>
                        </p:par>
                        <p:par>
                          <p:cTn id="24" fill="hold" nodeType="afterGroup">
                            <p:stCondLst>
                              <p:cond delay="2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25611"/>
                                        </p:tgtEl>
                                        <p:attrNameLst>
                                          <p:attrName>style.visibility</p:attrName>
                                        </p:attrNameLst>
                                      </p:cBhvr>
                                      <p:to>
                                        <p:strVal val="visible"/>
                                      </p:to>
                                    </p:set>
                                    <p:anim calcmode="lin" valueType="num">
                                      <p:cBhvr>
                                        <p:cTn id="27" dur="500" fill="hold"/>
                                        <p:tgtEl>
                                          <p:spTgt spid="25611"/>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5611"/>
                                        </p:tgtEl>
                                        <p:attrNameLst>
                                          <p:attrName>ppt_y</p:attrName>
                                        </p:attrNameLst>
                                      </p:cBhvr>
                                      <p:tavLst>
                                        <p:tav tm="0">
                                          <p:val>
                                            <p:strVal val="#ppt_y"/>
                                          </p:val>
                                        </p:tav>
                                        <p:tav tm="100000">
                                          <p:val>
                                            <p:strVal val="#ppt_y"/>
                                          </p:val>
                                        </p:tav>
                                      </p:tavLst>
                                    </p:anim>
                                    <p:anim calcmode="lin" valueType="num">
                                      <p:cBhvr>
                                        <p:cTn id="29" dur="500" fill="hold"/>
                                        <p:tgtEl>
                                          <p:spTgt spid="25611"/>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5611"/>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5611"/>
                                        </p:tgtEl>
                                      </p:cBhvr>
                                    </p:animEffect>
                                  </p:childTnLst>
                                </p:cTn>
                              </p:par>
                            </p:childTnLst>
                          </p:cTn>
                        </p:par>
                        <p:par>
                          <p:cTn id="32" fill="hold" nodeType="afterGroup">
                            <p:stCondLst>
                              <p:cond delay="3700"/>
                            </p:stCondLst>
                            <p:childTnLst>
                              <p:par>
                                <p:cTn id="33" presetID="0" presetClass="path" presetSubtype="0" accel="50000" decel="50000" fill="hold" nodeType="afterEffect">
                                  <p:stCondLst>
                                    <p:cond delay="0"/>
                                  </p:stCondLst>
                                  <p:childTnLst>
                                    <p:animMotion origin="layout" path="M -0.12309 0.0067 C -0.18437 0.02219 -0.41475 0.12364 -0.49114 0.09684 C -0.56753 0.07003 -0.52239 -0.1352 -0.58177 -0.15415 C -0.64201 -0.17287 -0.78229 -0.11509 -0.85156 -0.01756 C -0.92118 0.07973 -1.04618 0.2979 -0.99705 0.43079 C -0.94809 0.56344 -0.69201 0.7541 -0.55642 0.77791 C -0.42083 0.80171 -0.24757 0.64179 -0.18298 0.57315 C -0.1184 0.50451 -0.13941 0.38826 -0.16927 0.36561 C -0.19913 0.34296 -0.31979 0.46198 -0.36215 0.43679 C -0.40451 0.4116 -0.41041 0.26138 -0.42309 0.21516 " pathEditMode="relative" rAng="0" ptsTypes="aaaaaaaaaa">
                                      <p:cBhvr>
                                        <p:cTn id="34" dur="5000" fill="hold"/>
                                        <p:tgtEl>
                                          <p:spTgt spid="25613"/>
                                        </p:tgtEl>
                                        <p:attrNameLst>
                                          <p:attrName>ppt_x</p:attrName>
                                          <p:attrName>ppt_y</p:attrName>
                                        </p:attrNameLst>
                                      </p:cBhvr>
                                      <p:rCtr x="-45920" y="30760"/>
                                    </p:animMotion>
                                  </p:childTnLst>
                                </p:cTn>
                              </p:par>
                              <p:par>
                                <p:cTn id="35" presetID="0" presetClass="path" presetSubtype="0" accel="50000" decel="50000" fill="hold" nodeType="withEffect">
                                  <p:stCondLst>
                                    <p:cond delay="0"/>
                                  </p:stCondLst>
                                  <p:childTnLst>
                                    <p:animMotion origin="layout" path="M 0.1066 -0.07003 C 0.1415 -0.05039 0.25105 0.02172 0.3158 0.04737 C 0.38056 0.07349 0.46702 0.11971 0.49497 0.08458 C 0.52292 0.04945 0.43646 -0.11833 0.48334 -0.16294 C 0.53021 -0.20777 0.70695 -0.19298 0.77622 -0.18466 C 0.84549 -0.17634 0.85834 -0.19367 0.89948 -0.11348 C 0.94063 -0.03328 1.05139 0.16339 1.0231 0.29604 C 0.9948 0.4287 0.84428 0.62237 0.72952 0.68222 C 0.61511 0.74162 0.42188 0.68615 0.33681 0.65172 C 0.25157 0.61821 0.23507 0.5394 0.21823 0.47816 C 0.20139 0.41691 0.19688 0.29604 0.23577 0.28449 C 0.27466 0.27293 0.40573 0.39542 0.45191 0.40836 C 0.4981 0.4213 0.5106 0.39657 0.51251 0.36191 C 0.51441 0.32724 0.47379 0.23434 0.46355 0.20083 " pathEditMode="relative" rAng="0" ptsTypes="aaaaaaaaaaaaaa">
                                      <p:cBhvr>
                                        <p:cTn id="36" dur="5000" fill="hold"/>
                                        <p:tgtEl>
                                          <p:spTgt spid="25612"/>
                                        </p:tgtEl>
                                        <p:attrNameLst>
                                          <p:attrName>ppt_x</p:attrName>
                                          <p:attrName>ppt_y</p:attrName>
                                        </p:attrNameLst>
                                      </p:cBhvr>
                                      <p:rCtr x="47240" y="336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pic>
        <p:nvPicPr>
          <p:cNvPr id="2" name="Picture 1">
            <a:extLst>
              <a:ext uri="{FF2B5EF4-FFF2-40B4-BE49-F238E27FC236}">
                <a16:creationId xmlns:a16="http://schemas.microsoft.com/office/drawing/2014/main" id="{9138B3D9-F519-F2A5-170F-F5E679787E1C}"/>
              </a:ext>
            </a:extLst>
          </p:cNvPr>
          <p:cNvPicPr>
            <a:picLocks noChangeAspect="1"/>
          </p:cNvPicPr>
          <p:nvPr/>
        </p:nvPicPr>
        <p:blipFill>
          <a:blip r:embed="rId8"/>
          <a:stretch>
            <a:fillRect/>
          </a:stretch>
        </p:blipFill>
        <p:spPr>
          <a:xfrm>
            <a:off x="2860918" y="1008023"/>
            <a:ext cx="6980525" cy="5224725"/>
          </a:xfrm>
          <a:prstGeom prst="rect">
            <a:avLst/>
          </a:prstGeom>
        </p:spPr>
      </p:pic>
    </p:spTree>
    <p:extLst>
      <p:ext uri="{BB962C8B-B14F-4D97-AF65-F5344CB8AC3E}">
        <p14:creationId xmlns:p14="http://schemas.microsoft.com/office/powerpoint/2010/main" val="142544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pic>
        <p:nvPicPr>
          <p:cNvPr id="3" name="Picture 2">
            <a:extLst>
              <a:ext uri="{FF2B5EF4-FFF2-40B4-BE49-F238E27FC236}">
                <a16:creationId xmlns:a16="http://schemas.microsoft.com/office/drawing/2014/main" id="{E04FA2D3-8EBD-1D0C-725E-D94A7AB05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6056" y="2611603"/>
            <a:ext cx="3908261" cy="4161414"/>
          </a:xfrm>
          <a:prstGeom prst="rect">
            <a:avLst/>
          </a:prstGeom>
        </p:spPr>
      </p:pic>
      <p:sp>
        <p:nvSpPr>
          <p:cNvPr id="5" name="Speech Bubble: Rectangle with Corners Rounded 4">
            <a:extLst>
              <a:ext uri="{FF2B5EF4-FFF2-40B4-BE49-F238E27FC236}">
                <a16:creationId xmlns:a16="http://schemas.microsoft.com/office/drawing/2014/main" id="{6936382A-959F-C549-281F-65E0E73D3C7E}"/>
              </a:ext>
            </a:extLst>
          </p:cNvPr>
          <p:cNvSpPr/>
          <p:nvPr/>
        </p:nvSpPr>
        <p:spPr>
          <a:xfrm>
            <a:off x="2914649" y="329609"/>
            <a:ext cx="8334597" cy="2070691"/>
          </a:xfrm>
          <a:prstGeom prst="wedgeRoundRectCallout">
            <a:avLst>
              <a:gd name="adj1" fmla="val -42218"/>
              <a:gd name="adj2" fmla="val 68822"/>
              <a:gd name="adj3" fmla="val 16667"/>
            </a:avLst>
          </a:prstGeom>
          <a:solidFill>
            <a:schemeClr val="accent4">
              <a:lumMod val="20000"/>
              <a:lumOff val="80000"/>
            </a:schemeClr>
          </a:solidFill>
          <a:ln w="76200">
            <a:solidFill>
              <a:srgbClr val="7030A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rPr>
              <a:t>Về</a:t>
            </a:r>
            <a:r>
              <a:rPr lang="en-US" sz="3600" b="1" dirty="0">
                <a:solidFill>
                  <a:srgbClr val="FF0000"/>
                </a:solidFill>
              </a:rPr>
              <a:t> </a:t>
            </a:r>
            <a:r>
              <a:rPr lang="en-US" sz="3600" b="1" dirty="0" err="1">
                <a:solidFill>
                  <a:srgbClr val="FF0000"/>
                </a:solidFill>
              </a:rPr>
              <a:t>nhà</a:t>
            </a:r>
            <a:r>
              <a:rPr lang="en-US" sz="3600" b="1" dirty="0">
                <a:solidFill>
                  <a:srgbClr val="FF0000"/>
                </a:solidFill>
              </a:rPr>
              <a:t>: </a:t>
            </a:r>
            <a:r>
              <a:rPr lang="vi-VN" sz="3600" b="1" dirty="0">
                <a:solidFill>
                  <a:srgbClr val="FF0000"/>
                </a:solidFill>
              </a:rPr>
              <a:t>Tìm đọc thêm một số cuốn sách, truyện viết về nhà khoa học và chia sẻ những thông tin thú vị với người thân</a:t>
            </a:r>
            <a:endParaRPr lang="en-US" sz="3600" b="1" dirty="0">
              <a:solidFill>
                <a:srgbClr val="FF0000"/>
              </a:solidFill>
            </a:endParaRPr>
          </a:p>
        </p:txBody>
      </p:sp>
    </p:spTree>
    <p:extLst>
      <p:ext uri="{BB962C8B-B14F-4D97-AF65-F5344CB8AC3E}">
        <p14:creationId xmlns:p14="http://schemas.microsoft.com/office/powerpoint/2010/main" val="314868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366" y="305867"/>
            <a:ext cx="7565040" cy="5877841"/>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8483" y="3244787"/>
            <a:ext cx="1645296" cy="31809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548" y="2114793"/>
            <a:ext cx="3461529" cy="4573546"/>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2679" y="127345"/>
            <a:ext cx="1803639" cy="1803639"/>
          </a:xfrm>
          <a:prstGeom prst="rect">
            <a:avLst/>
          </a:prstGeom>
        </p:spPr>
      </p:pic>
      <p:pic>
        <p:nvPicPr>
          <p:cNvPr id="2" name="Picture 1">
            <a:extLst>
              <a:ext uri="{FF2B5EF4-FFF2-40B4-BE49-F238E27FC236}">
                <a16:creationId xmlns:a16="http://schemas.microsoft.com/office/drawing/2014/main" id="{77EDE847-D5E3-3F32-6168-0075C7F4B100}"/>
              </a:ext>
            </a:extLst>
          </p:cNvPr>
          <p:cNvPicPr>
            <a:picLocks noChangeAspect="1"/>
          </p:cNvPicPr>
          <p:nvPr/>
        </p:nvPicPr>
        <p:blipFill>
          <a:blip r:embed="rId9"/>
          <a:stretch>
            <a:fillRect/>
          </a:stretch>
        </p:blipFill>
        <p:spPr>
          <a:xfrm>
            <a:off x="3028864" y="1228629"/>
            <a:ext cx="6474513" cy="3231160"/>
          </a:xfrm>
          <a:prstGeom prst="rect">
            <a:avLst/>
          </a:prstGeom>
        </p:spPr>
      </p:pic>
    </p:spTree>
    <p:extLst>
      <p:ext uri="{BB962C8B-B14F-4D97-AF65-F5344CB8AC3E}">
        <p14:creationId xmlns:p14="http://schemas.microsoft.com/office/powerpoint/2010/main" val="3623225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435" y="129178"/>
            <a:ext cx="9071612" cy="605453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1818" y="3556970"/>
            <a:ext cx="1645296" cy="31809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325" y="2577865"/>
            <a:ext cx="3182666" cy="4205098"/>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4466" y="194084"/>
            <a:ext cx="1803639" cy="1803639"/>
          </a:xfrm>
          <a:prstGeom prst="rect">
            <a:avLst/>
          </a:prstGeom>
        </p:spPr>
      </p:pic>
      <p:pic>
        <p:nvPicPr>
          <p:cNvPr id="2" name="Picture 1">
            <a:extLst>
              <a:ext uri="{FF2B5EF4-FFF2-40B4-BE49-F238E27FC236}">
                <a16:creationId xmlns:a16="http://schemas.microsoft.com/office/drawing/2014/main" id="{981957D5-B725-A11B-F317-A6709AF1A472}"/>
              </a:ext>
            </a:extLst>
          </p:cNvPr>
          <p:cNvPicPr>
            <a:picLocks noChangeAspect="1"/>
          </p:cNvPicPr>
          <p:nvPr/>
        </p:nvPicPr>
        <p:blipFill>
          <a:blip r:embed="rId9"/>
          <a:stretch>
            <a:fillRect/>
          </a:stretch>
        </p:blipFill>
        <p:spPr>
          <a:xfrm>
            <a:off x="4494140" y="1362409"/>
            <a:ext cx="3127519" cy="1085182"/>
          </a:xfrm>
          <a:prstGeom prst="rect">
            <a:avLst/>
          </a:prstGeom>
        </p:spPr>
      </p:pic>
      <p:pic>
        <p:nvPicPr>
          <p:cNvPr id="4" name="Picture 3">
            <a:extLst>
              <a:ext uri="{FF2B5EF4-FFF2-40B4-BE49-F238E27FC236}">
                <a16:creationId xmlns:a16="http://schemas.microsoft.com/office/drawing/2014/main" id="{71DE5D42-D656-D63A-CC76-6C09BCA6B4F3}"/>
              </a:ext>
            </a:extLst>
          </p:cNvPr>
          <p:cNvPicPr>
            <a:picLocks noChangeAspect="1"/>
          </p:cNvPicPr>
          <p:nvPr/>
        </p:nvPicPr>
        <p:blipFill>
          <a:blip r:embed="rId10"/>
          <a:stretch>
            <a:fillRect/>
          </a:stretch>
        </p:blipFill>
        <p:spPr>
          <a:xfrm>
            <a:off x="2358100" y="2536440"/>
            <a:ext cx="7901101" cy="1444877"/>
          </a:xfrm>
          <a:prstGeom prst="rect">
            <a:avLst/>
          </a:prstGeom>
        </p:spPr>
      </p:pic>
    </p:spTree>
    <p:extLst>
      <p:ext uri="{BB962C8B-B14F-4D97-AF65-F5344CB8AC3E}">
        <p14:creationId xmlns:p14="http://schemas.microsoft.com/office/powerpoint/2010/main" val="35217652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655985" y="2011636"/>
            <a:ext cx="6975256" cy="3107967"/>
          </a:xfrm>
          <a:prstGeom prst="rect">
            <a:avLst/>
          </a:prstGeom>
          <a:noFill/>
        </p:spPr>
        <p:txBody>
          <a:bodyPr wrap="square" rtlCol="0">
            <a:spAutoFit/>
            <a:scene3d>
              <a:camera prst="orthographicFront"/>
              <a:lightRig rig="threePt" dir="t"/>
            </a:scene3d>
            <a:sp3d contourW="12700"/>
          </a:bodyPr>
          <a:lstStyle/>
          <a:p>
            <a:pPr algn="ctr" defTabSz="828968">
              <a:defRPr/>
            </a:pP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1.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Đọc</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một</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câu</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chuyện</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về</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nhà</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khoa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học</a:t>
            </a:r>
            <a:endParaRPr lang="zh-CN" altLang="en-US" sz="6532" b="1" dirty="0">
              <a:solidFill>
                <a:srgbClr val="70AD47">
                  <a:lumMod val="75000"/>
                </a:srgbClr>
              </a:solidFill>
              <a:effectLst>
                <a:glow rad="139700">
                  <a:srgbClr val="70AD47">
                    <a:satMod val="175000"/>
                    <a:alpha val="40000"/>
                  </a:srgbClr>
                </a:glow>
              </a:effectLst>
              <a:latin typeface="+mj-lt"/>
              <a:ea typeface="微软雅黑"/>
              <a:cs typeface="Calibri" panose="020F0502020204030204" pitchFamily="34" charset="0"/>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8968"/>
            <a:endParaRPr lang="en-US" sz="1633">
              <a:solidFill>
                <a:prstClr val="white"/>
              </a:solidFill>
              <a:latin typeface="Calibri"/>
              <a:ea typeface="微软雅黑"/>
            </a:endParaRPr>
          </a:p>
        </p:txBody>
      </p:sp>
      <p:pic>
        <p:nvPicPr>
          <p:cNvPr id="5" name="Picture 4">
            <a:extLst>
              <a:ext uri="{FF2B5EF4-FFF2-40B4-BE49-F238E27FC236}">
                <a16:creationId xmlns:a16="http://schemas.microsoft.com/office/drawing/2014/main" id="{59C7ACB8-5C27-51AB-B4D1-3E9CF8306CB3}"/>
              </a:ext>
            </a:extLst>
          </p:cNvPr>
          <p:cNvPicPr>
            <a:picLocks noChangeAspect="1"/>
          </p:cNvPicPr>
          <p:nvPr/>
        </p:nvPicPr>
        <p:blipFill>
          <a:blip r:embed="rId4"/>
          <a:stretch>
            <a:fillRect/>
          </a:stretch>
        </p:blipFill>
        <p:spPr>
          <a:xfrm>
            <a:off x="1764450" y="1739863"/>
            <a:ext cx="8878920" cy="2938462"/>
          </a:xfrm>
          <a:prstGeom prst="rect">
            <a:avLst/>
          </a:prstGeom>
        </p:spPr>
      </p:pic>
    </p:spTree>
    <p:extLst>
      <p:ext uri="{BB962C8B-B14F-4D97-AF65-F5344CB8AC3E}">
        <p14:creationId xmlns:p14="http://schemas.microsoft.com/office/powerpoint/2010/main" val="1755785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sp>
        <p:nvSpPr>
          <p:cNvPr id="3" name="TextBox 2">
            <a:extLst>
              <a:ext uri="{FF2B5EF4-FFF2-40B4-BE49-F238E27FC236}">
                <a16:creationId xmlns:a16="http://schemas.microsoft.com/office/drawing/2014/main" id="{DDCB3C1C-E882-CF4E-42F4-8945609F8027}"/>
              </a:ext>
            </a:extLst>
          </p:cNvPr>
          <p:cNvSpPr txBox="1"/>
          <p:nvPr/>
        </p:nvSpPr>
        <p:spPr>
          <a:xfrm>
            <a:off x="531628" y="329609"/>
            <a:ext cx="11334307" cy="6124754"/>
          </a:xfrm>
          <a:prstGeom prst="rect">
            <a:avLst/>
          </a:prstGeom>
          <a:noFill/>
        </p:spPr>
        <p:txBody>
          <a:bodyPr wrap="square" rtlCol="0">
            <a:spAutoFit/>
          </a:bodyPr>
          <a:lstStyle/>
          <a:p>
            <a:pPr algn="ctr"/>
            <a:r>
              <a:rPr lang="en-US" sz="1400" b="1" i="0" dirty="0">
                <a:solidFill>
                  <a:srgbClr val="050505"/>
                </a:solidFill>
                <a:effectLst/>
              </a:rPr>
              <a:t>C</a:t>
            </a:r>
            <a:r>
              <a:rPr lang="vi-VN" sz="1400" b="1" i="0" dirty="0">
                <a:solidFill>
                  <a:srgbClr val="050505"/>
                </a:solidFill>
                <a:effectLst/>
              </a:rPr>
              <a:t>âu chuyện về Albert Einstein.</a:t>
            </a:r>
            <a:endParaRPr lang="en-US" sz="1400" b="1" i="0" dirty="0">
              <a:solidFill>
                <a:srgbClr val="050505"/>
              </a:solidFill>
              <a:effectLst/>
            </a:endParaRPr>
          </a:p>
          <a:p>
            <a:r>
              <a:rPr lang="en-US" sz="1400" b="0" i="0" dirty="0">
                <a:solidFill>
                  <a:srgbClr val="050505"/>
                </a:solidFill>
                <a:effectLst/>
              </a:rPr>
              <a:t>   </a:t>
            </a:r>
            <a:r>
              <a:rPr lang="vi-VN" sz="1400" b="0" i="0" dirty="0">
                <a:solidFill>
                  <a:srgbClr val="050505"/>
                </a:solidFill>
                <a:effectLst/>
              </a:rPr>
              <a:t>Vợ của Albert Einstein thường khuyên ông phải ăn vận cho chỉnh tề hơn khi tới chỗ làm.</a:t>
            </a:r>
            <a:br>
              <a:rPr lang="vi-VN" sz="1400" dirty="0"/>
            </a:br>
            <a:r>
              <a:rPr lang="en-US" sz="1400" dirty="0"/>
              <a:t>   </a:t>
            </a:r>
            <a:r>
              <a:rPr lang="vi-VN" sz="1400" b="0" i="0" dirty="0">
                <a:solidFill>
                  <a:srgbClr val="050505"/>
                </a:solidFill>
                <a:effectLst/>
              </a:rPr>
              <a:t>Ông sẽ luôn phản bác lại rằng:</a:t>
            </a:r>
            <a:br>
              <a:rPr lang="vi-VN" sz="1400" dirty="0"/>
            </a:br>
            <a:r>
              <a:rPr lang="en-US" sz="1400" dirty="0"/>
              <a:t>   </a:t>
            </a:r>
            <a:r>
              <a:rPr lang="vi-VN" sz="1400" b="0" i="0" dirty="0">
                <a:solidFill>
                  <a:srgbClr val="050505"/>
                </a:solidFill>
                <a:effectLst/>
              </a:rPr>
              <a:t>- “Tại sao nhỉ? Mọi người ở đó đều biết tôi mà”.</a:t>
            </a:r>
            <a:br>
              <a:rPr lang="vi-VN" sz="1400" dirty="0"/>
            </a:br>
            <a:r>
              <a:rPr lang="en-US" sz="1400" dirty="0"/>
              <a:t>   </a:t>
            </a:r>
            <a:r>
              <a:rPr lang="vi-VN" sz="1400" b="0" i="0" dirty="0">
                <a:solidFill>
                  <a:srgbClr val="050505"/>
                </a:solidFill>
                <a:effectLst/>
              </a:rPr>
              <a:t>Khi Einstein tới dự một cuộc họp lớn, bà lại nài nỉ ông hãy mặc những bộ đồ đẹp đẽ hơn. Ông lại bảo:</a:t>
            </a:r>
            <a:br>
              <a:rPr lang="vi-VN" sz="1400" dirty="0"/>
            </a:br>
            <a:r>
              <a:rPr lang="en-US" sz="1400" dirty="0"/>
              <a:t>   </a:t>
            </a:r>
            <a:r>
              <a:rPr lang="vi-VN" sz="1400" b="0" i="0" dirty="0">
                <a:solidFill>
                  <a:srgbClr val="050505"/>
                </a:solidFill>
                <a:effectLst/>
              </a:rPr>
              <a:t>- "Tại sao chứ? Ở đấy có ai biết tôi đâu!"</a:t>
            </a:r>
            <a:br>
              <a:rPr lang="vi-VN" sz="1400" dirty="0"/>
            </a:br>
            <a:r>
              <a:rPr lang="en-US" sz="1400" dirty="0"/>
              <a:t>   </a:t>
            </a:r>
            <a:r>
              <a:rPr lang="vi-VN" sz="1400" b="0" i="0" dirty="0">
                <a:solidFill>
                  <a:srgbClr val="050505"/>
                </a:solidFill>
                <a:effectLst/>
              </a:rPr>
              <a:t>Người ta thường yêu cầu Albert Einstein giải thích thuyết tương đối. Ông phân trần:</a:t>
            </a:r>
            <a:br>
              <a:rPr lang="vi-VN" sz="1400" dirty="0"/>
            </a:br>
            <a:r>
              <a:rPr lang="en-US" sz="1400" dirty="0"/>
              <a:t>   </a:t>
            </a:r>
            <a:r>
              <a:rPr lang="vi-VN" sz="1400" b="0" i="0" dirty="0">
                <a:solidFill>
                  <a:srgbClr val="050505"/>
                </a:solidFill>
                <a:effectLst/>
              </a:rPr>
              <a:t>- "Bạn giơ tay trên bếp lò, một phút dài như một giờ. Bạn ngồi với một cô nàng xinh đẹp, một giờ chỉ như một phút. Ấy chính là sự tương đối!”</a:t>
            </a:r>
            <a:br>
              <a:rPr lang="vi-VN" sz="1400" dirty="0"/>
            </a:br>
            <a:r>
              <a:rPr lang="en-US" sz="1400" dirty="0"/>
              <a:t>   </a:t>
            </a:r>
            <a:r>
              <a:rPr lang="vi-VN" sz="1400" b="0" i="0" dirty="0">
                <a:solidFill>
                  <a:srgbClr val="050505"/>
                </a:solidFill>
                <a:effectLst/>
              </a:rPr>
              <a:t>Một hôm, hồi còn làm việc tại đại học Princeton, khi đang trên đường về, ông quên mất địa chỉ nhà mình. Tài xế taxi không nhận ra ông. Ông hỏi anh ta có biết nhà của Einstein không. Anh ta đáp rằng:</a:t>
            </a:r>
            <a:br>
              <a:rPr lang="vi-VN" sz="1400" dirty="0"/>
            </a:br>
            <a:r>
              <a:rPr lang="en-US" sz="1400" dirty="0"/>
              <a:t>   </a:t>
            </a:r>
            <a:r>
              <a:rPr lang="vi-VN" sz="1400" b="0" i="0" dirty="0">
                <a:solidFill>
                  <a:srgbClr val="050505"/>
                </a:solidFill>
                <a:effectLst/>
              </a:rPr>
              <a:t>- "Ai mà không biết địa chỉ của Einstein chứ nhỉ? Ai ở Princeton này chả rõ. Ông muốn gặp ông ấy à?"</a:t>
            </a:r>
            <a:br>
              <a:rPr lang="vi-VN" sz="1400" dirty="0"/>
            </a:br>
            <a:r>
              <a:rPr lang="en-US" sz="1400" dirty="0"/>
              <a:t>   </a:t>
            </a:r>
            <a:r>
              <a:rPr lang="vi-VN" sz="1400" b="0" i="0" dirty="0">
                <a:solidFill>
                  <a:srgbClr val="050505"/>
                </a:solidFill>
                <a:effectLst/>
              </a:rPr>
              <a:t>Và Einstein nói:</a:t>
            </a:r>
            <a:br>
              <a:rPr lang="vi-VN" sz="1400" dirty="0"/>
            </a:br>
            <a:r>
              <a:rPr lang="en-US" sz="1400" dirty="0"/>
              <a:t>   </a:t>
            </a:r>
            <a:r>
              <a:rPr lang="vi-VN" sz="1400" b="0" i="0" dirty="0">
                <a:solidFill>
                  <a:srgbClr val="050505"/>
                </a:solidFill>
                <a:effectLst/>
              </a:rPr>
              <a:t>- “Tôi là Einstein đây. Tôi quên địa chỉ nhà mình rồi, anh chở tôi về đó được không?”</a:t>
            </a:r>
            <a:br>
              <a:rPr lang="vi-VN" sz="1400" dirty="0"/>
            </a:br>
            <a:r>
              <a:rPr lang="en-US" sz="1400" dirty="0"/>
              <a:t>   </a:t>
            </a:r>
            <a:r>
              <a:rPr lang="vi-VN" sz="1400" b="0" i="0" dirty="0">
                <a:solidFill>
                  <a:srgbClr val="050505"/>
                </a:solidFill>
                <a:effectLst/>
              </a:rPr>
              <a:t>Tài xế chở ông về và còn chẳng lấy tiền cước xe.</a:t>
            </a:r>
            <a:br>
              <a:rPr lang="vi-VN" sz="1400" dirty="0"/>
            </a:br>
            <a:r>
              <a:rPr lang="en-US" sz="1400" dirty="0"/>
              <a:t>   </a:t>
            </a:r>
            <a:r>
              <a:rPr lang="vi-VN" sz="1400" b="0" i="0" dirty="0">
                <a:solidFill>
                  <a:srgbClr val="050505"/>
                </a:solidFill>
                <a:effectLst/>
              </a:rPr>
              <a:t>Có lần, Einstein đi tàu hỏa từ Princeton và người soát vé đi xuống để bấm vé của các hành khách. Khi anh ta tới chỗ Einstein, ông tìm trong túi áo vest. </a:t>
            </a:r>
            <a:r>
              <a:rPr lang="en-US" sz="1400" b="0" i="0" dirty="0">
                <a:solidFill>
                  <a:srgbClr val="050505"/>
                </a:solidFill>
                <a:effectLst/>
              </a:rPr>
              <a:t>   </a:t>
            </a:r>
            <a:r>
              <a:rPr lang="vi-VN" sz="1400" b="0" i="0" dirty="0">
                <a:solidFill>
                  <a:srgbClr val="050505"/>
                </a:solidFill>
                <a:effectLst/>
              </a:rPr>
              <a:t>Chẳng thể nào mò ra được tấm vé, ông chuyển sang túi quần. Không thấy, ông lại tìm trong cặp nhưng cũng không có luôn. Và rồi tiếp đến, ông tìm cả chiếc ghế bên cạnh mình. Vẫn chẳng thấy gì. Người soát vé nói:</a:t>
            </a:r>
            <a:br>
              <a:rPr lang="vi-VN" sz="1400" dirty="0"/>
            </a:br>
            <a:r>
              <a:rPr lang="en-US" sz="1400" dirty="0"/>
              <a:t>   </a:t>
            </a:r>
            <a:r>
              <a:rPr lang="vi-VN" sz="1400" b="0" i="0" dirty="0">
                <a:solidFill>
                  <a:srgbClr val="050505"/>
                </a:solidFill>
                <a:effectLst/>
              </a:rPr>
              <a:t>- “Tiến sĩ Einstein, tôi biết ngài mà. Chúng tôi đều biết ngài. Tôi chắc rằng ngài đã mua vé rồi. Xin đừng lo lắng gì cả”.</a:t>
            </a:r>
            <a:br>
              <a:rPr lang="vi-VN" sz="1400" dirty="0"/>
            </a:br>
            <a:r>
              <a:rPr lang="vi-VN" sz="1400" b="0" i="0" dirty="0">
                <a:solidFill>
                  <a:srgbClr val="050505"/>
                </a:solidFill>
                <a:effectLst/>
              </a:rPr>
              <a:t>Einstein gật đầu một cách lịch sự. Người soát vé tiếp tục đi tới những hàng ghế phía sau. Lúc sắp sang toa khác, anh ta quay lại và thấy nhà vật lý vĩ đại của chúng ta vẫn đang loay hoay quỳ xuống tìm tấm vé. Anh ta vội vã đi tới và bảo:</a:t>
            </a:r>
            <a:br>
              <a:rPr lang="vi-VN" sz="1400" dirty="0"/>
            </a:br>
            <a:r>
              <a:rPr lang="en-US" sz="1400" dirty="0"/>
              <a:t>   </a:t>
            </a:r>
            <a:r>
              <a:rPr lang="vi-VN" sz="1400" b="0" i="0" dirty="0">
                <a:solidFill>
                  <a:srgbClr val="050505"/>
                </a:solidFill>
                <a:effectLst/>
              </a:rPr>
              <a:t>- “Thưa tiến sĩ Einstein, xin đừng lo , tôi biết ngài là ai mà. Không vấn đề gì đâu. Ngài không cần vé đâu. Tôi tin là ngài đã mua vé rồi”.</a:t>
            </a:r>
            <a:br>
              <a:rPr lang="vi-VN" sz="1400" dirty="0"/>
            </a:br>
            <a:r>
              <a:rPr lang="vi-VN" sz="1400" b="0" i="0" dirty="0">
                <a:solidFill>
                  <a:srgbClr val="050505"/>
                </a:solidFill>
                <a:effectLst/>
              </a:rPr>
              <a:t>Einstein nhìn anh ta và nói:</a:t>
            </a:r>
            <a:br>
              <a:rPr lang="vi-VN" sz="1400" dirty="0"/>
            </a:br>
            <a:r>
              <a:rPr lang="en-US" sz="1400" dirty="0"/>
              <a:t>   </a:t>
            </a:r>
            <a:r>
              <a:rPr lang="vi-VN" sz="1400" b="0" i="0" dirty="0">
                <a:solidFill>
                  <a:srgbClr val="050505"/>
                </a:solidFill>
                <a:effectLst/>
              </a:rPr>
              <a:t>- "Chàng trai à, tôi cũng biết tôi là ai . Nhưng tôi quên béng mất mình đang đi đâu rồi”.</a:t>
            </a:r>
            <a:br>
              <a:rPr lang="vi-VN" sz="1400" dirty="0"/>
            </a:br>
            <a:r>
              <a:rPr lang="en-US" sz="1400" dirty="0"/>
              <a:t>   </a:t>
            </a:r>
            <a:r>
              <a:rPr lang="vi-VN" sz="1400" b="0" i="0" dirty="0">
                <a:solidFill>
                  <a:srgbClr val="050505"/>
                </a:solidFill>
                <a:effectLst/>
              </a:rPr>
              <a:t>Khi Einstein gặp Charlie Chaplin:</a:t>
            </a:r>
            <a:br>
              <a:rPr lang="vi-VN" sz="1400" dirty="0"/>
            </a:br>
            <a:r>
              <a:rPr lang="en-US" sz="1400" dirty="0"/>
              <a:t>   </a:t>
            </a:r>
            <a:r>
              <a:rPr lang="vi-VN" sz="1400" b="0" i="0" dirty="0">
                <a:solidFill>
                  <a:srgbClr val="050505"/>
                </a:solidFill>
                <a:effectLst/>
              </a:rPr>
              <a:t>Einstein nói:</a:t>
            </a:r>
            <a:br>
              <a:rPr lang="vi-VN" sz="1400" dirty="0"/>
            </a:br>
            <a:r>
              <a:rPr lang="en-US" sz="1400" dirty="0"/>
              <a:t>   </a:t>
            </a:r>
            <a:r>
              <a:rPr lang="vi-VN" sz="1400" b="0" i="0" dirty="0">
                <a:solidFill>
                  <a:srgbClr val="050505"/>
                </a:solidFill>
                <a:effectLst/>
              </a:rPr>
              <a:t>- "Tôi rất ngưỡng mộ nghệ thuật của ông, nhất là sự phổ quát trong ấy. Ông chẳng cần nói gì... Vậy mà cả thế giới vẫn hiểu được."</a:t>
            </a:r>
            <a:br>
              <a:rPr lang="vi-VN" sz="1400" dirty="0"/>
            </a:br>
            <a:r>
              <a:rPr lang="en-US" sz="1400" dirty="0"/>
              <a:t>   </a:t>
            </a:r>
            <a:r>
              <a:rPr lang="vi-VN" sz="1400" b="0" i="0" dirty="0">
                <a:solidFill>
                  <a:srgbClr val="050505"/>
                </a:solidFill>
                <a:effectLst/>
              </a:rPr>
              <a:t>Charlie Chaplin đáp lời:</a:t>
            </a:r>
            <a:br>
              <a:rPr lang="vi-VN" sz="1400" dirty="0"/>
            </a:br>
            <a:r>
              <a:rPr lang="en-US" sz="1400" dirty="0"/>
              <a:t>   </a:t>
            </a:r>
            <a:r>
              <a:rPr lang="vi-VN" sz="1400" b="0" i="0" dirty="0">
                <a:solidFill>
                  <a:srgbClr val="050505"/>
                </a:solidFill>
                <a:effectLst/>
              </a:rPr>
              <a:t>- “Đúng vậy. Nhưng danh tiếng của ông còn vĩ đại hơn mà. Cả thế giới ngưỡng mộ ông, dù chẳng ai hiểu được ông nói gì!</a:t>
            </a:r>
            <a:endParaRPr lang="en-US" sz="1400" dirty="0"/>
          </a:p>
        </p:txBody>
      </p:sp>
    </p:spTree>
    <p:extLst>
      <p:ext uri="{BB962C8B-B14F-4D97-AF65-F5344CB8AC3E}">
        <p14:creationId xmlns:p14="http://schemas.microsoft.com/office/powerpoint/2010/main" val="181001034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470665" y="1946476"/>
            <a:ext cx="6975256" cy="2123658"/>
          </a:xfrm>
          <a:prstGeom prst="rect">
            <a:avLst/>
          </a:prstGeom>
          <a:noFill/>
        </p:spPr>
        <p:txBody>
          <a:bodyPr wrap="square" rtlCol="0">
            <a:spAutoFit/>
            <a:scene3d>
              <a:camera prst="orthographicFront"/>
              <a:lightRig rig="threePt" dir="t"/>
            </a:scene3d>
            <a:sp3d contourW="12700"/>
          </a:bodyPr>
          <a:lstStyle/>
          <a:p>
            <a:pPr algn="ctr" defTabSz="828968">
              <a:defRPr/>
            </a:pP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2.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Viết</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vào</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phiếu</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đọc</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sách</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theo</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mẫu</a:t>
            </a:r>
            <a:endParaRPr lang="zh-CN" altLang="en-US" sz="6600" b="1" dirty="0">
              <a:solidFill>
                <a:srgbClr val="FF0000"/>
              </a:solidFill>
              <a:effectLst>
                <a:glow rad="139700">
                  <a:srgbClr val="70AD47">
                    <a:satMod val="175000"/>
                    <a:alpha val="40000"/>
                  </a:srgbClr>
                </a:glow>
              </a:effectLst>
              <a:ea typeface="微软雅黑"/>
              <a:cs typeface="Calibri" panose="020F0502020204030204" pitchFamily="34" charset="0"/>
              <a:sym typeface="+mn-lt"/>
            </a:endParaRPr>
          </a:p>
        </p:txBody>
      </p:sp>
    </p:spTree>
    <p:extLst>
      <p:ext uri="{BB962C8B-B14F-4D97-AF65-F5344CB8AC3E}">
        <p14:creationId xmlns:p14="http://schemas.microsoft.com/office/powerpoint/2010/main" val="176942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pic>
        <p:nvPicPr>
          <p:cNvPr id="6" name="Picture 5">
            <a:extLst>
              <a:ext uri="{FF2B5EF4-FFF2-40B4-BE49-F238E27FC236}">
                <a16:creationId xmlns:a16="http://schemas.microsoft.com/office/drawing/2014/main" id="{AB3FC729-A340-7B1C-D81C-75F600267E41}"/>
              </a:ext>
            </a:extLst>
          </p:cNvPr>
          <p:cNvPicPr>
            <a:picLocks noChangeAspect="1"/>
          </p:cNvPicPr>
          <p:nvPr/>
        </p:nvPicPr>
        <p:blipFill>
          <a:blip r:embed="rId4"/>
          <a:stretch>
            <a:fillRect/>
          </a:stretch>
        </p:blipFill>
        <p:spPr>
          <a:xfrm>
            <a:off x="4136065" y="350875"/>
            <a:ext cx="4008473" cy="6241310"/>
          </a:xfrm>
          <a:prstGeom prst="rect">
            <a:avLst/>
          </a:prstGeom>
        </p:spPr>
      </p:pic>
    </p:spTree>
    <p:extLst>
      <p:ext uri="{BB962C8B-B14F-4D97-AF65-F5344CB8AC3E}">
        <p14:creationId xmlns:p14="http://schemas.microsoft.com/office/powerpoint/2010/main" val="4234424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566358" y="2074067"/>
            <a:ext cx="6975256" cy="2554545"/>
          </a:xfrm>
          <a:prstGeom prst="rect">
            <a:avLst/>
          </a:prstGeom>
          <a:noFill/>
        </p:spPr>
        <p:txBody>
          <a:bodyPr wrap="square" rtlCol="0">
            <a:spAutoFit/>
            <a:scene3d>
              <a:camera prst="orthographicFront"/>
              <a:lightRig rig="threePt" dir="t"/>
            </a:scene3d>
            <a:sp3d contourW="12700"/>
          </a:bodyPr>
          <a:lstStyle/>
          <a:p>
            <a:pPr lvl="0" algn="ctr" defTabSz="828968">
              <a:defRPr/>
            </a:pP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3.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Trao</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đổi</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với</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bạn</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những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thông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tin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về</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một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nhà</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khoa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học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hoặc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một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phát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minh</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nêu</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trong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câu</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chuyện</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mà</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em</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đã</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đọc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a:t>
            </a:r>
            <a:endParaRPr kumimoji="0" lang="zh-CN" altLang="en-US" sz="4000" b="1" i="0" u="none" strike="noStrike" kern="1200" cap="none" spc="0" normalizeH="0" baseline="0" noProof="0" dirty="0">
              <a:ln>
                <a:noFill/>
              </a:ln>
              <a:solidFill>
                <a:srgbClr val="FF0000"/>
              </a:solidFill>
              <a:effectLst>
                <a:glow rad="139700">
                  <a:srgbClr val="70AD47">
                    <a:satMod val="175000"/>
                    <a:alpha val="40000"/>
                  </a:srgbClr>
                </a:glow>
              </a:effectLst>
              <a:uLnTx/>
              <a:uFillTx/>
              <a:latin typeface="Calibri"/>
              <a:ea typeface="微软雅黑"/>
              <a:cs typeface="Calibri" panose="020F0502020204030204" pitchFamily="34" charset="0"/>
              <a:sym typeface="+mn-lt"/>
            </a:endParaRPr>
          </a:p>
        </p:txBody>
      </p:sp>
    </p:spTree>
    <p:extLst>
      <p:ext uri="{BB962C8B-B14F-4D97-AF65-F5344CB8AC3E}">
        <p14:creationId xmlns:p14="http://schemas.microsoft.com/office/powerpoint/2010/main" val="2909852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3" name="Group 2">
            <a:extLst>
              <a:ext uri="{FF2B5EF4-FFF2-40B4-BE49-F238E27FC236}">
                <a16:creationId xmlns:a16="http://schemas.microsoft.com/office/drawing/2014/main" id="{C33359F5-07E2-2A3F-2F1D-216B5B4EB777}"/>
              </a:ext>
            </a:extLst>
          </p:cNvPr>
          <p:cNvGrpSpPr/>
          <p:nvPr/>
        </p:nvGrpSpPr>
        <p:grpSpPr>
          <a:xfrm>
            <a:off x="0" y="3608159"/>
            <a:ext cx="5839699" cy="2590800"/>
            <a:chOff x="5875675" y="3566239"/>
            <a:chExt cx="6238626" cy="2834561"/>
          </a:xfrm>
        </p:grpSpPr>
        <p:pic>
          <p:nvPicPr>
            <p:cNvPr id="5" name="Picture 318">
              <a:extLst>
                <a:ext uri="{FF2B5EF4-FFF2-40B4-BE49-F238E27FC236}">
                  <a16:creationId xmlns:a16="http://schemas.microsoft.com/office/drawing/2014/main" id="{1A25C8C0-6147-CDD3-AFF0-D10D98C8BE06}"/>
                </a:ext>
              </a:extLst>
            </p:cNvPr>
            <p:cNvPicPr>
              <a:picLocks noChangeAspect="1"/>
            </p:cNvPicPr>
            <p:nvPr/>
          </p:nvPicPr>
          <p:blipFill>
            <a:blip r:embed="rId4"/>
            <a:stretch>
              <a:fillRect/>
            </a:stretch>
          </p:blipFill>
          <p:spPr>
            <a:xfrm>
              <a:off x="5875675" y="3566239"/>
              <a:ext cx="6238626" cy="2834561"/>
            </a:xfrm>
            <a:prstGeom prst="rect">
              <a:avLst/>
            </a:prstGeom>
          </p:spPr>
        </p:pic>
        <p:sp>
          <p:nvSpPr>
            <p:cNvPr id="7" name="TextBox 6">
              <a:extLst>
                <a:ext uri="{FF2B5EF4-FFF2-40B4-BE49-F238E27FC236}">
                  <a16:creationId xmlns:a16="http://schemas.microsoft.com/office/drawing/2014/main" id="{469DFA13-F5DE-058C-63EE-60F621B27A0A}"/>
                </a:ext>
              </a:extLst>
            </p:cNvPr>
            <p:cNvSpPr txBox="1"/>
            <p:nvPr/>
          </p:nvSpPr>
          <p:spPr>
            <a:xfrm>
              <a:off x="7382600" y="5829300"/>
              <a:ext cx="2989058" cy="538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Thảo</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luận</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nhóm</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
        <p:nvSpPr>
          <p:cNvPr id="8" name="Rectangle: Rounded Corners 7">
            <a:extLst>
              <a:ext uri="{FF2B5EF4-FFF2-40B4-BE49-F238E27FC236}">
                <a16:creationId xmlns:a16="http://schemas.microsoft.com/office/drawing/2014/main" id="{4B074168-38A2-B8D5-5F9E-4DE79323611D}"/>
              </a:ext>
            </a:extLst>
          </p:cNvPr>
          <p:cNvSpPr/>
          <p:nvPr/>
        </p:nvSpPr>
        <p:spPr>
          <a:xfrm>
            <a:off x="2764464" y="170120"/>
            <a:ext cx="7215963" cy="15842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mbria" panose="02040503050406030204" pitchFamily="18" charset="0"/>
                <a:ea typeface="Cambria" panose="02040503050406030204" pitchFamily="18" charset="0"/>
              </a:rPr>
              <a:t>Trao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đổi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với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về</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chuyện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đọc</a:t>
            </a:r>
            <a:endParaRPr lang="en-US" sz="4000" b="1" i="1" dirty="0">
              <a:solidFill>
                <a:srgbClr val="002060"/>
              </a:solidFill>
              <a:latin typeface="Cambria" panose="02040503050406030204" pitchFamily="18" charset="0"/>
              <a:ea typeface="Cambria" panose="02040503050406030204" pitchFamily="18" charset="0"/>
            </a:endParaRPr>
          </a:p>
        </p:txBody>
      </p:sp>
      <p:sp>
        <p:nvSpPr>
          <p:cNvPr id="9" name="Cloud 8">
            <a:extLst>
              <a:ext uri="{FF2B5EF4-FFF2-40B4-BE49-F238E27FC236}">
                <a16:creationId xmlns:a16="http://schemas.microsoft.com/office/drawing/2014/main" id="{68BD1100-7CEF-CF3E-ADE9-C2E425B2CD90}"/>
              </a:ext>
            </a:extLst>
          </p:cNvPr>
          <p:cNvSpPr/>
          <p:nvPr/>
        </p:nvSpPr>
        <p:spPr>
          <a:xfrm>
            <a:off x="4231758" y="1967024"/>
            <a:ext cx="2583712"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000000"/>
                </a:solidFill>
                <a:effectLst/>
                <a:latin typeface="Cambria" panose="02040503050406030204" pitchFamily="18" charset="0"/>
                <a:ea typeface="Cambria" panose="02040503050406030204" pitchFamily="18" charset="0"/>
              </a:rPr>
              <a:t>Tên nhân vật </a:t>
            </a:r>
            <a:endParaRPr lang="en-US" sz="2800" b="1" dirty="0">
              <a:latin typeface="Cambria" panose="02040503050406030204" pitchFamily="18" charset="0"/>
              <a:ea typeface="Cambria" panose="02040503050406030204" pitchFamily="18" charset="0"/>
            </a:endParaRPr>
          </a:p>
        </p:txBody>
      </p:sp>
      <p:sp>
        <p:nvSpPr>
          <p:cNvPr id="10" name="Cloud 9">
            <a:extLst>
              <a:ext uri="{FF2B5EF4-FFF2-40B4-BE49-F238E27FC236}">
                <a16:creationId xmlns:a16="http://schemas.microsoft.com/office/drawing/2014/main" id="{B0EEFCBC-C021-2387-DCB4-5D88F7B28A43}"/>
              </a:ext>
            </a:extLst>
          </p:cNvPr>
          <p:cNvSpPr/>
          <p:nvPr/>
        </p:nvSpPr>
        <p:spPr>
          <a:xfrm>
            <a:off x="7336463" y="1935125"/>
            <a:ext cx="4210495" cy="1828799"/>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0000"/>
                </a:solidFill>
                <a:effectLst/>
                <a:latin typeface="Cambria" panose="02040503050406030204" pitchFamily="18" charset="0"/>
                <a:ea typeface="Cambria" panose="02040503050406030204" pitchFamily="18" charset="0"/>
              </a:rPr>
              <a:t>Phát</a:t>
            </a:r>
            <a:r>
              <a:rPr lang="en-US" sz="2400" b="1" dirty="0">
                <a:solidFill>
                  <a:srgbClr val="000000"/>
                </a:solidFill>
                <a:effectLst/>
                <a:latin typeface="Cambria" panose="02040503050406030204" pitchFamily="18" charset="0"/>
                <a:ea typeface="Cambria" panose="02040503050406030204" pitchFamily="18" charset="0"/>
              </a:rPr>
              <a:t> </a:t>
            </a:r>
            <a:r>
              <a:rPr lang="vi-VN" sz="2400" b="1" dirty="0">
                <a:solidFill>
                  <a:srgbClr val="000000"/>
                </a:solidFill>
                <a:latin typeface="Cambria" panose="02040503050406030204" pitchFamily="18" charset="0"/>
                <a:ea typeface="Cambria" panose="02040503050406030204" pitchFamily="18" charset="0"/>
              </a:rPr>
              <a:t>minh hoặc đóng góp của nhà khoa học</a:t>
            </a:r>
            <a:r>
              <a:rPr lang="vi-VN" sz="2400" b="1" dirty="0">
                <a:solidFill>
                  <a:srgbClr val="000000"/>
                </a:solidFill>
                <a:effectLst/>
                <a:latin typeface="Cambria" panose="02040503050406030204" pitchFamily="18" charset="0"/>
                <a:ea typeface="Cambria" panose="02040503050406030204" pitchFamily="18" charset="0"/>
              </a:rPr>
              <a:t> nhân vật </a:t>
            </a:r>
            <a:endParaRPr lang="en-US" sz="2400" b="1" dirty="0">
              <a:latin typeface="Cambria" panose="02040503050406030204" pitchFamily="18" charset="0"/>
              <a:ea typeface="Cambria" panose="02040503050406030204" pitchFamily="18" charset="0"/>
            </a:endParaRPr>
          </a:p>
        </p:txBody>
      </p:sp>
      <p:sp>
        <p:nvSpPr>
          <p:cNvPr id="13" name="Cloud 12">
            <a:extLst>
              <a:ext uri="{FF2B5EF4-FFF2-40B4-BE49-F238E27FC236}">
                <a16:creationId xmlns:a16="http://schemas.microsoft.com/office/drawing/2014/main" id="{C9474C0A-2362-E1B4-DA1F-8E81E5A9EEE2}"/>
              </a:ext>
            </a:extLst>
          </p:cNvPr>
          <p:cNvSpPr/>
          <p:nvPr/>
        </p:nvSpPr>
        <p:spPr>
          <a:xfrm>
            <a:off x="5592725" y="3827723"/>
            <a:ext cx="5039833"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0000"/>
                </a:solidFill>
                <a:latin typeface="Cambria" panose="02040503050406030204" pitchFamily="18" charset="0"/>
                <a:ea typeface="Cambria" panose="02040503050406030204" pitchFamily="18" charset="0"/>
              </a:rPr>
              <a:t>Đ</a:t>
            </a:r>
            <a:r>
              <a:rPr lang="vi-VN" sz="2800" b="1" dirty="0">
                <a:solidFill>
                  <a:srgbClr val="000000"/>
                </a:solidFill>
                <a:latin typeface="Cambria" panose="02040503050406030204" pitchFamily="18" charset="0"/>
                <a:ea typeface="Cambria" panose="02040503050406030204" pitchFamily="18" charset="0"/>
              </a:rPr>
              <a:t>ặc điểm nổi bật của nhà khoa học</a:t>
            </a:r>
            <a:endParaRPr lang="en-US" sz="2800" b="1" dirty="0">
              <a:latin typeface="Cambria" panose="02040503050406030204" pitchFamily="18" charset="0"/>
              <a:ea typeface="Cambria" panose="02040503050406030204" pitchFamily="18" charset="0"/>
            </a:endParaRPr>
          </a:p>
        </p:txBody>
      </p:sp>
      <p:sp>
        <p:nvSpPr>
          <p:cNvPr id="14" name="Cloud 13">
            <a:extLst>
              <a:ext uri="{FF2B5EF4-FFF2-40B4-BE49-F238E27FC236}">
                <a16:creationId xmlns:a16="http://schemas.microsoft.com/office/drawing/2014/main" id="{78B8C541-10AF-27E3-7FC2-F336B98FF9F7}"/>
              </a:ext>
            </a:extLst>
          </p:cNvPr>
          <p:cNvSpPr/>
          <p:nvPr/>
        </p:nvSpPr>
        <p:spPr>
          <a:xfrm>
            <a:off x="5358808" y="5411972"/>
            <a:ext cx="5039833"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0000"/>
                </a:solidFill>
                <a:latin typeface="Cambria" panose="02040503050406030204" pitchFamily="18" charset="0"/>
                <a:ea typeface="Cambria" panose="02040503050406030204" pitchFamily="18" charset="0"/>
              </a:rPr>
              <a:t>Suy</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nghĩ</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của</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em</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về</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nhà</a:t>
            </a:r>
            <a:r>
              <a:rPr lang="en-US" sz="2800" b="1" dirty="0">
                <a:solidFill>
                  <a:srgbClr val="000000"/>
                </a:solidFill>
                <a:latin typeface="Cambria" panose="02040503050406030204" pitchFamily="18" charset="0"/>
                <a:ea typeface="Cambria" panose="02040503050406030204" pitchFamily="18" charset="0"/>
              </a:rPr>
              <a:t> khoa </a:t>
            </a:r>
            <a:r>
              <a:rPr lang="en-US" sz="2800" b="1" dirty="0" err="1">
                <a:solidFill>
                  <a:srgbClr val="000000"/>
                </a:solidFill>
                <a:latin typeface="Cambria" panose="02040503050406030204" pitchFamily="18" charset="0"/>
                <a:ea typeface="Cambria" panose="02040503050406030204" pitchFamily="18" charset="0"/>
              </a:rPr>
              <a:t>học</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3249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45</TotalTime>
  <Words>791</Words>
  <Application>Microsoft Office PowerPoint</Application>
  <PresentationFormat>Widescreen</PresentationFormat>
  <Paragraphs>26</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微软雅黑</vt:lpstr>
      <vt:lpstr>Arial</vt:lpstr>
      <vt:lpstr>Calibri</vt:lpstr>
      <vt:lpstr>Cambria</vt:lpstr>
      <vt:lpstr>Tahoma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15</cp:revision>
  <dcterms:created xsi:type="dcterms:W3CDTF">2023-09-26T03:29:13Z</dcterms:created>
  <dcterms:modified xsi:type="dcterms:W3CDTF">2025-12-04T10:17:05Z</dcterms:modified>
  <cp:category>9Slide.vn</cp:category>
</cp:coreProperties>
</file>