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705" r:id="rId3"/>
  </p:sldMasterIdLst>
  <p:notesMasterIdLst>
    <p:notesMasterId r:id="rId26"/>
  </p:notesMasterIdLst>
  <p:sldIdLst>
    <p:sldId id="2659" r:id="rId4"/>
    <p:sldId id="317" r:id="rId5"/>
    <p:sldId id="558" r:id="rId6"/>
    <p:sldId id="305" r:id="rId7"/>
    <p:sldId id="267" r:id="rId8"/>
    <p:sldId id="325" r:id="rId9"/>
    <p:sldId id="277" r:id="rId10"/>
    <p:sldId id="320" r:id="rId11"/>
    <p:sldId id="433" r:id="rId12"/>
    <p:sldId id="559" r:id="rId13"/>
    <p:sldId id="560" r:id="rId14"/>
    <p:sldId id="561" r:id="rId15"/>
    <p:sldId id="562" r:id="rId16"/>
    <p:sldId id="563" r:id="rId17"/>
    <p:sldId id="564" r:id="rId18"/>
    <p:sldId id="566" r:id="rId19"/>
    <p:sldId id="565" r:id="rId20"/>
    <p:sldId id="567" r:id="rId21"/>
    <p:sldId id="568" r:id="rId22"/>
    <p:sldId id="569" r:id="rId23"/>
    <p:sldId id="570" r:id="rId24"/>
    <p:sldId id="57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66"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D78A-5FDB-40F1-BB97-5AC515183BB2}" type="datetimeFigureOut">
              <a:rPr lang="en-US" smtClean="0"/>
              <a:t>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0B464-9F14-47CC-8136-CF5BD9E66FBC}" type="slidenum">
              <a:rPr lang="en-US" smtClean="0"/>
              <a:t>‹#›</a:t>
            </a:fld>
            <a:endParaRPr lang="en-US"/>
          </a:p>
        </p:txBody>
      </p:sp>
    </p:spTree>
    <p:extLst>
      <p:ext uri="{BB962C8B-B14F-4D97-AF65-F5344CB8AC3E}">
        <p14:creationId xmlns:p14="http://schemas.microsoft.com/office/powerpoint/2010/main" val="292223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480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947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9</a:t>
            </a:fld>
            <a:endParaRPr lang="en-US"/>
          </a:p>
        </p:txBody>
      </p:sp>
    </p:spTree>
    <p:extLst>
      <p:ext uri="{BB962C8B-B14F-4D97-AF65-F5344CB8AC3E}">
        <p14:creationId xmlns:p14="http://schemas.microsoft.com/office/powerpoint/2010/main" val="1551906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951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17</a:t>
            </a:fld>
            <a:endParaRPr lang="en-US"/>
          </a:p>
        </p:txBody>
      </p:sp>
    </p:spTree>
    <p:extLst>
      <p:ext uri="{BB962C8B-B14F-4D97-AF65-F5344CB8AC3E}">
        <p14:creationId xmlns:p14="http://schemas.microsoft.com/office/powerpoint/2010/main" val="3634725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en-US"/>
          </a:p>
        </p:txBody>
      </p:sp>
      <p:sp>
        <p:nvSpPr>
          <p:cNvPr id="4" name="Slide Number Placeholder 3"/>
          <p:cNvSpPr>
            <a:spLocks noGrp="1"/>
          </p:cNvSpPr>
          <p:nvPr>
            <p:ph type="sldNum" sz="quarter" idx="5"/>
          </p:nvPr>
        </p:nvSpPr>
        <p:spPr/>
        <p:txBody>
          <a:bodyPr/>
          <a:lstStyle/>
          <a:p>
            <a:fld id="{5140B464-9F14-47CC-8136-CF5BD9E66FBC}" type="slidenum">
              <a:rPr lang="en-US" smtClean="0"/>
              <a:t>21</a:t>
            </a:fld>
            <a:endParaRPr lang="en-US"/>
          </a:p>
        </p:txBody>
      </p:sp>
    </p:spTree>
    <p:extLst>
      <p:ext uri="{BB962C8B-B14F-4D97-AF65-F5344CB8AC3E}">
        <p14:creationId xmlns:p14="http://schemas.microsoft.com/office/powerpoint/2010/main" val="42129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128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5DF291D-9173-4CFA-8916-8B6A66938E27}"/>
              </a:ext>
            </a:extLst>
          </p:cNvPr>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t>2025/12/7</a:t>
            </a:fld>
            <a:endParaRPr lang="zh-CN" altLang="en-US"/>
          </a:p>
        </p:txBody>
      </p:sp>
      <p:sp>
        <p:nvSpPr>
          <p:cNvPr id="3" name="页脚占位符 2">
            <a:extLst>
              <a:ext uri="{FF2B5EF4-FFF2-40B4-BE49-F238E27FC236}">
                <a16:creationId xmlns:a16="http://schemas.microsoft.com/office/drawing/2014/main" id="{19B0161C-393F-4991-AFA9-7E6EF2829D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13B6E3E-55DF-4B4D-B2E1-4B3D4200379C}"/>
              </a:ext>
            </a:extLst>
          </p:cNvPr>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435467824"/>
      </p:ext>
    </p:extLst>
  </p:cSld>
  <p:clrMapOvr>
    <a:masterClrMapping/>
  </p:clrMapOvr>
  <p:transition spd="slow" advClick="0"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7470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84905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9814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27711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77138301"/>
      </p:ext>
    </p:extLst>
  </p:cSld>
  <p:clrMapOvr>
    <a:masterClrMapping/>
  </p:clrMapOvr>
  <p:transition spd="slow" advClick="0" advTm="2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3099419"/>
      </p:ext>
    </p:extLst>
  </p:cSld>
  <p:clrMapOvr>
    <a:masterClrMapping/>
  </p:clrMapOvr>
  <p:transition spd="slow" advClick="0" advTm="2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35794341"/>
      </p:ext>
    </p:extLst>
  </p:cSld>
  <p:clrMapOvr>
    <a:masterClrMapping/>
  </p:clrMapOvr>
  <p:transition spd="slow" advClick="0" advTm="2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55379139"/>
      </p:ext>
    </p:extLst>
  </p:cSld>
  <p:clrMapOvr>
    <a:masterClrMapping/>
  </p:clrMapOvr>
  <p:transition spd="slow" advClick="0" advTm="2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57983817"/>
      </p:ext>
    </p:extLst>
  </p:cSld>
  <p:clrMapOvr>
    <a:masterClrMapping/>
  </p:clrMapOvr>
  <p:transition spd="slow" advClick="0" advTm="2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63566634"/>
      </p:ext>
    </p:extLst>
  </p:cSld>
  <p:clrMapOvr>
    <a:masterClrMapping/>
  </p:clrMapOvr>
  <p:transition spd="slow" advClick="0"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242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04398642"/>
      </p:ext>
    </p:extLst>
  </p:cSld>
  <p:clrMapOvr>
    <a:masterClrMapping/>
  </p:clrMapOvr>
  <p:transition spd="slow" advClick="0" advTm="2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3801987"/>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84873229"/>
      </p:ext>
    </p:extLst>
  </p:cSld>
  <p:clrMapOvr>
    <a:masterClrMapping/>
  </p:clrMapOvr>
  <p:transition spd="slow" advClick="0" advTm="2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73027163"/>
      </p:ext>
    </p:extLst>
  </p:cSld>
  <p:clrMapOvr>
    <a:masterClrMapping/>
  </p:clrMapOvr>
  <p:transition spd="slow" advClick="0" advTm="2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98623499"/>
      </p:ext>
    </p:extLst>
  </p:cSld>
  <p:clrMapOvr>
    <a:masterClrMapping/>
  </p:clrMapOvr>
  <p:transition spd="slow" advClick="0" advTm="2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018342"/>
      </p:ext>
    </p:extLst>
  </p:cSld>
  <p:clrMapOvr>
    <a:masterClrMapping/>
  </p:clrMapOvr>
  <p:transition spd="slow" advClick="0" advTm="2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91324596"/>
      </p:ext>
    </p:extLst>
  </p:cSld>
  <p:clrMapOvr>
    <a:masterClrMapping/>
  </p:clrMapOvr>
  <p:transition spd="slow" advClick="0" advTm="2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64997009"/>
      </p:ext>
    </p:extLst>
  </p:cSld>
  <p:clrMapOvr>
    <a:masterClrMapping/>
  </p:clrMapOvr>
  <p:transition spd="slow" advClick="0" advTm="2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9429435"/>
      </p:ext>
    </p:extLst>
  </p:cSld>
  <p:clrMapOvr>
    <a:masterClrMapping/>
  </p:clrMapOvr>
  <p:transition spd="slow" advClick="0" advTm="2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7019473"/>
      </p:ext>
    </p:extLst>
  </p:cSld>
  <p:clrMapOvr>
    <a:masterClrMapping/>
  </p:clrMapOvr>
  <p:transition spd="slow" advClick="0" advTm="2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50433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11887492"/>
      </p:ext>
    </p:extLst>
  </p:cSld>
  <p:clrMapOvr>
    <a:masterClrMapping/>
  </p:clrMapOvr>
  <p:transition spd="slow" advClick="0" advTm="2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90256732"/>
      </p:ext>
    </p:extLst>
  </p:cSld>
  <p:clrMapOvr>
    <a:masterClrMapping/>
  </p:clrMapOvr>
  <p:transition spd="slow" advClick="0" advTm="2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8702120"/>
      </p:ext>
    </p:extLst>
  </p:cSld>
  <p:clrMapOvr>
    <a:masterClrMapping/>
  </p:clrMapOvr>
  <p:transition spd="slow" advClick="0" advTm="200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3224252"/>
      </p:ext>
    </p:extLst>
  </p:cSld>
  <p:clrMapOvr>
    <a:masterClrMapping/>
  </p:clrMapOvr>
  <p:transition spd="slow" advClick="0" advTm="200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6757129"/>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05715689"/>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8918750"/>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01040728"/>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40532964"/>
      </p:ext>
    </p:extLst>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03688232"/>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30440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30707483"/>
      </p:ext>
    </p:extLst>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63052229"/>
      </p:ext>
    </p:extLst>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690918"/>
      </p:ext>
    </p:extLst>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18889578"/>
      </p:ext>
    </p:extLst>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308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727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52114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60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892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882213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654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6233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7417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60867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2025/12/7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17262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41" Type="http://schemas.openxmlformats.org/officeDocument/2006/relationships/slideLayout" Target="../slideLayouts/slideLayout4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997F02-D1B1-49B3-94C8-84E82F1302A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8" name="图片 7">
            <a:extLst>
              <a:ext uri="{FF2B5EF4-FFF2-40B4-BE49-F238E27FC236}">
                <a16:creationId xmlns:a16="http://schemas.microsoft.com/office/drawing/2014/main" id="{7CACE31A-9FD6-45CC-AAF2-0D693A85D4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032B047C-F761-0724-4877-AAD303D492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865395" y="484225"/>
            <a:ext cx="1566086" cy="1566086"/>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4465F93F-F4E6-226A-9BED-FBDA664A6C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65185" y="7574835"/>
            <a:ext cx="1566086" cy="1566086"/>
          </a:xfrm>
          <a:prstGeom prst="rect">
            <a:avLst/>
          </a:prstGeom>
        </p:spPr>
      </p:pic>
    </p:spTree>
    <p:extLst>
      <p:ext uri="{BB962C8B-B14F-4D97-AF65-F5344CB8AC3E}">
        <p14:creationId xmlns:p14="http://schemas.microsoft.com/office/powerpoint/2010/main" val="2528435758"/>
      </p:ext>
    </p:extLst>
  </p:cSld>
  <p:clrMap bg1="lt1" tx1="dk1" bg2="lt2" tx2="dk2" accent1="accent1" accent2="accent2" accent3="accent3" accent4="accent4" accent5="accent5" accent6="accent6" hlink="hlink" folHlink="folHlink"/>
  <p:sldLayoutIdLst>
    <p:sldLayoutId id="2147483661"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2025/12/7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950934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8527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9.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9.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7.png"/><Relationship Id="rId4" Type="http://schemas.openxmlformats.org/officeDocument/2006/relationships/image" Target="../media/image28.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7.png"/><Relationship Id="rId4" Type="http://schemas.openxmlformats.org/officeDocument/2006/relationships/image" Target="../media/image28.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sv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6543" y="1138190"/>
            <a:ext cx="9862457" cy="307776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Đạo</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đ</a:t>
            </a:r>
            <a:r>
              <a:rPr lang="en-US" sz="66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ức</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Bài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4</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Tôn</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trọng</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tài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sản</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của</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ng</a:t>
            </a:r>
            <a:r>
              <a:rPr kumimoji="0" lang="vi-VN"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ư</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ời</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khác</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tiết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2</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74859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2.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Vì sao chuột con cảm thấy khoan khoái khi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khoan khoái khi  trả rìu cho hươu vì khi đó chuột con không còn cảm giác dằn vặt và tự trách bản thân nữa.</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569684" y="3252704"/>
            <a:ext cx="5373916" cy="2900445"/>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83847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3.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Theo em, vì sao phải tôn trọng tài sản của người khác?</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10981" y="2574360"/>
            <a:ext cx="5575969" cy="4001095"/>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Cần phải tôn trọng tài sản của người khác vì đó không phải tài sản của mình. Thực hiện tốt điều này sẽ khiến mỗi người cảm thấy thoải mái, vui vẻ và được mọi người xung quanh tin tưởng, yêu quý.</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92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3557168" y="787248"/>
            <a:ext cx="7463743" cy="4765827"/>
            <a:chOff x="647361" y="477443"/>
            <a:chExt cx="8438540" cy="1434233"/>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13630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600" b="1" kern="0" dirty="0">
                  <a:solidFill>
                    <a:srgbClr val="000000"/>
                  </a:solidFill>
                  <a:latin typeface="Calibri" panose="020F0502020204030204" pitchFamily="34" charset="0"/>
                  <a:cs typeface="Calibri" panose="020F0502020204030204" pitchFamily="34" charset="0"/>
                  <a:sym typeface="Arial"/>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vi-VN" sz="3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999562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512AEF8-FF08-6674-AF75-BFD1D34519D6}"/>
              </a:ext>
            </a:extLst>
          </p:cNvPr>
          <p:cNvPicPr>
            <a:picLocks noChangeAspect="1"/>
          </p:cNvPicPr>
          <p:nvPr/>
        </p:nvPicPr>
        <p:blipFill>
          <a:blip r:embed="rId10"/>
          <a:stretch>
            <a:fillRect/>
          </a:stretch>
        </p:blipFill>
        <p:spPr>
          <a:xfrm>
            <a:off x="2789433" y="3443580"/>
            <a:ext cx="6145301" cy="2139881"/>
          </a:xfrm>
          <a:prstGeom prst="rect">
            <a:avLst/>
          </a:prstGeom>
        </p:spPr>
      </p:pic>
    </p:spTree>
    <p:extLst>
      <p:ext uri="{BB962C8B-B14F-4D97-AF65-F5344CB8AC3E}">
        <p14:creationId xmlns:p14="http://schemas.microsoft.com/office/powerpoint/2010/main" val="4197552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277632" y="113229"/>
            <a:ext cx="9637078" cy="1098883"/>
            <a:chOff x="1856935" y="207957"/>
            <a:chExt cx="7948247" cy="1085425"/>
          </a:xfrm>
        </p:grpSpPr>
        <p:sp>
          <p:nvSpPr>
            <p:cNvPr id="6" name="Pentagon 5"/>
            <p:cNvSpPr/>
            <p:nvPr/>
          </p:nvSpPr>
          <p:spPr>
            <a:xfrm>
              <a:off x="1856935" y="207957"/>
              <a:ext cx="7948247" cy="1085425"/>
            </a:xfrm>
            <a:prstGeom prst="homePlate">
              <a:avLst>
                <a:gd name="adj" fmla="val 0"/>
              </a:avLst>
            </a:prstGeom>
            <a:solidFill>
              <a:schemeClr val="accent3">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2039667" y="238563"/>
              <a:ext cx="7348654" cy="851766"/>
            </a:xfrm>
            <a:prstGeom prst="rect">
              <a:avLst/>
            </a:prstGeom>
            <a:noFill/>
          </p:spPr>
          <p:txBody>
            <a:bodyPr wrap="square" rtlCol="0">
              <a:spAutoFit/>
            </a:bodyPr>
            <a:lstStyle/>
            <a:p>
              <a:pPr marL="0" marR="0" algn="ctr">
                <a:spcBef>
                  <a:spcPts val="0"/>
                </a:spcBef>
                <a:spcAft>
                  <a:spcPts val="0"/>
                </a:spcAft>
              </a:pPr>
              <a:r>
                <a:rPr lang="en-US" sz="2800" b="1" dirty="0">
                  <a:effectLst/>
                  <a:latin typeface="Calibri" panose="020F0502020204030204" pitchFamily="34" charset="0"/>
                  <a:ea typeface="Times New Roman" panose="02020603050405020304" pitchFamily="18" charset="0"/>
                  <a:cs typeface="Calibri" panose="020F0502020204030204" pitchFamily="34" charset="0"/>
                </a:rPr>
                <a:t>2.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1193FE24-41DE-5E6E-4530-D93740027F1D}"/>
              </a:ext>
            </a:extLst>
          </p:cNvPr>
          <p:cNvPicPr>
            <a:picLocks noChangeAspect="1"/>
          </p:cNvPicPr>
          <p:nvPr/>
        </p:nvPicPr>
        <p:blipFill>
          <a:blip r:embed="rId2"/>
          <a:stretch>
            <a:fillRect/>
          </a:stretch>
        </p:blipFill>
        <p:spPr>
          <a:xfrm>
            <a:off x="1645168" y="1335494"/>
            <a:ext cx="5924550" cy="2762250"/>
          </a:xfrm>
          <a:prstGeom prst="rect">
            <a:avLst/>
          </a:prstGeom>
        </p:spPr>
      </p:pic>
      <p:pic>
        <p:nvPicPr>
          <p:cNvPr id="14" name="Picture 13">
            <a:extLst>
              <a:ext uri="{FF2B5EF4-FFF2-40B4-BE49-F238E27FC236}">
                <a16:creationId xmlns:a16="http://schemas.microsoft.com/office/drawing/2014/main" id="{DC0BE29C-C23B-798F-E57E-2257BAEC7A1A}"/>
              </a:ext>
            </a:extLst>
          </p:cNvPr>
          <p:cNvPicPr>
            <a:picLocks noChangeAspect="1"/>
          </p:cNvPicPr>
          <p:nvPr/>
        </p:nvPicPr>
        <p:blipFill>
          <a:blip r:embed="rId3"/>
          <a:stretch>
            <a:fillRect/>
          </a:stretch>
        </p:blipFill>
        <p:spPr>
          <a:xfrm>
            <a:off x="7474687" y="1387818"/>
            <a:ext cx="2709973" cy="2701397"/>
          </a:xfrm>
          <a:prstGeom prst="rect">
            <a:avLst/>
          </a:prstGeom>
        </p:spPr>
      </p:pic>
      <p:pic>
        <p:nvPicPr>
          <p:cNvPr id="16" name="Picture 15">
            <a:extLst>
              <a:ext uri="{FF2B5EF4-FFF2-40B4-BE49-F238E27FC236}">
                <a16:creationId xmlns:a16="http://schemas.microsoft.com/office/drawing/2014/main" id="{5AF3EB5B-379C-D98E-F9F5-1977EADE2F42}"/>
              </a:ext>
            </a:extLst>
          </p:cNvPr>
          <p:cNvPicPr>
            <a:picLocks noChangeAspect="1"/>
          </p:cNvPicPr>
          <p:nvPr/>
        </p:nvPicPr>
        <p:blipFill>
          <a:blip r:embed="rId4"/>
          <a:stretch>
            <a:fillRect/>
          </a:stretch>
        </p:blipFill>
        <p:spPr>
          <a:xfrm>
            <a:off x="1807534" y="4085562"/>
            <a:ext cx="2463209" cy="2586370"/>
          </a:xfrm>
          <a:prstGeom prst="rect">
            <a:avLst/>
          </a:prstGeom>
        </p:spPr>
      </p:pic>
      <p:pic>
        <p:nvPicPr>
          <p:cNvPr id="19" name="Picture 18">
            <a:extLst>
              <a:ext uri="{FF2B5EF4-FFF2-40B4-BE49-F238E27FC236}">
                <a16:creationId xmlns:a16="http://schemas.microsoft.com/office/drawing/2014/main" id="{DEE84CE1-6073-15D2-7D99-E012BD7B46D2}"/>
              </a:ext>
            </a:extLst>
          </p:cNvPr>
          <p:cNvPicPr>
            <a:picLocks noChangeAspect="1"/>
          </p:cNvPicPr>
          <p:nvPr/>
        </p:nvPicPr>
        <p:blipFill>
          <a:blip r:embed="rId5"/>
          <a:stretch>
            <a:fillRect/>
          </a:stretch>
        </p:blipFill>
        <p:spPr>
          <a:xfrm>
            <a:off x="4390471" y="4246821"/>
            <a:ext cx="5686425" cy="2362200"/>
          </a:xfrm>
          <a:prstGeom prst="rect">
            <a:avLst/>
          </a:prstGeom>
        </p:spPr>
      </p:pic>
    </p:spTree>
    <p:extLst>
      <p:ext uri="{BB962C8B-B14F-4D97-AF65-F5344CB8AC3E}">
        <p14:creationId xmlns:p14="http://schemas.microsoft.com/office/powerpoint/2010/main" val="795498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a:extLst>
              <a:ext uri="{FF2B5EF4-FFF2-40B4-BE49-F238E27FC236}">
                <a16:creationId xmlns:a16="http://schemas.microsoft.com/office/drawing/2014/main" id="{1325236D-473E-7229-CB71-A5B885ADD22C}"/>
              </a:ext>
            </a:extLst>
          </p:cNvPr>
          <p:cNvPicPr>
            <a:picLocks noChangeAspect="1"/>
          </p:cNvPicPr>
          <p:nvPr/>
        </p:nvPicPr>
        <p:blipFill>
          <a:blip r:embed="rId2"/>
          <a:stretch>
            <a:fillRect/>
          </a:stretch>
        </p:blipFill>
        <p:spPr>
          <a:xfrm>
            <a:off x="675611" y="3051457"/>
            <a:ext cx="4032736" cy="3274514"/>
          </a:xfrm>
          <a:prstGeom prst="rect">
            <a:avLst/>
          </a:prstGeom>
        </p:spPr>
      </p:pic>
      <p:grpSp>
        <p:nvGrpSpPr>
          <p:cNvPr id="3" name="Group 2">
            <a:extLst>
              <a:ext uri="{FF2B5EF4-FFF2-40B4-BE49-F238E27FC236}">
                <a16:creationId xmlns:a16="http://schemas.microsoft.com/office/drawing/2014/main" id="{C22B06D3-4962-BCAF-A288-7DED557363EC}"/>
              </a:ext>
            </a:extLst>
          </p:cNvPr>
          <p:cNvGrpSpPr/>
          <p:nvPr/>
        </p:nvGrpSpPr>
        <p:grpSpPr>
          <a:xfrm>
            <a:off x="2695365" y="1766777"/>
            <a:ext cx="7663848"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669906"/>
              <a:ext cx="9345860" cy="147408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latin typeface="Cambria" panose="02040503050406030204" pitchFamily="18" charset="0"/>
                  <a:ea typeface="Cambria" panose="02040503050406030204" pitchFamily="18" charset="0"/>
                </a:rPr>
                <a:t>Thảo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luận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nhóm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yêu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cầu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bài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tập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bằng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cách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hỏi</a:t>
              </a:r>
              <a:r>
                <a:rPr lang="en-US" sz="3200" b="1" dirty="0">
                  <a:solidFill>
                    <a:srgbClr val="002060"/>
                  </a:solidFill>
                  <a:effectLst/>
                  <a:latin typeface="Cambria" panose="02040503050406030204" pitchFamily="18" charset="0"/>
                  <a:ea typeface="Cambria" panose="02040503050406030204" pitchFamily="18" charset="0"/>
                </a:rPr>
                <a:t> – </a:t>
              </a:r>
              <a:r>
                <a:rPr lang="en-US" sz="3200" b="1" dirty="0" err="1">
                  <a:solidFill>
                    <a:srgbClr val="002060"/>
                  </a:solidFill>
                  <a:effectLst/>
                  <a:latin typeface="Cambria" panose="02040503050406030204" pitchFamily="18" charset="0"/>
                  <a:ea typeface="Cambria" panose="02040503050406030204" pitchFamily="18" charset="0"/>
                </a:rPr>
                <a:t>đáp</a:t>
              </a:r>
              <a:r>
                <a:rPr lang="en-US" sz="3200" b="1" dirty="0">
                  <a:solidFill>
                    <a:srgbClr val="002060"/>
                  </a:solidFill>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17990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7" name="TextBox 16">
            <a:extLst>
              <a:ext uri="{FF2B5EF4-FFF2-40B4-BE49-F238E27FC236}">
                <a16:creationId xmlns:a16="http://schemas.microsoft.com/office/drawing/2014/main" id="{B986458E-AA79-43B5-E196-F4A65668334E}"/>
              </a:ext>
            </a:extLst>
          </p:cNvPr>
          <p:cNvSpPr txBox="1"/>
          <p:nvPr/>
        </p:nvSpPr>
        <p:spPr>
          <a:xfrm>
            <a:off x="4391247" y="1052624"/>
            <a:ext cx="7049386" cy="469827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bút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A: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biết tôn trọng tài sản của người khác chưa? Vì sao?</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B: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chưa biết tôn trọng tài sản của người khác vì bạn Hải tự ý lấy đồ của người khác để dùng mà không hỏi mượn.</a:t>
            </a:r>
          </a:p>
        </p:txBody>
      </p:sp>
      <p:pic>
        <p:nvPicPr>
          <p:cNvPr id="5" name="Picture 4">
            <a:extLst>
              <a:ext uri="{FF2B5EF4-FFF2-40B4-BE49-F238E27FC236}">
                <a16:creationId xmlns:a16="http://schemas.microsoft.com/office/drawing/2014/main" id="{D5DD7543-ABC6-B007-9DA4-26A52036D867}"/>
              </a:ext>
            </a:extLst>
          </p:cNvPr>
          <p:cNvPicPr>
            <a:picLocks noChangeAspect="1"/>
          </p:cNvPicPr>
          <p:nvPr/>
        </p:nvPicPr>
        <p:blipFill>
          <a:blip r:embed="rId2"/>
          <a:stretch>
            <a:fillRect/>
          </a:stretch>
        </p:blipFill>
        <p:spPr>
          <a:xfrm>
            <a:off x="597194" y="1394194"/>
            <a:ext cx="3608051" cy="3560577"/>
          </a:xfrm>
          <a:prstGeom prst="rect">
            <a:avLst/>
          </a:prstGeom>
        </p:spPr>
      </p:pic>
    </p:spTree>
    <p:extLst>
      <p:ext uri="{BB962C8B-B14F-4D97-AF65-F5344CB8AC3E}">
        <p14:creationId xmlns:p14="http://schemas.microsoft.com/office/powerpoint/2010/main" val="825063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3"/>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29200" y="1901740"/>
            <a:ext cx="6443330" cy="452431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màu xanh chưa biết tôn trọng tài sản của người khác. Vì rủ bạn vẽ lên tường hàng xóm. </a:t>
            </a:r>
            <a:endParaRPr lang="en-US" sz="3600" dirty="0">
              <a:latin typeface="Calibri" panose="020F0502020204030204" pitchFamily="34"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trắng có thái độ biết tôn trọng tài sản của người khác. Vì đã nhắc nhở bạn không được làm như vậy.</a:t>
            </a:r>
          </a:p>
        </p:txBody>
      </p:sp>
      <p:pic>
        <p:nvPicPr>
          <p:cNvPr id="14" name="Picture 13">
            <a:extLst>
              <a:ext uri="{FF2B5EF4-FFF2-40B4-BE49-F238E27FC236}">
                <a16:creationId xmlns:a16="http://schemas.microsoft.com/office/drawing/2014/main" id="{A2139E30-FC17-D66C-C273-FEF0350A2188}"/>
              </a:ext>
            </a:extLst>
          </p:cNvPr>
          <p:cNvPicPr>
            <a:picLocks noChangeAspect="1"/>
          </p:cNvPicPr>
          <p:nvPr/>
        </p:nvPicPr>
        <p:blipFill>
          <a:blip r:embed="rId4"/>
          <a:stretch>
            <a:fillRect/>
          </a:stretch>
        </p:blipFill>
        <p:spPr>
          <a:xfrm>
            <a:off x="1072448" y="2328530"/>
            <a:ext cx="3671485" cy="3480613"/>
          </a:xfrm>
          <a:prstGeom prst="rect">
            <a:avLst/>
          </a:prstGeom>
        </p:spPr>
      </p:pic>
    </p:spTree>
    <p:extLst>
      <p:ext uri="{BB962C8B-B14F-4D97-AF65-F5344CB8AC3E}">
        <p14:creationId xmlns:p14="http://schemas.microsoft.com/office/powerpoint/2010/main" val="135867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(nhắc em không nghịch máy tính của mẹ.)</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BD3059DB-9B82-5374-5F4D-0B1A17D20DE8}"/>
              </a:ext>
            </a:extLst>
          </p:cNvPr>
          <p:cNvPicPr>
            <a:picLocks noChangeAspect="1"/>
          </p:cNvPicPr>
          <p:nvPr/>
        </p:nvPicPr>
        <p:blipFill>
          <a:blip r:embed="rId3"/>
          <a:stretch>
            <a:fillRect/>
          </a:stretch>
        </p:blipFill>
        <p:spPr>
          <a:xfrm>
            <a:off x="914398" y="2222206"/>
            <a:ext cx="3739542" cy="3727708"/>
          </a:xfrm>
          <a:prstGeom prst="rect">
            <a:avLst/>
          </a:prstGeom>
        </p:spPr>
      </p:pic>
    </p:spTree>
    <p:extLst>
      <p:ext uri="{BB962C8B-B14F-4D97-AF65-F5344CB8AC3E}">
        <p14:creationId xmlns:p14="http://schemas.microsoft.com/office/powerpoint/2010/main" val="86754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 (cất đồ bị bỏ quên giúp bạn và trả lại cho bạn)</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5399976D-6ABD-4F4F-9E2A-D5D0A572EF8D}"/>
              </a:ext>
            </a:extLst>
          </p:cNvPr>
          <p:cNvPicPr>
            <a:picLocks noChangeAspect="1"/>
          </p:cNvPicPr>
          <p:nvPr/>
        </p:nvPicPr>
        <p:blipFill>
          <a:blip r:embed="rId3"/>
          <a:stretch>
            <a:fillRect/>
          </a:stretch>
        </p:blipFill>
        <p:spPr>
          <a:xfrm>
            <a:off x="1116417" y="2200940"/>
            <a:ext cx="3691017" cy="3875569"/>
          </a:xfrm>
          <a:prstGeom prst="rect">
            <a:avLst/>
          </a:prstGeom>
        </p:spPr>
      </p:pic>
    </p:spTree>
    <p:extLst>
      <p:ext uri="{BB962C8B-B14F-4D97-AF65-F5344CB8AC3E}">
        <p14:creationId xmlns:p14="http://schemas.microsoft.com/office/powerpoint/2010/main" val="2134514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134638-5CA8-46EB-A7CF-0CC84DCB7E8C}"/>
              </a:ext>
            </a:extLst>
          </p:cNvPr>
          <p:cNvPicPr>
            <a:picLocks noChangeAspect="1"/>
          </p:cNvPicPr>
          <p:nvPr/>
        </p:nvPicPr>
        <p:blipFill rotWithShape="1">
          <a:blip r:embed="rId4">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2" name="图片 1">
            <a:extLst>
              <a:ext uri="{FF2B5EF4-FFF2-40B4-BE49-F238E27FC236}">
                <a16:creationId xmlns:a16="http://schemas.microsoft.com/office/drawing/2014/main" id="{A2DA75EF-2BD4-46DE-99BF-AA0C164259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6" name="图片 5">
            <a:extLst>
              <a:ext uri="{FF2B5EF4-FFF2-40B4-BE49-F238E27FC236}">
                <a16:creationId xmlns:a16="http://schemas.microsoft.com/office/drawing/2014/main" id="{2F8C65A1-B045-43FF-9D57-0310346D1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4" name="图片 3">
            <a:extLst>
              <a:ext uri="{FF2B5EF4-FFF2-40B4-BE49-F238E27FC236}">
                <a16:creationId xmlns:a16="http://schemas.microsoft.com/office/drawing/2014/main" id="{EE8C839A-96C5-45C2-9F0E-41ECA312A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8832" y="4856201"/>
            <a:ext cx="3011904" cy="1781326"/>
          </a:xfrm>
          <a:prstGeom prst="rect">
            <a:avLst/>
          </a:prstGeom>
        </p:spPr>
      </p:pic>
      <p:pic>
        <p:nvPicPr>
          <p:cNvPr id="87" name="图片 86">
            <a:extLst>
              <a:ext uri="{FF2B5EF4-FFF2-40B4-BE49-F238E27FC236}">
                <a16:creationId xmlns:a16="http://schemas.microsoft.com/office/drawing/2014/main" id="{9D4D40E0-32CD-4663-812E-D1899D241C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6969" y="-601229"/>
            <a:ext cx="2146306" cy="2146306"/>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294519" y="251957"/>
            <a:ext cx="3138756" cy="2870145"/>
          </a:xfrm>
          <a:prstGeom prst="rect">
            <a:avLst/>
          </a:prstGeom>
        </p:spPr>
      </p:pic>
      <p:pic>
        <p:nvPicPr>
          <p:cNvPr id="16" name="图片 96">
            <a:extLst>
              <a:ext uri="{FF2B5EF4-FFF2-40B4-BE49-F238E27FC236}">
                <a16:creationId xmlns:a16="http://schemas.microsoft.com/office/drawing/2014/main" id="{D5D1FE01-6D72-442D-807A-3E8778DFE2CF}"/>
              </a:ext>
            </a:extLst>
          </p:cNvPr>
          <p:cNvPicPr>
            <a:picLocks noChangeAspect="1"/>
          </p:cNvPicPr>
          <p:nvPr/>
        </p:nvPicPr>
        <p:blipFill rotWithShape="1">
          <a:blip r:embed="rId10">
            <a:extLst>
              <a:ext uri="{28A0092B-C50C-407E-A947-70E740481C1C}">
                <a14:useLocalDpi xmlns:a14="http://schemas.microsoft.com/office/drawing/2010/main" val="0"/>
              </a:ext>
            </a:extLst>
          </a:blip>
          <a:srcRect t="18309" r="63387" b="43217"/>
          <a:stretch>
            <a:fillRect/>
          </a:stretch>
        </p:blipFill>
        <p:spPr>
          <a:xfrm>
            <a:off x="1879734" y="0"/>
            <a:ext cx="9042760" cy="5476061"/>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48330" y="4745412"/>
            <a:ext cx="8337896" cy="7624349"/>
          </a:xfrm>
          <a:prstGeom prst="rect">
            <a:avLst/>
          </a:prstGeom>
        </p:spPr>
      </p:pic>
      <p:pic>
        <p:nvPicPr>
          <p:cNvPr id="18" name="Picture 7"/>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366480" y="-273911"/>
            <a:ext cx="2285517" cy="228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76B46E6-6660-37B4-BCCC-08AB0CE05736}"/>
              </a:ext>
            </a:extLst>
          </p:cNvPr>
          <p:cNvPicPr>
            <a:picLocks noChangeAspect="1"/>
          </p:cNvPicPr>
          <p:nvPr/>
        </p:nvPicPr>
        <p:blipFill>
          <a:blip r:embed="rId13"/>
          <a:stretch>
            <a:fillRect/>
          </a:stretch>
        </p:blipFill>
        <p:spPr>
          <a:xfrm>
            <a:off x="3793985" y="2200331"/>
            <a:ext cx="5657578" cy="1383912"/>
          </a:xfrm>
          <a:prstGeom prst="rect">
            <a:avLst/>
          </a:prstGeom>
        </p:spPr>
      </p:pic>
    </p:spTree>
    <p:extLst>
      <p:ext uri="{BB962C8B-B14F-4D97-AF65-F5344CB8AC3E}">
        <p14:creationId xmlns:p14="http://schemas.microsoft.com/office/powerpoint/2010/main" val="3311759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7"/>
                                        </p:tgtEl>
                                        <p:attrNameLst>
                                          <p:attrName>r</p:attrName>
                                        </p:attrNameLst>
                                      </p:cBhvr>
                                    </p:animRo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200" fill="hold">
                                          <p:stCondLst>
                                            <p:cond delay="0"/>
                                          </p:stCondLst>
                                        </p:cTn>
                                        <p:tgtEl>
                                          <p:spTgt spid="15"/>
                                        </p:tgtEl>
                                        <p:attrNameLst>
                                          <p:attrName>r</p:attrName>
                                        </p:attrNameLst>
                                      </p:cBhvr>
                                    </p:animRot>
                                    <p:animRot by="-240000">
                                      <p:cBhvr>
                                        <p:cTn id="11" dur="400" fill="hold">
                                          <p:stCondLst>
                                            <p:cond delay="400"/>
                                          </p:stCondLst>
                                        </p:cTn>
                                        <p:tgtEl>
                                          <p:spTgt spid="15"/>
                                        </p:tgtEl>
                                        <p:attrNameLst>
                                          <p:attrName>r</p:attrName>
                                        </p:attrNameLst>
                                      </p:cBhvr>
                                    </p:animRot>
                                    <p:animRot by="240000">
                                      <p:cBhvr>
                                        <p:cTn id="12" dur="400" fill="hold">
                                          <p:stCondLst>
                                            <p:cond delay="800"/>
                                          </p:stCondLst>
                                        </p:cTn>
                                        <p:tgtEl>
                                          <p:spTgt spid="15"/>
                                        </p:tgtEl>
                                        <p:attrNameLst>
                                          <p:attrName>r</p:attrName>
                                        </p:attrNameLst>
                                      </p:cBhvr>
                                    </p:animRot>
                                    <p:animRot by="-240000">
                                      <p:cBhvr>
                                        <p:cTn id="13" dur="400" fill="hold">
                                          <p:stCondLst>
                                            <p:cond delay="1200"/>
                                          </p:stCondLst>
                                        </p:cTn>
                                        <p:tgtEl>
                                          <p:spTgt spid="15"/>
                                        </p:tgtEl>
                                        <p:attrNameLst>
                                          <p:attrName>r</p:attrName>
                                        </p:attrNameLst>
                                      </p:cBhvr>
                                    </p:animRot>
                                    <p:animRot by="120000">
                                      <p:cBhvr>
                                        <p:cTn id="14" dur="400" fill="hold">
                                          <p:stCondLst>
                                            <p:cond delay="1600"/>
                                          </p:stCondLst>
                                        </p:cTn>
                                        <p:tgtEl>
                                          <p:spTgt spid="15"/>
                                        </p:tgtEl>
                                        <p:attrNameLst>
                                          <p:attrName>r</p:attrName>
                                        </p:attrNameLst>
                                      </p:cBhvr>
                                    </p:animRot>
                                  </p:childTnLst>
                                </p:cTn>
                              </p:par>
                              <p:par>
                                <p:cTn id="15" presetID="56" presetClass="path" presetSubtype="0" accel="50000" decel="50000" fill="hold" nodeType="withEffect">
                                  <p:stCondLst>
                                    <p:cond delay="0"/>
                                  </p:stCondLst>
                                  <p:childTnLst>
                                    <p:animMotion origin="layout" path="M 1.04167E-6 4.81481E-6 L 1.62213 -1.39213 " pathEditMode="relative" rAng="0" ptsTypes="AA">
                                      <p:cBhvr>
                                        <p:cTn id="16" dur="2000" fill="hold"/>
                                        <p:tgtEl>
                                          <p:spTgt spid="17"/>
                                        </p:tgtEl>
                                        <p:attrNameLst>
                                          <p:attrName>ppt_x</p:attrName>
                                          <p:attrName>ppt_y</p:attrName>
                                        </p:attrNameLst>
                                      </p:cBhvr>
                                      <p:rCtr x="81107" y="-69606"/>
                                    </p:animMotion>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64" presetClass="path" presetSubtype="0" accel="50000" decel="50000" fill="hold" nodeType="withEffect">
                                  <p:stCondLst>
                                    <p:cond delay="0"/>
                                  </p:stCondLst>
                                  <p:childTnLst>
                                    <p:animMotion origin="layout" path="M -1.875E-6 -3.7037E-7 L 0.00469 -0.19884 " pathEditMode="relative" rAng="0" ptsTypes="AA">
                                      <p:cBhvr>
                                        <p:cTn id="21" dur="2000" fill="hold"/>
                                        <p:tgtEl>
                                          <p:spTgt spid="18"/>
                                        </p:tgtEl>
                                        <p:attrNameLst>
                                          <p:attrName>ppt_x</p:attrName>
                                          <p:attrName>ppt_y</p:attrName>
                                        </p:attrNameLst>
                                      </p:cBhvr>
                                      <p:rCtr x="234" y="-9954"/>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6368901" y="2008066"/>
            <a:ext cx="5007935" cy="3416320"/>
          </a:xfrm>
          <a:custGeom>
            <a:avLst/>
            <a:gdLst>
              <a:gd name="connsiteX0" fmla="*/ 0 w 5007935"/>
              <a:gd name="connsiteY0" fmla="*/ 0 h 3416320"/>
              <a:gd name="connsiteX1" fmla="*/ 5007935 w 5007935"/>
              <a:gd name="connsiteY1" fmla="*/ 0 h 3416320"/>
              <a:gd name="connsiteX2" fmla="*/ 5007935 w 5007935"/>
              <a:gd name="connsiteY2" fmla="*/ 3416320 h 3416320"/>
              <a:gd name="connsiteX3" fmla="*/ 0 w 5007935"/>
              <a:gd name="connsiteY3" fmla="*/ 3416320 h 3416320"/>
              <a:gd name="connsiteX4" fmla="*/ 0 w 500793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935" h="3416320" fill="none" extrusionOk="0">
                <a:moveTo>
                  <a:pt x="0" y="0"/>
                </a:moveTo>
                <a:cubicBezTo>
                  <a:pt x="621585" y="5222"/>
                  <a:pt x="3522403" y="24918"/>
                  <a:pt x="5007935" y="0"/>
                </a:cubicBezTo>
                <a:cubicBezTo>
                  <a:pt x="4846690" y="1219428"/>
                  <a:pt x="4964175" y="2405311"/>
                  <a:pt x="5007935" y="3416320"/>
                </a:cubicBezTo>
                <a:cubicBezTo>
                  <a:pt x="4120171" y="3251559"/>
                  <a:pt x="573793" y="3534470"/>
                  <a:pt x="0" y="3416320"/>
                </a:cubicBezTo>
                <a:cubicBezTo>
                  <a:pt x="-55725" y="3041098"/>
                  <a:pt x="17072" y="1237259"/>
                  <a:pt x="0" y="0"/>
                </a:cubicBezTo>
                <a:close/>
              </a:path>
              <a:path w="5007935" h="3416320" stroke="0" extrusionOk="0">
                <a:moveTo>
                  <a:pt x="0" y="0"/>
                </a:moveTo>
                <a:cubicBezTo>
                  <a:pt x="1414748" y="11849"/>
                  <a:pt x="4469234" y="-161459"/>
                  <a:pt x="5007935" y="0"/>
                </a:cubicBezTo>
                <a:cubicBezTo>
                  <a:pt x="5011065" y="1548882"/>
                  <a:pt x="4906759" y="2955689"/>
                  <a:pt x="5007935" y="3416320"/>
                </a:cubicBezTo>
                <a:cubicBezTo>
                  <a:pt x="2890997" y="3270460"/>
                  <a:pt x="2435850" y="3337996"/>
                  <a:pt x="0" y="3416320"/>
                </a:cubicBezTo>
                <a:cubicBezTo>
                  <a:pt x="74291" y="2504704"/>
                  <a:pt x="168006" y="1519919"/>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Em chưa biết tôn trọng tài sản của anh (Mượn đồ chơi của anh nhưng không giữ gìn cẩn thận mà làm hỏng đồ chơi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488DBFC8-8551-327D-5685-403618968BBD}"/>
              </a:ext>
            </a:extLst>
          </p:cNvPr>
          <p:cNvPicPr>
            <a:picLocks noChangeAspect="1"/>
          </p:cNvPicPr>
          <p:nvPr/>
        </p:nvPicPr>
        <p:blipFill>
          <a:blip r:embed="rId3"/>
          <a:stretch>
            <a:fillRect/>
          </a:stretch>
        </p:blipFill>
        <p:spPr>
          <a:xfrm>
            <a:off x="541153" y="3028507"/>
            <a:ext cx="5772150" cy="2438400"/>
          </a:xfrm>
          <a:prstGeom prst="rect">
            <a:avLst/>
          </a:prstGeom>
        </p:spPr>
      </p:pic>
    </p:spTree>
    <p:extLst>
      <p:ext uri="{BB962C8B-B14F-4D97-AF65-F5344CB8AC3E}">
        <p14:creationId xmlns:p14="http://schemas.microsoft.com/office/powerpoint/2010/main" val="3667713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2642768" y="670290"/>
            <a:ext cx="7463743" cy="1828361"/>
            <a:chOff x="647361" y="477443"/>
            <a:chExt cx="8438540" cy="1187014"/>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4723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 học tập hành vi của các bạn nào?</a:t>
              </a:r>
              <a:endParaRPr kumimoji="0" lang="vi-VN" sz="48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FE9EBA4B-C7BD-37F9-797E-90D4FF77FA78}"/>
              </a:ext>
            </a:extLst>
          </p:cNvPr>
          <p:cNvSpPr txBox="1"/>
          <p:nvPr/>
        </p:nvSpPr>
        <p:spPr>
          <a:xfrm>
            <a:off x="3561907" y="3689498"/>
            <a:ext cx="6687879" cy="2137144"/>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C7808B9-7B6C-EB9E-1209-BB5C28D2699F}"/>
              </a:ext>
            </a:extLst>
          </p:cNvPr>
          <p:cNvSpPr txBox="1"/>
          <p:nvPr/>
        </p:nvSpPr>
        <p:spPr>
          <a:xfrm>
            <a:off x="4005131" y="3422709"/>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Em học tập hành vi của các bạn: </a:t>
            </a:r>
            <a:r>
              <a:rPr lang="vi-VN" sz="3600" b="1" i="1" dirty="0">
                <a:latin typeface="Calibri" panose="020F0502020204030204" pitchFamily="34" charset="0"/>
                <a:cs typeface="Calibri" panose="020F0502020204030204" pitchFamily="34" charset="0"/>
              </a:rPr>
              <a:t>nhắc nhở bạn không vẽ lên tường nhà người khác; nhắc em không được nghịch máy tính của mẹ; cất đồ bị bỏ quên giúp bạn và trả lại cho bạn</a:t>
            </a:r>
          </a:p>
        </p:txBody>
      </p:sp>
      <p:sp>
        <p:nvSpPr>
          <p:cNvPr id="7" name="Freeform: Shape 34">
            <a:extLst>
              <a:ext uri="{FF2B5EF4-FFF2-40B4-BE49-F238E27FC236}">
                <a16:creationId xmlns:a16="http://schemas.microsoft.com/office/drawing/2014/main" id="{5D6F33CD-308E-87FD-1C9C-A02F9A7EA87D}"/>
              </a:ext>
            </a:extLst>
          </p:cNvPr>
          <p:cNvSpPr/>
          <p:nvPr/>
        </p:nvSpPr>
        <p:spPr>
          <a:xfrm>
            <a:off x="3037865" y="248288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95779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D991DE9-2C7F-4F42-2ECD-FA6F8C3C8E24}"/>
              </a:ext>
            </a:extLst>
          </p:cNvPr>
          <p:cNvPicPr>
            <a:picLocks noChangeAspect="1"/>
          </p:cNvPicPr>
          <p:nvPr/>
        </p:nvPicPr>
        <p:blipFill>
          <a:blip r:embed="rId10"/>
          <a:stretch>
            <a:fillRect/>
          </a:stretch>
        </p:blipFill>
        <p:spPr>
          <a:xfrm>
            <a:off x="2647579" y="3081709"/>
            <a:ext cx="6492803" cy="2353260"/>
          </a:xfrm>
          <a:prstGeom prst="rect">
            <a:avLst/>
          </a:prstGeom>
        </p:spPr>
      </p:pic>
    </p:spTree>
    <p:extLst>
      <p:ext uri="{BB962C8B-B14F-4D97-AF65-F5344CB8AC3E}">
        <p14:creationId xmlns:p14="http://schemas.microsoft.com/office/powerpoint/2010/main" val="171881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pic>
        <p:nvPicPr>
          <p:cNvPr id="3" name="Picture 2">
            <a:extLst>
              <a:ext uri="{FF2B5EF4-FFF2-40B4-BE49-F238E27FC236}">
                <a16:creationId xmlns:a16="http://schemas.microsoft.com/office/drawing/2014/main" id="{CB20F6C2-5AD7-7C4E-C64D-15FAFCF8CF8D}"/>
              </a:ext>
            </a:extLst>
          </p:cNvPr>
          <p:cNvPicPr>
            <a:picLocks noChangeAspect="1"/>
          </p:cNvPicPr>
          <p:nvPr/>
        </p:nvPicPr>
        <p:blipFill>
          <a:blip r:embed="rId8"/>
          <a:stretch>
            <a:fillRect/>
          </a:stretch>
        </p:blipFill>
        <p:spPr>
          <a:xfrm>
            <a:off x="4286078" y="1734271"/>
            <a:ext cx="3962743" cy="951058"/>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6">
            <a:extLst>
              <a:ext uri="{FF2B5EF4-FFF2-40B4-BE49-F238E27FC236}">
                <a16:creationId xmlns:a16="http://schemas.microsoft.com/office/drawing/2014/main" id="{C97C3ACC-A3DA-4BE5-B3FA-13B22A20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7351" y="4411944"/>
            <a:ext cx="2154649" cy="2446056"/>
          </a:xfrm>
          <a:prstGeom prst="rect">
            <a:avLst/>
          </a:prstGeom>
        </p:spPr>
      </p:pic>
      <p:pic>
        <p:nvPicPr>
          <p:cNvPr id="20"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47" y="5048654"/>
            <a:ext cx="1876465" cy="1876465"/>
          </a:xfrm>
          <a:prstGeom prst="rect">
            <a:avLst/>
          </a:prstGeom>
        </p:spPr>
      </p:pic>
      <p:pic>
        <p:nvPicPr>
          <p:cNvPr id="21"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813" y="5048653"/>
            <a:ext cx="1876465" cy="1876465"/>
          </a:xfrm>
          <a:prstGeom prst="rect">
            <a:avLst/>
          </a:prstGeom>
        </p:spPr>
      </p:pic>
      <p:pic>
        <p:nvPicPr>
          <p:cNvPr id="22"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6968" y="5048653"/>
            <a:ext cx="1876465" cy="1876465"/>
          </a:xfrm>
          <a:prstGeom prst="rect">
            <a:avLst/>
          </a:prstGeom>
        </p:spPr>
      </p:pic>
      <p:pic>
        <p:nvPicPr>
          <p:cNvPr id="30" name="Picture 29"/>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t="43834" r="46959" b="8061"/>
          <a:stretch/>
        </p:blipFill>
        <p:spPr>
          <a:xfrm>
            <a:off x="6529183" y="3835584"/>
            <a:ext cx="3085214" cy="3022416"/>
          </a:xfrm>
          <a:prstGeom prst="rect">
            <a:avLst/>
          </a:prstGeom>
        </p:spPr>
      </p:pic>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l="56040" t="43299" b="8062"/>
          <a:stretch/>
        </p:blipFill>
        <p:spPr>
          <a:xfrm>
            <a:off x="1894801" y="3587783"/>
            <a:ext cx="2557000" cy="3055975"/>
          </a:xfrm>
          <a:prstGeom prst="rect">
            <a:avLst/>
          </a:prstGeom>
        </p:spPr>
      </p:pic>
      <p:sp>
        <p:nvSpPr>
          <p:cNvPr id="36" name="Rectangle 35"/>
          <p:cNvSpPr/>
          <p:nvPr/>
        </p:nvSpPr>
        <p:spPr>
          <a:xfrm>
            <a:off x="1209675" y="79333"/>
            <a:ext cx="9686925" cy="1015663"/>
          </a:xfrm>
          <a:prstGeom prst="rect">
            <a:avLst/>
          </a:prstGeom>
        </p:spPr>
        <p:txBody>
          <a:bodyPr wrap="square">
            <a:spAutoFit/>
          </a:bodyPr>
          <a:lstStyle/>
          <a:p>
            <a:pPr lvl="0" algn="ct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Luật</a:t>
            </a:r>
            <a:r>
              <a:rPr lang="en-US" sz="6000" b="1" dirty="0">
                <a:ln w="22225">
                  <a:solidFill>
                    <a:srgbClr val="FF0000"/>
                  </a:solidFill>
                  <a:prstDash val="solid"/>
                </a:ln>
                <a:solidFill>
                  <a:srgbClr val="FFFF00"/>
                </a:solidFill>
                <a:latin typeface="Calibri" panose="020F0502020204030204" pitchFamily="34" charset="0"/>
                <a:cs typeface="Calibri" panose="020F0502020204030204" pitchFamily="34" charset="0"/>
              </a:rPr>
              <a:t> </a:t>
            </a: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chơi</a:t>
            </a:r>
            <a:endParaRPr kumimoji="0" lang="en-US" sz="6000" b="1" i="0" u="none" strike="noStrike" kern="1200" cap="none" spc="0" normalizeH="0" baseline="0" noProof="0" dirty="0">
              <a:ln w="22225">
                <a:solidFill>
                  <a:srgbClr val="FF0000"/>
                </a:solidFill>
                <a:prstDash val="solid"/>
              </a:ln>
              <a:solidFill>
                <a:srgbClr val="FFFF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41EB5F0-2115-CEF3-21A9-4926C9D6303B}"/>
              </a:ext>
            </a:extLst>
          </p:cNvPr>
          <p:cNvSpPr txBox="1"/>
          <p:nvPr/>
        </p:nvSpPr>
        <p:spPr>
          <a:xfrm>
            <a:off x="514350" y="1428750"/>
            <a:ext cx="11468100" cy="2062103"/>
          </a:xfrm>
          <a:prstGeom prst="rect">
            <a:avLst/>
          </a:prstGeom>
          <a:noFill/>
        </p:spPr>
        <p:txBody>
          <a:bodyPr wrap="square" rtlCol="0">
            <a:spAutoFit/>
          </a:bodyPr>
          <a:lstStyle/>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1 HS nêu 1 biểu hiện tôn trọng tài sản rồi chỉ định HS khác nêu.</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không đúng thì không được gọi bạn khác và không được tiếp tục tham gia trò chơi.</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đúng nhanh thì được tuyên dương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442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3E9E20F-1D4A-13C6-18A1-84ED1073A4F9}"/>
              </a:ext>
            </a:extLst>
          </p:cNvPr>
          <p:cNvPicPr>
            <a:picLocks noChangeAspect="1"/>
          </p:cNvPicPr>
          <p:nvPr/>
        </p:nvPicPr>
        <p:blipFill>
          <a:blip r:embed="rId10"/>
          <a:stretch>
            <a:fillRect/>
          </a:stretch>
        </p:blipFill>
        <p:spPr>
          <a:xfrm>
            <a:off x="2474682" y="3252495"/>
            <a:ext cx="6785436" cy="2353260"/>
          </a:xfrm>
          <a:prstGeom prst="rect">
            <a:avLst/>
          </a:prstGeom>
        </p:spPr>
      </p:pic>
    </p:spTree>
    <p:extLst>
      <p:ext uri="{BB962C8B-B14F-4D97-AF65-F5344CB8AC3E}">
        <p14:creationId xmlns:p14="http://schemas.microsoft.com/office/powerpoint/2010/main" val="792067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10" name="图片 4">
            <a:extLst>
              <a:ext uri="{FF2B5EF4-FFF2-40B4-BE49-F238E27FC236}">
                <a16:creationId xmlns:a16="http://schemas.microsoft.com/office/drawing/2014/main" id="{63F41C85-E723-42E5-BDAE-D561B76B8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440" y="0"/>
            <a:ext cx="9711145" cy="6858000"/>
          </a:xfrm>
          <a:prstGeom prst="rect">
            <a:avLst/>
          </a:prstGeom>
          <a:ln>
            <a:noFill/>
          </a:ln>
        </p:spPr>
      </p:pic>
      <p:sp>
        <p:nvSpPr>
          <p:cNvPr id="2" name="TextBox 1">
            <a:extLst>
              <a:ext uri="{FF2B5EF4-FFF2-40B4-BE49-F238E27FC236}">
                <a16:creationId xmlns:a16="http://schemas.microsoft.com/office/drawing/2014/main" id="{66EC84F6-1ED6-CF2C-18E6-339DA9FA1210}"/>
              </a:ext>
            </a:extLst>
          </p:cNvPr>
          <p:cNvSpPr txBox="1"/>
          <p:nvPr/>
        </p:nvSpPr>
        <p:spPr>
          <a:xfrm>
            <a:off x="-2628900" y="-942975"/>
            <a:ext cx="11620500" cy="569595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2780A770-5051-80FD-7911-2656F1BE23AC}"/>
              </a:ext>
            </a:extLst>
          </p:cNvPr>
          <p:cNvSpPr txBox="1"/>
          <p:nvPr/>
        </p:nvSpPr>
        <p:spPr>
          <a:xfrm>
            <a:off x="2905126" y="2152650"/>
            <a:ext cx="6343650" cy="1323439"/>
          </a:xfrm>
          <a:prstGeom prst="rect">
            <a:avLst/>
          </a:prstGeom>
          <a:noFill/>
        </p:spPr>
        <p:txBody>
          <a:bodyPr wrap="square" rtlCol="0">
            <a:spAutoFit/>
          </a:bodyPr>
          <a:lstStyle/>
          <a:p>
            <a:pPr algn="ct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Hoạt</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2: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phải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5168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346216" y="138378"/>
            <a:ext cx="8760506" cy="709347"/>
            <a:chOff x="1381972" y="156713"/>
            <a:chExt cx="8760506" cy="1200329"/>
          </a:xfrm>
        </p:grpSpPr>
        <p:sp>
          <p:nvSpPr>
            <p:cNvPr id="6" name="Pentagon 5"/>
            <p:cNvSpPr/>
            <p:nvPr/>
          </p:nvSpPr>
          <p:spPr>
            <a:xfrm>
              <a:off x="1856935" y="271617"/>
              <a:ext cx="7948247" cy="1085425"/>
            </a:xfrm>
            <a:prstGeom prst="homePlate">
              <a:avLst>
                <a:gd name="adj" fmla="val 0"/>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381972" y="156713"/>
              <a:ext cx="8760506" cy="64633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rPr>
                <a:t>Đọc</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truyện</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và</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trả</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lời</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câu</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grpSp>
      <p:sp>
        <p:nvSpPr>
          <p:cNvPr id="8" name="TextBox 7">
            <a:extLst>
              <a:ext uri="{FF2B5EF4-FFF2-40B4-BE49-F238E27FC236}">
                <a16:creationId xmlns:a16="http://schemas.microsoft.com/office/drawing/2014/main" id="{549FEB5B-9105-DC51-3F82-499F0DD64359}"/>
              </a:ext>
            </a:extLst>
          </p:cNvPr>
          <p:cNvSpPr txBox="1"/>
          <p:nvPr/>
        </p:nvSpPr>
        <p:spPr>
          <a:xfrm>
            <a:off x="619125" y="876300"/>
            <a:ext cx="10515600" cy="5768246"/>
          </a:xfrm>
          <a:prstGeom prst="rect">
            <a:avLst/>
          </a:prstGeom>
          <a:noFill/>
        </p:spPr>
        <p:txBody>
          <a:bodyPr wrap="square" rtlCol="0">
            <a:spAutoFit/>
          </a:bodyPr>
          <a:lstStyle/>
          <a:p>
            <a:pPr algn="ctr" rtl="0">
              <a:spcBef>
                <a:spcPts val="0"/>
              </a:spcBef>
              <a:spcAft>
                <a:spcPts val="500"/>
              </a:spcAft>
            </a:pPr>
            <a:r>
              <a:rPr lang="en-US" sz="3600" b="1" dirty="0">
                <a:solidFill>
                  <a:srgbClr val="002060"/>
                </a:solidFill>
                <a:latin typeface="Calibri" panose="020F0502020204030204" pitchFamily="34" charset="0"/>
                <a:cs typeface="Calibri" panose="020F0502020204030204" pitchFamily="34" charset="0"/>
              </a:rPr>
              <a:t>C</a:t>
            </a:r>
            <a:r>
              <a:rPr lang="vi-VN" sz="36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3600" b="1" dirty="0">
                <a:solidFill>
                  <a:srgbClr val="002060"/>
                </a:solidFill>
                <a:latin typeface="Calibri" panose="020F0502020204030204" pitchFamily="34" charset="0"/>
                <a:cs typeface="Calibri" panose="020F0502020204030204" pitchFamily="34" charset="0"/>
              </a:rPr>
              <a:t>ì</a:t>
            </a:r>
            <a:r>
              <a:rPr lang="vi-VN" sz="3600" b="1" i="0" u="none" strike="noStrike" dirty="0">
                <a:solidFill>
                  <a:srgbClr val="002060"/>
                </a:solidFill>
                <a:effectLst/>
                <a:latin typeface="Calibri" panose="020F0502020204030204" pitchFamily="34" charset="0"/>
                <a:cs typeface="Calibri" panose="020F0502020204030204" pitchFamily="34" charset="0"/>
              </a:rPr>
              <a:t>u</a:t>
            </a:r>
            <a:endParaRPr lang="vi-VN" sz="36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 </a:t>
            </a:r>
            <a:r>
              <a:rPr lang="en-US" sz="2400" b="0" i="0" u="none" strike="noStrike" dirty="0" err="1">
                <a:solidFill>
                  <a:srgbClr val="002060"/>
                </a:solidFill>
                <a:effectLst/>
                <a:latin typeface="Calibri" panose="020F0502020204030204" pitchFamily="34" charset="0"/>
                <a:cs typeface="Calibri" panose="020F0502020204030204" pitchFamily="34" charset="0"/>
              </a:rPr>
              <a:t>Chuột</a:t>
            </a: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sz="2400" dirty="0">
                <a:solidFill>
                  <a:srgbClr val="002060"/>
                </a:solidFill>
                <a:latin typeface="Calibri" panose="020F0502020204030204" pitchFamily="34" charset="0"/>
                <a:cs typeface="Calibri" panose="020F0502020204030204" pitchFamily="34" charset="0"/>
              </a:rPr>
            </a:br>
            <a:endParaRPr lang="en-US" sz="2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0027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1" name="iŝḻïḑé">
            <a:extLst>
              <a:ext uri="{FF2B5EF4-FFF2-40B4-BE49-F238E27FC236}">
                <a16:creationId xmlns:a16="http://schemas.microsoft.com/office/drawing/2014/main" id="{483CDC00-6520-4C63-A882-332F550E2302}"/>
              </a:ext>
            </a:extLst>
          </p:cNvPr>
          <p:cNvSpPr/>
          <p:nvPr/>
        </p:nvSpPr>
        <p:spPr bwMode="auto">
          <a:xfrm>
            <a:off x="822441" y="16551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1. Chuột con cảm thấy thế nào khi không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14" name="íṩḻíďe">
            <a:extLst>
              <a:ext uri="{FF2B5EF4-FFF2-40B4-BE49-F238E27FC236}">
                <a16:creationId xmlns:a16="http://schemas.microsoft.com/office/drawing/2014/main" id="{2F84EFE9-D55C-46CE-90C5-40E082A746FF}"/>
              </a:ext>
            </a:extLst>
          </p:cNvPr>
          <p:cNvSpPr/>
          <p:nvPr/>
        </p:nvSpPr>
        <p:spPr>
          <a:xfrm>
            <a:off x="9073525" y="3948731"/>
            <a:ext cx="771383" cy="771523"/>
          </a:xfrm>
          <a:custGeom>
            <a:avLst/>
            <a:gdLst>
              <a:gd name="connsiteX0" fmla="*/ 56750 w 607390"/>
              <a:gd name="connsiteY0" fmla="*/ 456490 h 607501"/>
              <a:gd name="connsiteX1" fmla="*/ 56750 w 607390"/>
              <a:gd name="connsiteY1" fmla="*/ 523646 h 607501"/>
              <a:gd name="connsiteX2" fmla="*/ 113641 w 607390"/>
              <a:gd name="connsiteY2" fmla="*/ 531360 h 607501"/>
              <a:gd name="connsiteX3" fmla="*/ 102008 w 607390"/>
              <a:gd name="connsiteY3" fmla="*/ 519744 h 607501"/>
              <a:gd name="connsiteX4" fmla="*/ 56750 w 607390"/>
              <a:gd name="connsiteY4" fmla="*/ 456490 h 607501"/>
              <a:gd name="connsiteX5" fmla="*/ 534959 w 607390"/>
              <a:gd name="connsiteY5" fmla="*/ 262916 h 607501"/>
              <a:gd name="connsiteX6" fmla="*/ 412180 w 607390"/>
              <a:gd name="connsiteY6" fmla="*/ 404943 h 607501"/>
              <a:gd name="connsiteX7" fmla="*/ 405728 w 607390"/>
              <a:gd name="connsiteY7" fmla="*/ 411386 h 607501"/>
              <a:gd name="connsiteX8" fmla="*/ 408364 w 607390"/>
              <a:gd name="connsiteY8" fmla="*/ 429446 h 607501"/>
              <a:gd name="connsiteX9" fmla="*/ 356653 w 607390"/>
              <a:gd name="connsiteY9" fmla="*/ 479722 h 607501"/>
              <a:gd name="connsiteX10" fmla="*/ 332115 w 607390"/>
              <a:gd name="connsiteY10" fmla="*/ 473279 h 607501"/>
              <a:gd name="connsiteX11" fmla="*/ 227422 w 607390"/>
              <a:gd name="connsiteY11" fmla="*/ 541706 h 607501"/>
              <a:gd name="connsiteX12" fmla="*/ 303670 w 607390"/>
              <a:gd name="connsiteY12" fmla="*/ 555954 h 607501"/>
              <a:gd name="connsiteX13" fmla="*/ 308850 w 607390"/>
              <a:gd name="connsiteY13" fmla="*/ 555954 h 607501"/>
              <a:gd name="connsiteX14" fmla="*/ 544047 w 607390"/>
              <a:gd name="connsiteY14" fmla="*/ 327440 h 607501"/>
              <a:gd name="connsiteX15" fmla="*/ 534959 w 607390"/>
              <a:gd name="connsiteY15" fmla="*/ 262916 h 607501"/>
              <a:gd name="connsiteX16" fmla="*/ 285541 w 607390"/>
              <a:gd name="connsiteY16" fmla="*/ 154471 h 607501"/>
              <a:gd name="connsiteX17" fmla="*/ 337195 w 607390"/>
              <a:gd name="connsiteY17" fmla="*/ 206090 h 607501"/>
              <a:gd name="connsiteX18" fmla="*/ 285541 w 607390"/>
              <a:gd name="connsiteY18" fmla="*/ 257709 h 607501"/>
              <a:gd name="connsiteX19" fmla="*/ 233887 w 607390"/>
              <a:gd name="connsiteY19" fmla="*/ 206090 h 607501"/>
              <a:gd name="connsiteX20" fmla="*/ 285541 w 607390"/>
              <a:gd name="connsiteY20" fmla="*/ 154471 h 607501"/>
              <a:gd name="connsiteX21" fmla="*/ 308850 w 607390"/>
              <a:gd name="connsiteY21" fmla="*/ 88672 h 607501"/>
              <a:gd name="connsiteX22" fmla="*/ 73563 w 607390"/>
              <a:gd name="connsiteY22" fmla="*/ 318456 h 607501"/>
              <a:gd name="connsiteX23" fmla="*/ 138178 w 607390"/>
              <a:gd name="connsiteY23" fmla="*/ 484895 h 607501"/>
              <a:gd name="connsiteX24" fmla="*/ 171804 w 607390"/>
              <a:gd name="connsiteY24" fmla="*/ 513301 h 607501"/>
              <a:gd name="connsiteX25" fmla="*/ 306215 w 607390"/>
              <a:gd name="connsiteY25" fmla="*/ 429446 h 607501"/>
              <a:gd name="connsiteX26" fmla="*/ 306215 w 607390"/>
              <a:gd name="connsiteY26" fmla="*/ 426814 h 607501"/>
              <a:gd name="connsiteX27" fmla="*/ 357925 w 607390"/>
              <a:gd name="connsiteY27" fmla="*/ 376537 h 607501"/>
              <a:gd name="connsiteX28" fmla="*/ 367013 w 607390"/>
              <a:gd name="connsiteY28" fmla="*/ 377808 h 607501"/>
              <a:gd name="connsiteX29" fmla="*/ 376010 w 607390"/>
              <a:gd name="connsiteY29" fmla="*/ 368733 h 607501"/>
              <a:gd name="connsiteX30" fmla="*/ 511694 w 607390"/>
              <a:gd name="connsiteY30" fmla="*/ 203564 h 607501"/>
              <a:gd name="connsiteX31" fmla="*/ 479431 w 607390"/>
              <a:gd name="connsiteY31" fmla="*/ 161001 h 607501"/>
              <a:gd name="connsiteX32" fmla="*/ 313940 w 607390"/>
              <a:gd name="connsiteY32" fmla="*/ 88672 h 607501"/>
              <a:gd name="connsiteX33" fmla="*/ 308850 w 607390"/>
              <a:gd name="connsiteY33" fmla="*/ 88672 h 607501"/>
              <a:gd name="connsiteX34" fmla="*/ 508195 w 607390"/>
              <a:gd name="connsiteY34" fmla="*/ 50783 h 607501"/>
              <a:gd name="connsiteX35" fmla="*/ 438081 w 607390"/>
              <a:gd name="connsiteY35" fmla="*/ 69341 h 607501"/>
              <a:gd name="connsiteX36" fmla="*/ 515602 w 607390"/>
              <a:gd name="connsiteY36" fmla="*/ 126152 h 607501"/>
              <a:gd name="connsiteX37" fmla="*/ 537594 w 607390"/>
              <a:gd name="connsiteY37" fmla="*/ 153196 h 607501"/>
              <a:gd name="connsiteX38" fmla="*/ 554407 w 607390"/>
              <a:gd name="connsiteY38" fmla="*/ 89942 h 607501"/>
              <a:gd name="connsiteX39" fmla="*/ 545319 w 607390"/>
              <a:gd name="connsiteY39" fmla="*/ 60266 h 607501"/>
              <a:gd name="connsiteX40" fmla="*/ 508195 w 607390"/>
              <a:gd name="connsiteY40" fmla="*/ 50783 h 607501"/>
              <a:gd name="connsiteX41" fmla="*/ 500572 w 607390"/>
              <a:gd name="connsiteY41" fmla="*/ 756 h 607501"/>
              <a:gd name="connsiteX42" fmla="*/ 584125 w 607390"/>
              <a:gd name="connsiteY42" fmla="*/ 25418 h 607501"/>
              <a:gd name="connsiteX43" fmla="*/ 607390 w 607390"/>
              <a:gd name="connsiteY43" fmla="*/ 91303 h 607501"/>
              <a:gd name="connsiteX44" fmla="*/ 569857 w 607390"/>
              <a:gd name="connsiteY44" fmla="*/ 207466 h 607501"/>
              <a:gd name="connsiteX45" fmla="*/ 594485 w 607390"/>
              <a:gd name="connsiteY45" fmla="*/ 328711 h 607501"/>
              <a:gd name="connsiteX46" fmla="*/ 308850 w 607390"/>
              <a:gd name="connsiteY46" fmla="*/ 607501 h 607501"/>
              <a:gd name="connsiteX47" fmla="*/ 302307 w 607390"/>
              <a:gd name="connsiteY47" fmla="*/ 607501 h 607501"/>
              <a:gd name="connsiteX48" fmla="*/ 165351 w 607390"/>
              <a:gd name="connsiteY48" fmla="*/ 568841 h 607501"/>
              <a:gd name="connsiteX49" fmla="*/ 90376 w 607390"/>
              <a:gd name="connsiteY49" fmla="*/ 584269 h 607501"/>
              <a:gd name="connsiteX50" fmla="*/ 21852 w 607390"/>
              <a:gd name="connsiteY50" fmla="*/ 558495 h 607501"/>
              <a:gd name="connsiteX51" fmla="*/ 30940 w 607390"/>
              <a:gd name="connsiteY51" fmla="*/ 388154 h 607501"/>
              <a:gd name="connsiteX52" fmla="*/ 23125 w 607390"/>
              <a:gd name="connsiteY52" fmla="*/ 317095 h 607501"/>
              <a:gd name="connsiteX53" fmla="*/ 308850 w 607390"/>
              <a:gd name="connsiteY53" fmla="*/ 38304 h 607501"/>
              <a:gd name="connsiteX54" fmla="*/ 315303 w 607390"/>
              <a:gd name="connsiteY54" fmla="*/ 38304 h 607501"/>
              <a:gd name="connsiteX55" fmla="*/ 373466 w 607390"/>
              <a:gd name="connsiteY55" fmla="*/ 44838 h 607501"/>
              <a:gd name="connsiteX56" fmla="*/ 500572 w 607390"/>
              <a:gd name="connsiteY56" fmla="*/ 756 h 6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90" h="607501">
                <a:moveTo>
                  <a:pt x="56750" y="456490"/>
                </a:moveTo>
                <a:cubicBezTo>
                  <a:pt x="46390" y="487527"/>
                  <a:pt x="46390" y="512030"/>
                  <a:pt x="56750" y="523646"/>
                </a:cubicBezTo>
                <a:cubicBezTo>
                  <a:pt x="67110" y="533992"/>
                  <a:pt x="86468" y="536533"/>
                  <a:pt x="113641" y="531360"/>
                </a:cubicBezTo>
                <a:lnTo>
                  <a:pt x="102008" y="519744"/>
                </a:lnTo>
                <a:cubicBezTo>
                  <a:pt x="83923" y="500414"/>
                  <a:pt x="68383" y="479722"/>
                  <a:pt x="56750" y="456490"/>
                </a:cubicBezTo>
                <a:close/>
                <a:moveTo>
                  <a:pt x="534959" y="262916"/>
                </a:moveTo>
                <a:cubicBezTo>
                  <a:pt x="502697" y="309381"/>
                  <a:pt x="461346" y="358478"/>
                  <a:pt x="412180" y="404943"/>
                </a:cubicBezTo>
                <a:lnTo>
                  <a:pt x="405728" y="411386"/>
                </a:lnTo>
                <a:cubicBezTo>
                  <a:pt x="407000" y="416559"/>
                  <a:pt x="408364" y="423002"/>
                  <a:pt x="408364" y="429446"/>
                </a:cubicBezTo>
                <a:cubicBezTo>
                  <a:pt x="407000" y="456490"/>
                  <a:pt x="383735" y="479722"/>
                  <a:pt x="356653" y="479722"/>
                </a:cubicBezTo>
                <a:cubicBezTo>
                  <a:pt x="347565" y="479722"/>
                  <a:pt x="339840" y="477181"/>
                  <a:pt x="332115" y="473279"/>
                </a:cubicBezTo>
                <a:cubicBezTo>
                  <a:pt x="297218" y="500414"/>
                  <a:pt x="262320" y="523646"/>
                  <a:pt x="227422" y="541706"/>
                </a:cubicBezTo>
                <a:cubicBezTo>
                  <a:pt x="251960" y="550781"/>
                  <a:pt x="277769" y="555954"/>
                  <a:pt x="303670" y="555954"/>
                </a:cubicBezTo>
                <a:lnTo>
                  <a:pt x="308850" y="555954"/>
                </a:lnTo>
                <a:cubicBezTo>
                  <a:pt x="435446" y="555954"/>
                  <a:pt x="541502" y="453949"/>
                  <a:pt x="544047" y="327440"/>
                </a:cubicBezTo>
                <a:cubicBezTo>
                  <a:pt x="544047" y="305569"/>
                  <a:pt x="541502" y="283607"/>
                  <a:pt x="534959" y="262916"/>
                </a:cubicBezTo>
                <a:close/>
                <a:moveTo>
                  <a:pt x="285541" y="154471"/>
                </a:moveTo>
                <a:cubicBezTo>
                  <a:pt x="314069" y="154471"/>
                  <a:pt x="337195" y="177582"/>
                  <a:pt x="337195" y="206090"/>
                </a:cubicBezTo>
                <a:cubicBezTo>
                  <a:pt x="337195" y="234598"/>
                  <a:pt x="314069" y="257709"/>
                  <a:pt x="285541" y="257709"/>
                </a:cubicBezTo>
                <a:cubicBezTo>
                  <a:pt x="257013" y="257709"/>
                  <a:pt x="233887" y="234598"/>
                  <a:pt x="233887" y="206090"/>
                </a:cubicBezTo>
                <a:cubicBezTo>
                  <a:pt x="233887" y="177582"/>
                  <a:pt x="257013" y="154471"/>
                  <a:pt x="285541" y="154471"/>
                </a:cubicBezTo>
                <a:close/>
                <a:moveTo>
                  <a:pt x="308850" y="88672"/>
                </a:moveTo>
                <a:cubicBezTo>
                  <a:pt x="182164" y="88672"/>
                  <a:pt x="76198" y="190677"/>
                  <a:pt x="73563" y="318456"/>
                </a:cubicBezTo>
                <a:cubicBezTo>
                  <a:pt x="72291" y="380349"/>
                  <a:pt x="95556" y="439791"/>
                  <a:pt x="138178" y="484895"/>
                </a:cubicBezTo>
                <a:cubicBezTo>
                  <a:pt x="148539" y="495241"/>
                  <a:pt x="160171" y="504316"/>
                  <a:pt x="171804" y="513301"/>
                </a:cubicBezTo>
                <a:cubicBezTo>
                  <a:pt x="210609" y="495241"/>
                  <a:pt x="257140" y="468106"/>
                  <a:pt x="306215" y="429446"/>
                </a:cubicBezTo>
                <a:lnTo>
                  <a:pt x="306215" y="426814"/>
                </a:lnTo>
                <a:cubicBezTo>
                  <a:pt x="307487" y="398409"/>
                  <a:pt x="330752" y="376537"/>
                  <a:pt x="357925" y="376537"/>
                </a:cubicBezTo>
                <a:cubicBezTo>
                  <a:pt x="361833" y="376537"/>
                  <a:pt x="364378" y="377808"/>
                  <a:pt x="367013" y="377808"/>
                </a:cubicBezTo>
                <a:cubicBezTo>
                  <a:pt x="369558" y="375176"/>
                  <a:pt x="372103" y="371364"/>
                  <a:pt x="376010" y="368733"/>
                </a:cubicBezTo>
                <a:cubicBezTo>
                  <a:pt x="432901" y="314554"/>
                  <a:pt x="479431" y="256472"/>
                  <a:pt x="511694" y="203564"/>
                </a:cubicBezTo>
                <a:cubicBezTo>
                  <a:pt x="502697" y="189316"/>
                  <a:pt x="492336" y="173888"/>
                  <a:pt x="479431" y="161001"/>
                </a:cubicBezTo>
                <a:cubicBezTo>
                  <a:pt x="435446" y="115807"/>
                  <a:pt x="377283" y="89942"/>
                  <a:pt x="313940" y="88672"/>
                </a:cubicBezTo>
                <a:cubicBezTo>
                  <a:pt x="312667" y="89942"/>
                  <a:pt x="311395" y="88672"/>
                  <a:pt x="308850" y="88672"/>
                </a:cubicBezTo>
                <a:close/>
                <a:moveTo>
                  <a:pt x="508195" y="50783"/>
                </a:moveTo>
                <a:cubicBezTo>
                  <a:pt x="490110" y="51917"/>
                  <a:pt x="466527" y="57725"/>
                  <a:pt x="438081" y="69341"/>
                </a:cubicBezTo>
                <a:cubicBezTo>
                  <a:pt x="466527" y="83499"/>
                  <a:pt x="492336" y="102920"/>
                  <a:pt x="515602" y="126152"/>
                </a:cubicBezTo>
                <a:cubicBezTo>
                  <a:pt x="523326" y="135137"/>
                  <a:pt x="531142" y="144212"/>
                  <a:pt x="537594" y="153196"/>
                </a:cubicBezTo>
                <a:cubicBezTo>
                  <a:pt x="547955" y="128693"/>
                  <a:pt x="554407" y="108002"/>
                  <a:pt x="554407" y="89942"/>
                </a:cubicBezTo>
                <a:cubicBezTo>
                  <a:pt x="554407" y="77055"/>
                  <a:pt x="551772" y="66710"/>
                  <a:pt x="545319" y="60266"/>
                </a:cubicBezTo>
                <a:cubicBezTo>
                  <a:pt x="538866" y="53188"/>
                  <a:pt x="526280" y="49648"/>
                  <a:pt x="508195" y="50783"/>
                </a:cubicBezTo>
                <a:close/>
                <a:moveTo>
                  <a:pt x="500572" y="756"/>
                </a:moveTo>
                <a:cubicBezTo>
                  <a:pt x="536594" y="-2647"/>
                  <a:pt x="565358" y="5407"/>
                  <a:pt x="584125" y="25418"/>
                </a:cubicBezTo>
                <a:cubicBezTo>
                  <a:pt x="599665" y="42207"/>
                  <a:pt x="607390" y="64169"/>
                  <a:pt x="607390" y="91303"/>
                </a:cubicBezTo>
                <a:cubicBezTo>
                  <a:pt x="607390" y="124791"/>
                  <a:pt x="593122" y="164813"/>
                  <a:pt x="569857" y="207466"/>
                </a:cubicBezTo>
                <a:cubicBezTo>
                  <a:pt x="586669" y="244856"/>
                  <a:pt x="595757" y="286148"/>
                  <a:pt x="594485" y="328711"/>
                </a:cubicBezTo>
                <a:cubicBezTo>
                  <a:pt x="591850" y="482354"/>
                  <a:pt x="463891" y="607501"/>
                  <a:pt x="308850" y="607501"/>
                </a:cubicBezTo>
                <a:lnTo>
                  <a:pt x="302307" y="607501"/>
                </a:lnTo>
                <a:cubicBezTo>
                  <a:pt x="253232" y="606231"/>
                  <a:pt x="206702" y="592073"/>
                  <a:pt x="165351" y="568841"/>
                </a:cubicBezTo>
                <a:cubicBezTo>
                  <a:pt x="138178" y="579187"/>
                  <a:pt x="113641" y="584269"/>
                  <a:pt x="90376" y="584269"/>
                </a:cubicBezTo>
                <a:cubicBezTo>
                  <a:pt x="63203" y="584269"/>
                  <a:pt x="39937" y="576555"/>
                  <a:pt x="21852" y="558495"/>
                </a:cubicBezTo>
                <a:cubicBezTo>
                  <a:pt x="-10410" y="524917"/>
                  <a:pt x="-6593" y="465565"/>
                  <a:pt x="30940" y="388154"/>
                </a:cubicBezTo>
                <a:cubicBezTo>
                  <a:pt x="24488" y="364921"/>
                  <a:pt x="21852" y="341689"/>
                  <a:pt x="23125" y="317095"/>
                </a:cubicBezTo>
                <a:cubicBezTo>
                  <a:pt x="27032" y="163542"/>
                  <a:pt x="154991" y="38304"/>
                  <a:pt x="308850" y="38304"/>
                </a:cubicBezTo>
                <a:lnTo>
                  <a:pt x="315303" y="38304"/>
                </a:lnTo>
                <a:cubicBezTo>
                  <a:pt x="335932" y="38304"/>
                  <a:pt x="355381" y="40936"/>
                  <a:pt x="373466" y="44838"/>
                </a:cubicBezTo>
                <a:cubicBezTo>
                  <a:pt x="421269" y="19020"/>
                  <a:pt x="464550" y="4159"/>
                  <a:pt x="500572" y="756"/>
                </a:cubicBezTo>
                <a:close/>
              </a:path>
            </a:pathLst>
          </a:custGeom>
          <a:solidFill>
            <a:schemeClr val="bg1"/>
          </a:solidFill>
        </p:spPr>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endParaRPr kumimoji="0" lang="zh-CN" altLang="en-US" sz="2000" b="1" i="1" u="none" strike="noStrike" kern="1200" cap="none" spc="0" normalizeH="0" baseline="0" noProof="0" dirty="0">
              <a:ln>
                <a:noFill/>
              </a:ln>
              <a:solidFill>
                <a:srgbClr val="000000"/>
              </a:solidFill>
              <a:effectLst/>
              <a:uLnTx/>
              <a:uFillTx/>
              <a:latin typeface="仓耳玄三M W05" panose="02020400000000000000" pitchFamily="18" charset="-122"/>
              <a:ea typeface="仓耳玄三M W05" panose="02020400000000000000" pitchFamily="18" charset="-122"/>
              <a:cs typeface="+mn-cs"/>
            </a:endParaRPr>
          </a:p>
        </p:txBody>
      </p:sp>
      <p:sp>
        <p:nvSpPr>
          <p:cNvPr id="19" name="椭圆 36">
            <a:extLst>
              <a:ext uri="{FF2B5EF4-FFF2-40B4-BE49-F238E27FC236}">
                <a16:creationId xmlns:a16="http://schemas.microsoft.com/office/drawing/2014/main" id="{43279F03-5C21-4D1B-894B-552174FBB9C6}"/>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sp>
        <p:nvSpPr>
          <p:cNvPr id="21" name="椭圆 38">
            <a:extLst>
              <a:ext uri="{FF2B5EF4-FFF2-40B4-BE49-F238E27FC236}">
                <a16:creationId xmlns:a16="http://schemas.microsoft.com/office/drawing/2014/main" id="{266CEC22-CB1E-4006-A5CE-8F816D378DB1}"/>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pic>
        <p:nvPicPr>
          <p:cNvPr id="2" name="Picture 1">
            <a:extLst>
              <a:ext uri="{FF2B5EF4-FFF2-40B4-BE49-F238E27FC236}">
                <a16:creationId xmlns:a16="http://schemas.microsoft.com/office/drawing/2014/main" id="{5F1E4201-0463-1AD5-DC21-75CA44974A72}"/>
              </a:ext>
            </a:extLst>
          </p:cNvPr>
          <p:cNvPicPr>
            <a:picLocks noChangeAspect="1"/>
          </p:cNvPicPr>
          <p:nvPr/>
        </p:nvPicPr>
        <p:blipFill>
          <a:blip r:embed="rId2"/>
          <a:stretch>
            <a:fillRect/>
          </a:stretch>
        </p:blipFill>
        <p:spPr>
          <a:xfrm>
            <a:off x="2409141" y="475456"/>
            <a:ext cx="6992718" cy="725487"/>
          </a:xfrm>
          <a:prstGeom prst="rect">
            <a:avLst/>
          </a:prstGeom>
        </p:spPr>
      </p:pic>
      <p:sp>
        <p:nvSpPr>
          <p:cNvPr id="3" name="iŝḻïḑé">
            <a:extLst>
              <a:ext uri="{FF2B5EF4-FFF2-40B4-BE49-F238E27FC236}">
                <a16:creationId xmlns:a16="http://schemas.microsoft.com/office/drawing/2014/main" id="{2C61DCF8-C390-EBA7-1331-E050547DB67C}"/>
              </a:ext>
            </a:extLst>
          </p:cNvPr>
          <p:cNvSpPr/>
          <p:nvPr/>
        </p:nvSpPr>
        <p:spPr bwMode="auto">
          <a:xfrm>
            <a:off x="689091" y="31410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2. Vì sao chuột con cảm thấy khoan khoái khi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5" name="iŝḻïḑé">
            <a:extLst>
              <a:ext uri="{FF2B5EF4-FFF2-40B4-BE49-F238E27FC236}">
                <a16:creationId xmlns:a16="http://schemas.microsoft.com/office/drawing/2014/main" id="{D8437D5E-53C9-4309-76A6-DE8C7E0292BE}"/>
              </a:ext>
            </a:extLst>
          </p:cNvPr>
          <p:cNvSpPr/>
          <p:nvPr/>
        </p:nvSpPr>
        <p:spPr bwMode="auto">
          <a:xfrm>
            <a:off x="679566" y="48174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3. Theo em, vì sao phải tôn trọng tài sản của người khác?</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Tree>
    <p:extLst>
      <p:ext uri="{BB962C8B-B14F-4D97-AF65-F5344CB8AC3E}">
        <p14:creationId xmlns:p14="http://schemas.microsoft.com/office/powerpoint/2010/main" val="1715709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206267"/>
            <a:chOff x="9314122" y="626900"/>
            <a:chExt cx="8364277" cy="1260685"/>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23561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1. Chuột con cảm thấy thế nào khi không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không hề dễ chịu khi không trả rìu cho hươu.</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algn="ctr" rtl="0">
              <a:spcBef>
                <a:spcPts val="0"/>
              </a:spcBef>
              <a:spcAft>
                <a:spcPts val="500"/>
              </a:spcAft>
            </a:pPr>
            <a:r>
              <a:rPr lang="en-US" sz="2800" b="1" dirty="0">
                <a:solidFill>
                  <a:srgbClr val="002060"/>
                </a:solidFill>
                <a:latin typeface="Calibri" panose="020F0502020204030204" pitchFamily="34" charset="0"/>
                <a:cs typeface="Calibri" panose="020F0502020204030204" pitchFamily="34" charset="0"/>
              </a:rPr>
              <a:t>C</a:t>
            </a:r>
            <a:r>
              <a:rPr lang="vi-VN" sz="28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2800" b="1" dirty="0">
                <a:solidFill>
                  <a:srgbClr val="002060"/>
                </a:solidFill>
                <a:latin typeface="Calibri" panose="020F0502020204030204" pitchFamily="34" charset="0"/>
                <a:cs typeface="Calibri" panose="020F0502020204030204" pitchFamily="34" charset="0"/>
              </a:rPr>
              <a:t>ì</a:t>
            </a:r>
            <a:r>
              <a:rPr lang="vi-VN" sz="2800" b="1" i="0" u="none" strike="noStrike" dirty="0">
                <a:solidFill>
                  <a:srgbClr val="002060"/>
                </a:solidFill>
                <a:effectLst/>
                <a:latin typeface="Calibri" panose="020F0502020204030204" pitchFamily="34" charset="0"/>
                <a:cs typeface="Calibri" panose="020F0502020204030204" pitchFamily="34" charset="0"/>
              </a:rPr>
              <a:t>u</a:t>
            </a:r>
            <a:endParaRPr lang="vi-VN" sz="28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 </a:t>
            </a:r>
            <a:r>
              <a:rPr lang="en-US" b="0" i="0" u="none" strike="noStrike" dirty="0" err="1">
                <a:solidFill>
                  <a:srgbClr val="002060"/>
                </a:solidFill>
                <a:effectLst/>
                <a:latin typeface="Calibri" panose="020F0502020204030204" pitchFamily="34" charset="0"/>
                <a:cs typeface="Calibri" panose="020F0502020204030204" pitchFamily="34" charset="0"/>
              </a:rPr>
              <a:t>Chuột</a:t>
            </a: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645884" y="2338305"/>
            <a:ext cx="5373916" cy="202414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panose="020F0302020204030204"/>
        <a:ea typeface="字魂80号-萌趣小鱼体"/>
        <a:cs typeface=""/>
      </a:majorFont>
      <a:minorFont>
        <a:latin typeface="字魂80号-萌趣小鱼体" panose="020F0502020204030204"/>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188</TotalTime>
  <Words>1540</Words>
  <Application>Microsoft Office PowerPoint</Application>
  <PresentationFormat>Widescreen</PresentationFormat>
  <Paragraphs>72</Paragraphs>
  <Slides>22</Slides>
  <Notes>9</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22</vt:i4>
      </vt:variant>
    </vt:vector>
  </HeadingPairs>
  <TitlesOfParts>
    <vt:vector size="43" baseType="lpstr">
      <vt:lpstr>等线</vt:lpstr>
      <vt:lpstr>等线 Light</vt:lpstr>
      <vt:lpstr>微软雅黑</vt:lpstr>
      <vt:lpstr>宋体</vt:lpstr>
      <vt:lpstr>#9Slide03 Arima Madurai Medium</vt:lpstr>
      <vt:lpstr>Arial</vt:lpstr>
      <vt:lpstr>Calibri</vt:lpstr>
      <vt:lpstr>Calibri Light</vt:lpstr>
      <vt:lpstr>Cambria</vt:lpstr>
      <vt:lpstr>Garamond</vt:lpstr>
      <vt:lpstr>Times New Roman</vt:lpstr>
      <vt:lpstr>Wingdings</vt:lpstr>
      <vt:lpstr>仓耳玄三M W05</vt:lpstr>
      <vt:lpstr>仓耳章鱼小丸子体 W01</vt:lpstr>
      <vt:lpstr>字魂79号-萌趣奶油体</vt:lpstr>
      <vt:lpstr>字魂80号-萌趣小鱼体</vt:lpstr>
      <vt:lpstr>汉仪正圆-45W</vt:lpstr>
      <vt:lpstr>汉仪润圆-65W</vt:lpstr>
      <vt:lpstr>Office 主题​​</vt:lpstr>
      <vt:lpstr>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2023-09-19T02:39:41Z</dcterms:created>
  <dcterms:modified xsi:type="dcterms:W3CDTF">2025-12-07T02:09:36Z</dcterms:modified>
</cp:coreProperties>
</file>