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80" r:id="rId2"/>
    <p:sldId id="257" r:id="rId3"/>
    <p:sldId id="259"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C39043-8A0C-4026-ACB6-65CF08E26136}" type="datetimeFigureOut">
              <a:rPr lang="en-US" smtClean="0"/>
              <a:t>10/29/2025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ACAAC8-F597-4340-9D14-E9D5A6B30C5F}" type="slidenum">
              <a:rPr lang="en-US" smtClean="0"/>
              <a:t>‹#›</a:t>
            </a:fld>
            <a:endParaRPr lang="en-US"/>
          </a:p>
        </p:txBody>
      </p:sp>
    </p:spTree>
    <p:extLst>
      <p:ext uri="{BB962C8B-B14F-4D97-AF65-F5344CB8AC3E}">
        <p14:creationId xmlns:p14="http://schemas.microsoft.com/office/powerpoint/2010/main" val="3454873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9240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864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71E8-F40E-4850-AD1A-06DA77F9A240}" type="slidenum">
              <a:rPr lang="en-US" smtClean="0"/>
              <a:t>9</a:t>
            </a:fld>
            <a:endParaRPr lang="en-US"/>
          </a:p>
        </p:txBody>
      </p:sp>
    </p:spTree>
    <p:extLst>
      <p:ext uri="{BB962C8B-B14F-4D97-AF65-F5344CB8AC3E}">
        <p14:creationId xmlns:p14="http://schemas.microsoft.com/office/powerpoint/2010/main" val="230865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692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314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715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453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C6A40C-4246-4D47-95A7-AAB350F3D2A2}"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9C838F-BAF6-4966-AB04-0AB7F48CC19F}" type="slidenum">
              <a:rPr lang="en-US" smtClean="0"/>
              <a:t>‹#›</a:t>
            </a:fld>
            <a:endParaRPr lang="en-US"/>
          </a:p>
        </p:txBody>
      </p:sp>
    </p:spTree>
    <p:extLst>
      <p:ext uri="{BB962C8B-B14F-4D97-AF65-F5344CB8AC3E}">
        <p14:creationId xmlns:p14="http://schemas.microsoft.com/office/powerpoint/2010/main" val="391312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C6A40C-4246-4D47-95A7-AAB350F3D2A2}"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9C838F-BAF6-4966-AB04-0AB7F48CC19F}" type="slidenum">
              <a:rPr lang="en-US" smtClean="0"/>
              <a:t>‹#›</a:t>
            </a:fld>
            <a:endParaRPr lang="en-US"/>
          </a:p>
        </p:txBody>
      </p:sp>
    </p:spTree>
    <p:extLst>
      <p:ext uri="{BB962C8B-B14F-4D97-AF65-F5344CB8AC3E}">
        <p14:creationId xmlns:p14="http://schemas.microsoft.com/office/powerpoint/2010/main" val="2923701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C6A40C-4246-4D47-95A7-AAB350F3D2A2}"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9C838F-BAF6-4966-AB04-0AB7F48CC19F}" type="slidenum">
              <a:rPr lang="en-US" smtClean="0"/>
              <a:t>‹#›</a:t>
            </a:fld>
            <a:endParaRPr lang="en-US"/>
          </a:p>
        </p:txBody>
      </p:sp>
    </p:spTree>
    <p:extLst>
      <p:ext uri="{BB962C8B-B14F-4D97-AF65-F5344CB8AC3E}">
        <p14:creationId xmlns:p14="http://schemas.microsoft.com/office/powerpoint/2010/main" val="3922540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C6A40C-4246-4D47-95A7-AAB350F3D2A2}"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9C838F-BAF6-4966-AB04-0AB7F48CC19F}" type="slidenum">
              <a:rPr lang="en-US" smtClean="0"/>
              <a:t>‹#›</a:t>
            </a:fld>
            <a:endParaRPr lang="en-US"/>
          </a:p>
        </p:txBody>
      </p:sp>
    </p:spTree>
    <p:extLst>
      <p:ext uri="{BB962C8B-B14F-4D97-AF65-F5344CB8AC3E}">
        <p14:creationId xmlns:p14="http://schemas.microsoft.com/office/powerpoint/2010/main" val="734597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C6A40C-4246-4D47-95A7-AAB350F3D2A2}"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9C838F-BAF6-4966-AB04-0AB7F48CC19F}" type="slidenum">
              <a:rPr lang="en-US" smtClean="0"/>
              <a:t>‹#›</a:t>
            </a:fld>
            <a:endParaRPr lang="en-US"/>
          </a:p>
        </p:txBody>
      </p:sp>
    </p:spTree>
    <p:extLst>
      <p:ext uri="{BB962C8B-B14F-4D97-AF65-F5344CB8AC3E}">
        <p14:creationId xmlns:p14="http://schemas.microsoft.com/office/powerpoint/2010/main" val="1239349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C6A40C-4246-4D47-95A7-AAB350F3D2A2}" type="datetimeFigureOut">
              <a:rPr lang="en-US" smtClean="0"/>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9C838F-BAF6-4966-AB04-0AB7F48CC19F}" type="slidenum">
              <a:rPr lang="en-US" smtClean="0"/>
              <a:t>‹#›</a:t>
            </a:fld>
            <a:endParaRPr lang="en-US"/>
          </a:p>
        </p:txBody>
      </p:sp>
    </p:spTree>
    <p:extLst>
      <p:ext uri="{BB962C8B-B14F-4D97-AF65-F5344CB8AC3E}">
        <p14:creationId xmlns:p14="http://schemas.microsoft.com/office/powerpoint/2010/main" val="1559312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C6A40C-4246-4D47-95A7-AAB350F3D2A2}" type="datetimeFigureOut">
              <a:rPr lang="en-US" smtClean="0"/>
              <a:t>10/29/2025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9C838F-BAF6-4966-AB04-0AB7F48CC19F}" type="slidenum">
              <a:rPr lang="en-US" smtClean="0"/>
              <a:t>‹#›</a:t>
            </a:fld>
            <a:endParaRPr lang="en-US"/>
          </a:p>
        </p:txBody>
      </p:sp>
    </p:spTree>
    <p:extLst>
      <p:ext uri="{BB962C8B-B14F-4D97-AF65-F5344CB8AC3E}">
        <p14:creationId xmlns:p14="http://schemas.microsoft.com/office/powerpoint/2010/main" val="3490078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C6A40C-4246-4D47-95A7-AAB350F3D2A2}" type="datetimeFigureOut">
              <a:rPr lang="en-US" smtClean="0"/>
              <a:t>10/29/2025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9C838F-BAF6-4966-AB04-0AB7F48CC19F}" type="slidenum">
              <a:rPr lang="en-US" smtClean="0"/>
              <a:t>‹#›</a:t>
            </a:fld>
            <a:endParaRPr lang="en-US"/>
          </a:p>
        </p:txBody>
      </p:sp>
    </p:spTree>
    <p:extLst>
      <p:ext uri="{BB962C8B-B14F-4D97-AF65-F5344CB8AC3E}">
        <p14:creationId xmlns:p14="http://schemas.microsoft.com/office/powerpoint/2010/main" val="441149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C6A40C-4246-4D47-95A7-AAB350F3D2A2}" type="datetimeFigureOut">
              <a:rPr lang="en-US" smtClean="0"/>
              <a:t>10/29/2025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9C838F-BAF6-4966-AB04-0AB7F48CC19F}" type="slidenum">
              <a:rPr lang="en-US" smtClean="0"/>
              <a:t>‹#›</a:t>
            </a:fld>
            <a:endParaRPr lang="en-US"/>
          </a:p>
        </p:txBody>
      </p:sp>
    </p:spTree>
    <p:extLst>
      <p:ext uri="{BB962C8B-B14F-4D97-AF65-F5344CB8AC3E}">
        <p14:creationId xmlns:p14="http://schemas.microsoft.com/office/powerpoint/2010/main" val="166675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C6A40C-4246-4D47-95A7-AAB350F3D2A2}" type="datetimeFigureOut">
              <a:rPr lang="en-US" smtClean="0"/>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9C838F-BAF6-4966-AB04-0AB7F48CC19F}" type="slidenum">
              <a:rPr lang="en-US" smtClean="0"/>
              <a:t>‹#›</a:t>
            </a:fld>
            <a:endParaRPr lang="en-US"/>
          </a:p>
        </p:txBody>
      </p:sp>
    </p:spTree>
    <p:extLst>
      <p:ext uri="{BB962C8B-B14F-4D97-AF65-F5344CB8AC3E}">
        <p14:creationId xmlns:p14="http://schemas.microsoft.com/office/powerpoint/2010/main" val="225440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C6A40C-4246-4D47-95A7-AAB350F3D2A2}" type="datetimeFigureOut">
              <a:rPr lang="en-US" smtClean="0"/>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9C838F-BAF6-4966-AB04-0AB7F48CC19F}" type="slidenum">
              <a:rPr lang="en-US" smtClean="0"/>
              <a:t>‹#›</a:t>
            </a:fld>
            <a:endParaRPr lang="en-US"/>
          </a:p>
        </p:txBody>
      </p:sp>
    </p:spTree>
    <p:extLst>
      <p:ext uri="{BB962C8B-B14F-4D97-AF65-F5344CB8AC3E}">
        <p14:creationId xmlns:p14="http://schemas.microsoft.com/office/powerpoint/2010/main" val="2378132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C6A40C-4246-4D47-95A7-AAB350F3D2A2}" type="datetimeFigureOut">
              <a:rPr lang="en-US" smtClean="0"/>
              <a:t>10/29/2025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9C838F-BAF6-4966-AB04-0AB7F48CC19F}" type="slidenum">
              <a:rPr lang="en-US" smtClean="0"/>
              <a:t>‹#›</a:t>
            </a:fld>
            <a:endParaRPr lang="en-US"/>
          </a:p>
        </p:txBody>
      </p:sp>
    </p:spTree>
    <p:extLst>
      <p:ext uri="{BB962C8B-B14F-4D97-AF65-F5344CB8AC3E}">
        <p14:creationId xmlns:p14="http://schemas.microsoft.com/office/powerpoint/2010/main" val="3269814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9.png"/><Relationship Id="rId10" Type="http://schemas.openxmlformats.org/officeDocument/2006/relationships/image" Target="../media/image15.svg"/><Relationship Id="rId4" Type="http://schemas.openxmlformats.org/officeDocument/2006/relationships/image" Target="../media/image38.svg"/><Relationship Id="rId9" Type="http://schemas.openxmlformats.org/officeDocument/2006/relationships/image" Target="../media/image5.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15.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0.svg"/><Relationship Id="rId4" Type="http://schemas.openxmlformats.org/officeDocument/2006/relationships/image" Target="../media/image27.png"/><Relationship Id="rId9" Type="http://schemas.openxmlformats.org/officeDocument/2006/relationships/image" Target="../media/image9.sv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9.png"/><Relationship Id="rId7" Type="http://schemas.openxmlformats.org/officeDocument/2006/relationships/image" Target="../media/image15.svg"/><Relationship Id="rId12"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svg"/><Relationship Id="rId5" Type="http://schemas.openxmlformats.org/officeDocument/2006/relationships/image" Target="../media/image48.svg"/><Relationship Id="rId10" Type="http://schemas.openxmlformats.org/officeDocument/2006/relationships/image" Target="../media/image6.png"/><Relationship Id="rId4" Type="http://schemas.openxmlformats.org/officeDocument/2006/relationships/image" Target="../media/image20.png"/><Relationship Id="rId9" Type="http://schemas.openxmlformats.org/officeDocument/2006/relationships/image" Target="../media/image9.svg"/></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jpeg"/><Relationship Id="rId7" Type="http://schemas.openxmlformats.org/officeDocument/2006/relationships/image" Target="../media/image9.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5.sv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jpeg"/><Relationship Id="rId7" Type="http://schemas.openxmlformats.org/officeDocument/2006/relationships/image" Target="../media/image9.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5.sv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0.svg"/></Relationships>
</file>

<file path=ppt/slides/_rels/slide19.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6.png"/><Relationship Id="rId3" Type="http://schemas.openxmlformats.org/officeDocument/2006/relationships/image" Target="../media/image13.png"/><Relationship Id="rId7" Type="http://schemas.openxmlformats.org/officeDocument/2006/relationships/image" Target="../media/image14.png"/><Relationship Id="rId12"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12.png"/><Relationship Id="rId5" Type="http://schemas.openxmlformats.org/officeDocument/2006/relationships/image" Target="../media/image37.png"/><Relationship Id="rId15" Type="http://schemas.openxmlformats.org/officeDocument/2006/relationships/image" Target="../media/image38.png"/><Relationship Id="rId10" Type="http://schemas.openxmlformats.org/officeDocument/2006/relationships/image" Target="../media/image15.svg"/><Relationship Id="rId4" Type="http://schemas.openxmlformats.org/officeDocument/2006/relationships/image" Target="../media/image11.svg"/><Relationship Id="rId9" Type="http://schemas.openxmlformats.org/officeDocument/2006/relationships/image" Target="../media/image5.png"/><Relationship Id="rId14" Type="http://schemas.openxmlformats.org/officeDocument/2006/relationships/image" Target="../media/image17.sv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5.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3.svg"/><Relationship Id="rId17" Type="http://schemas.openxmlformats.org/officeDocument/2006/relationships/image" Target="../media/image15.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4.png"/><Relationship Id="rId5" Type="http://schemas.openxmlformats.org/officeDocument/2006/relationships/image" Target="../media/image11.png"/><Relationship Id="rId1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3.png"/><Relationship Id="rId14" Type="http://schemas.openxmlformats.org/officeDocument/2006/relationships/image" Target="../media/image15.sv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17.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slide" Target="slide18.xml"/></Relationships>
</file>

<file path=ppt/slides/_rels/slide4.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9.png"/><Relationship Id="rId10" Type="http://schemas.openxmlformats.org/officeDocument/2006/relationships/image" Target="../media/image15.svg"/><Relationship Id="rId4" Type="http://schemas.openxmlformats.org/officeDocument/2006/relationships/image" Target="../media/image38.svg"/><Relationship Id="rId9" Type="http://schemas.openxmlformats.org/officeDocument/2006/relationships/image" Target="../media/image5.png"/><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9.png"/><Relationship Id="rId7" Type="http://schemas.openxmlformats.org/officeDocument/2006/relationships/image" Target="../media/image15.svg"/><Relationship Id="rId12"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svg"/><Relationship Id="rId5" Type="http://schemas.openxmlformats.org/officeDocument/2006/relationships/image" Target="../media/image48.svg"/><Relationship Id="rId10" Type="http://schemas.openxmlformats.org/officeDocument/2006/relationships/image" Target="../media/image6.png"/><Relationship Id="rId4" Type="http://schemas.openxmlformats.org/officeDocument/2006/relationships/image" Target="../media/image20.png"/><Relationship Id="rId9" Type="http://schemas.openxmlformats.org/officeDocument/2006/relationships/image" Target="../media/image9.sv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9.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5.png"/><Relationship Id="rId10" Type="http://schemas.openxmlformats.org/officeDocument/2006/relationships/image" Target="../media/image17.svg"/><Relationship Id="rId4" Type="http://schemas.openxmlformats.org/officeDocument/2006/relationships/image" Target="../media/image22.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12.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1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5.png"/><Relationship Id="rId5" Type="http://schemas.openxmlformats.org/officeDocument/2006/relationships/image" Target="../media/image24.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26.png"/><Relationship Id="rId14" Type="http://schemas.openxmlformats.org/officeDocument/2006/relationships/image" Target="../media/image9.sv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1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0.svg"/><Relationship Id="rId4" Type="http://schemas.openxmlformats.org/officeDocument/2006/relationships/image" Target="../media/image27.png"/><Relationship Id="rId9" Type="http://schemas.openxmlformats.org/officeDocument/2006/relationships/image" Target="../media/image9.sv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0.svg"/><Relationship Id="rId4" Type="http://schemas.openxmlformats.org/officeDocument/2006/relationships/image" Target="../media/image27.png"/><Relationship Id="rId9"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sz="1200"/>
          </a:p>
        </p:txBody>
      </p:sp>
      <p:grpSp>
        <p:nvGrpSpPr>
          <p:cNvPr id="3" name="Group 3"/>
          <p:cNvGrpSpPr/>
          <p:nvPr/>
        </p:nvGrpSpPr>
        <p:grpSpPr>
          <a:xfrm>
            <a:off x="-1247110" y="4878529"/>
            <a:ext cx="14483851" cy="1889760"/>
            <a:chOff x="0" y="0"/>
            <a:chExt cx="28967703" cy="3779520"/>
          </a:xfrm>
        </p:grpSpPr>
        <p:sp>
          <p:nvSpPr>
            <p:cNvPr id="4" name="Freeform 4"/>
            <p:cNvSpPr/>
            <p:nvPr/>
          </p:nvSpPr>
          <p:spPr>
            <a:xfrm>
              <a:off x="0"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5" name="Freeform 5"/>
            <p:cNvSpPr/>
            <p:nvPr/>
          </p:nvSpPr>
          <p:spPr>
            <a:xfrm>
              <a:off x="9686509"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6" name="Freeform 6"/>
            <p:cNvSpPr/>
            <p:nvPr/>
          </p:nvSpPr>
          <p:spPr>
            <a:xfrm>
              <a:off x="19214103"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grpSp>
      <p:grpSp>
        <p:nvGrpSpPr>
          <p:cNvPr id="7" name="Group 7"/>
          <p:cNvGrpSpPr/>
          <p:nvPr/>
        </p:nvGrpSpPr>
        <p:grpSpPr>
          <a:xfrm>
            <a:off x="-1112300" y="6570815"/>
            <a:ext cx="14416600" cy="1164595"/>
            <a:chOff x="0" y="0"/>
            <a:chExt cx="5695447" cy="460087"/>
          </a:xfrm>
        </p:grpSpPr>
        <p:sp>
          <p:nvSpPr>
            <p:cNvPr id="8" name="Freeform 8"/>
            <p:cNvSpPr/>
            <p:nvPr/>
          </p:nvSpPr>
          <p:spPr>
            <a:xfrm>
              <a:off x="0" y="0"/>
              <a:ext cx="5695447" cy="460087"/>
            </a:xfrm>
            <a:custGeom>
              <a:avLst/>
              <a:gdLst/>
              <a:ahLst/>
              <a:cxnLst/>
              <a:rect l="l" t="t" r="r" b="b"/>
              <a:pathLst>
                <a:path w="5695447" h="460087">
                  <a:moveTo>
                    <a:pt x="18258" y="0"/>
                  </a:moveTo>
                  <a:lnTo>
                    <a:pt x="5677188" y="0"/>
                  </a:lnTo>
                  <a:cubicBezTo>
                    <a:pt x="5687272" y="0"/>
                    <a:pt x="5695447" y="8175"/>
                    <a:pt x="5695447" y="18258"/>
                  </a:cubicBezTo>
                  <a:lnTo>
                    <a:pt x="5695447" y="441828"/>
                  </a:lnTo>
                  <a:cubicBezTo>
                    <a:pt x="5695447" y="451912"/>
                    <a:pt x="5687272" y="460087"/>
                    <a:pt x="5677188" y="460087"/>
                  </a:cubicBezTo>
                  <a:lnTo>
                    <a:pt x="18258" y="460087"/>
                  </a:lnTo>
                  <a:cubicBezTo>
                    <a:pt x="8175" y="460087"/>
                    <a:pt x="0" y="451912"/>
                    <a:pt x="0" y="441828"/>
                  </a:cubicBezTo>
                  <a:lnTo>
                    <a:pt x="0" y="18258"/>
                  </a:lnTo>
                  <a:cubicBezTo>
                    <a:pt x="0" y="8175"/>
                    <a:pt x="8175" y="0"/>
                    <a:pt x="18258" y="0"/>
                  </a:cubicBezTo>
                  <a:close/>
                </a:path>
              </a:pathLst>
            </a:custGeom>
            <a:solidFill>
              <a:srgbClr val="C0935C"/>
            </a:solidFill>
          </p:spPr>
          <p:txBody>
            <a:bodyPr/>
            <a:lstStyle/>
            <a:p>
              <a:endParaRPr lang="en-US" sz="1200"/>
            </a:p>
          </p:txBody>
        </p:sp>
        <p:sp>
          <p:nvSpPr>
            <p:cNvPr id="9" name="TextBox 9"/>
            <p:cNvSpPr txBox="1"/>
            <p:nvPr/>
          </p:nvSpPr>
          <p:spPr>
            <a:xfrm>
              <a:off x="0" y="-85725"/>
              <a:ext cx="5695447" cy="545812"/>
            </a:xfrm>
            <a:prstGeom prst="rect">
              <a:avLst/>
            </a:prstGeom>
          </p:spPr>
          <p:txBody>
            <a:bodyPr lIns="33867" tIns="33867" rIns="33867" bIns="33867" rtlCol="0" anchor="ctr"/>
            <a:lstStyle/>
            <a:p>
              <a:pPr algn="ctr">
                <a:lnSpc>
                  <a:spcPts val="2059"/>
                </a:lnSpc>
              </a:pPr>
              <a:endParaRPr sz="1200"/>
            </a:p>
          </p:txBody>
        </p:sp>
      </p:grpSp>
      <p:grpSp>
        <p:nvGrpSpPr>
          <p:cNvPr id="10" name="Group 10"/>
          <p:cNvGrpSpPr/>
          <p:nvPr/>
        </p:nvGrpSpPr>
        <p:grpSpPr>
          <a:xfrm>
            <a:off x="1479813" y="1339501"/>
            <a:ext cx="9097232" cy="3308699"/>
            <a:chOff x="0" y="0"/>
            <a:chExt cx="3300430" cy="1057493"/>
          </a:xfrm>
        </p:grpSpPr>
        <p:sp>
          <p:nvSpPr>
            <p:cNvPr id="11" name="Freeform 11"/>
            <p:cNvSpPr/>
            <p:nvPr/>
          </p:nvSpPr>
          <p:spPr>
            <a:xfrm>
              <a:off x="0" y="0"/>
              <a:ext cx="3300430" cy="1057493"/>
            </a:xfrm>
            <a:custGeom>
              <a:avLst/>
              <a:gdLst/>
              <a:ahLst/>
              <a:cxnLst/>
              <a:rect l="l" t="t" r="r" b="b"/>
              <a:pathLst>
                <a:path w="3300430" h="1057493">
                  <a:moveTo>
                    <a:pt x="0" y="0"/>
                  </a:moveTo>
                  <a:lnTo>
                    <a:pt x="3300430" y="0"/>
                  </a:lnTo>
                  <a:lnTo>
                    <a:pt x="3300430" y="1057493"/>
                  </a:lnTo>
                  <a:lnTo>
                    <a:pt x="0" y="1057493"/>
                  </a:lnTo>
                  <a:close/>
                </a:path>
              </a:pathLst>
            </a:custGeom>
            <a:solidFill>
              <a:srgbClr val="465D3B"/>
            </a:solidFill>
          </p:spPr>
          <p:txBody>
            <a:bodyPr/>
            <a:lstStyle/>
            <a:p>
              <a:endParaRPr lang="en-US" sz="1200"/>
            </a:p>
          </p:txBody>
        </p:sp>
        <p:sp>
          <p:nvSpPr>
            <p:cNvPr id="12" name="TextBox 12"/>
            <p:cNvSpPr txBox="1"/>
            <p:nvPr/>
          </p:nvSpPr>
          <p:spPr>
            <a:xfrm>
              <a:off x="0" y="-85725"/>
              <a:ext cx="3300430" cy="1143218"/>
            </a:xfrm>
            <a:prstGeom prst="rect">
              <a:avLst/>
            </a:prstGeom>
          </p:spPr>
          <p:txBody>
            <a:bodyPr lIns="33867" tIns="33867" rIns="33867" bIns="33867" rtlCol="0" anchor="ctr"/>
            <a:lstStyle/>
            <a:p>
              <a:pPr algn="ctr">
                <a:lnSpc>
                  <a:spcPts val="2059"/>
                </a:lnSpc>
              </a:pPr>
              <a:endParaRPr sz="1200"/>
            </a:p>
          </p:txBody>
        </p:sp>
      </p:grpSp>
      <p:sp>
        <p:nvSpPr>
          <p:cNvPr id="13" name="Freeform 13"/>
          <p:cNvSpPr/>
          <p:nvPr/>
        </p:nvSpPr>
        <p:spPr>
          <a:xfrm>
            <a:off x="-2178373" y="1338947"/>
            <a:ext cx="4503821" cy="5418130"/>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200"/>
          </a:p>
        </p:txBody>
      </p:sp>
      <p:sp>
        <p:nvSpPr>
          <p:cNvPr id="14" name="Freeform 14"/>
          <p:cNvSpPr/>
          <p:nvPr/>
        </p:nvSpPr>
        <p:spPr>
          <a:xfrm>
            <a:off x="9664183" y="1338947"/>
            <a:ext cx="4503821" cy="5418130"/>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sz="1200"/>
          </a:p>
        </p:txBody>
      </p:sp>
      <p:sp>
        <p:nvSpPr>
          <p:cNvPr id="15" name="Freeform 15"/>
          <p:cNvSpPr/>
          <p:nvPr/>
        </p:nvSpPr>
        <p:spPr>
          <a:xfrm>
            <a:off x="11173254" y="729177"/>
            <a:ext cx="1806725" cy="609769"/>
          </a:xfrm>
          <a:custGeom>
            <a:avLst/>
            <a:gdLst/>
            <a:ahLst/>
            <a:cxnLst/>
            <a:rect l="l" t="t" r="r" b="b"/>
            <a:pathLst>
              <a:path w="2710087" h="914654">
                <a:moveTo>
                  <a:pt x="0" y="0"/>
                </a:moveTo>
                <a:lnTo>
                  <a:pt x="2710087" y="0"/>
                </a:lnTo>
                <a:lnTo>
                  <a:pt x="2710087" y="914655"/>
                </a:lnTo>
                <a:lnTo>
                  <a:pt x="0" y="91465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sz="1200"/>
          </a:p>
        </p:txBody>
      </p:sp>
      <p:sp>
        <p:nvSpPr>
          <p:cNvPr id="16" name="Freeform 16"/>
          <p:cNvSpPr/>
          <p:nvPr/>
        </p:nvSpPr>
        <p:spPr>
          <a:xfrm rot="602511">
            <a:off x="-829825" y="685800"/>
            <a:ext cx="1806725" cy="609769"/>
          </a:xfrm>
          <a:custGeom>
            <a:avLst/>
            <a:gdLst/>
            <a:ahLst/>
            <a:cxnLst/>
            <a:rect l="l" t="t" r="r" b="b"/>
            <a:pathLst>
              <a:path w="2710087" h="914654">
                <a:moveTo>
                  <a:pt x="0" y="0"/>
                </a:moveTo>
                <a:lnTo>
                  <a:pt x="2710087" y="0"/>
                </a:lnTo>
                <a:lnTo>
                  <a:pt x="2710087" y="914654"/>
                </a:lnTo>
                <a:lnTo>
                  <a:pt x="0" y="91465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sz="1200"/>
          </a:p>
        </p:txBody>
      </p:sp>
      <p:sp>
        <p:nvSpPr>
          <p:cNvPr id="19" name="Freeform 19"/>
          <p:cNvSpPr/>
          <p:nvPr/>
        </p:nvSpPr>
        <p:spPr>
          <a:xfrm>
            <a:off x="9936785" y="1271693"/>
            <a:ext cx="887259" cy="784115"/>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sz="1200"/>
          </a:p>
        </p:txBody>
      </p:sp>
      <p:sp>
        <p:nvSpPr>
          <p:cNvPr id="20" name="Freeform 20"/>
          <p:cNvSpPr/>
          <p:nvPr/>
        </p:nvSpPr>
        <p:spPr>
          <a:xfrm>
            <a:off x="1230919" y="1697195"/>
            <a:ext cx="887259" cy="784115"/>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sz="1200"/>
          </a:p>
        </p:txBody>
      </p:sp>
      <p:pic>
        <p:nvPicPr>
          <p:cNvPr id="21" name="Picture 20">
            <a:extLst>
              <a:ext uri="{FF2B5EF4-FFF2-40B4-BE49-F238E27FC236}">
                <a16:creationId xmlns:a16="http://schemas.microsoft.com/office/drawing/2014/main" xmlns="" id="{9AE8F670-7ECE-DE57-82BD-23D7D50054B7}"/>
              </a:ext>
            </a:extLst>
          </p:cNvPr>
          <p:cNvPicPr>
            <a:picLocks noChangeAspect="1"/>
          </p:cNvPicPr>
          <p:nvPr/>
        </p:nvPicPr>
        <p:blipFill>
          <a:blip r:embed="rId13"/>
          <a:stretch>
            <a:fillRect/>
          </a:stretch>
        </p:blipFill>
        <p:spPr>
          <a:xfrm>
            <a:off x="4378010" y="175599"/>
            <a:ext cx="3123096" cy="1163625"/>
          </a:xfrm>
          <a:prstGeom prst="rect">
            <a:avLst/>
          </a:prstGeom>
        </p:spPr>
      </p:pic>
      <p:pic>
        <p:nvPicPr>
          <p:cNvPr id="23" name="Picture 22">
            <a:extLst>
              <a:ext uri="{FF2B5EF4-FFF2-40B4-BE49-F238E27FC236}">
                <a16:creationId xmlns:a16="http://schemas.microsoft.com/office/drawing/2014/main" xmlns="" id="{010284FD-37B4-6152-CA5C-6298F4521D92}"/>
              </a:ext>
            </a:extLst>
          </p:cNvPr>
          <p:cNvPicPr>
            <a:picLocks noChangeAspect="1"/>
          </p:cNvPicPr>
          <p:nvPr/>
        </p:nvPicPr>
        <p:blipFill>
          <a:blip r:embed="rId14"/>
          <a:stretch>
            <a:fillRect/>
          </a:stretch>
        </p:blipFill>
        <p:spPr>
          <a:xfrm>
            <a:off x="2082800" y="1193802"/>
            <a:ext cx="7888908" cy="2424042"/>
          </a:xfrm>
          <a:prstGeom prst="rect">
            <a:avLst/>
          </a:prstGeom>
        </p:spPr>
      </p:pic>
      <p:pic>
        <p:nvPicPr>
          <p:cNvPr id="27" name="Picture 26">
            <a:extLst>
              <a:ext uri="{FF2B5EF4-FFF2-40B4-BE49-F238E27FC236}">
                <a16:creationId xmlns:a16="http://schemas.microsoft.com/office/drawing/2014/main" xmlns="" id="{5DDC5E57-E792-4720-1C1E-247294C6A60B}"/>
              </a:ext>
            </a:extLst>
          </p:cNvPr>
          <p:cNvPicPr>
            <a:picLocks noChangeAspect="1"/>
          </p:cNvPicPr>
          <p:nvPr/>
        </p:nvPicPr>
        <p:blipFill>
          <a:blip r:embed="rId15"/>
          <a:stretch>
            <a:fillRect/>
          </a:stretch>
        </p:blipFill>
        <p:spPr>
          <a:xfrm>
            <a:off x="812800" y="381000"/>
            <a:ext cx="2235394" cy="2743438"/>
          </a:xfrm>
          <a:prstGeom prst="rect">
            <a:avLst/>
          </a:prstGeom>
        </p:spPr>
      </p:pic>
      <p:sp>
        <p:nvSpPr>
          <p:cNvPr id="22" name="tex02">
            <a:extLst>
              <a:ext uri="{FF2B5EF4-FFF2-40B4-BE49-F238E27FC236}">
                <a16:creationId xmlns:a16="http://schemas.microsoft.com/office/drawing/2014/main" xmlns="" id="{42976E72-D805-4783-B14C-CCD6189DC1FB}"/>
              </a:ext>
            </a:extLst>
          </p:cNvPr>
          <p:cNvSpPr txBox="1"/>
          <p:nvPr/>
        </p:nvSpPr>
        <p:spPr>
          <a:xfrm>
            <a:off x="2090031" y="3269583"/>
            <a:ext cx="7925413" cy="1200329"/>
          </a:xfrm>
          <a:prstGeom prst="rect">
            <a:avLst/>
          </a:prstGeom>
          <a:noFill/>
        </p:spPr>
        <p:txBody>
          <a:bodyPr wrap="square" rtlCol="0">
            <a:spAutoFit/>
          </a:bodyPr>
          <a:lstStyle/>
          <a:p>
            <a:pPr algn="ctr" defTabSz="457189"/>
            <a:r>
              <a:rPr lang="en-US" altLang="zh-CN" sz="2400" b="1" i="1" dirty="0" err="1">
                <a:solidFill>
                  <a:schemeClr val="bg1"/>
                </a:solidFill>
                <a:latin typeface="Times New Roman" panose="02020603050405020304" pitchFamily="18" charset="0"/>
                <a:ea typeface="Arial-Rounded" panose="020B0500000000000000" pitchFamily="34" charset="-93"/>
                <a:cs typeface="Times New Roman" panose="02020603050405020304" pitchFamily="18" charset="0"/>
                <a:sym typeface="+mn-lt"/>
              </a:rPr>
              <a:t>Giáo</a:t>
            </a:r>
            <a:r>
              <a:rPr lang="en-US" altLang="zh-CN" sz="2400" b="1" i="1" dirty="0">
                <a:solidFill>
                  <a:schemeClr val="bg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b="1" i="1" dirty="0" err="1">
                <a:solidFill>
                  <a:schemeClr val="bg1"/>
                </a:solidFill>
                <a:latin typeface="Times New Roman" panose="02020603050405020304" pitchFamily="18" charset="0"/>
                <a:ea typeface="Arial-Rounded" panose="020B0500000000000000" pitchFamily="34" charset="-93"/>
                <a:cs typeface="Times New Roman" panose="02020603050405020304" pitchFamily="18" charset="0"/>
                <a:sym typeface="+mn-lt"/>
              </a:rPr>
              <a:t>viên</a:t>
            </a:r>
            <a:r>
              <a:rPr lang="en-US" altLang="zh-CN" sz="2400" b="1" i="1">
                <a:solidFill>
                  <a:schemeClr val="bg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b="1" i="1" smtClean="0">
                <a:solidFill>
                  <a:schemeClr val="bg1"/>
                </a:solidFill>
                <a:latin typeface="Times New Roman" panose="02020603050405020304" pitchFamily="18" charset="0"/>
                <a:ea typeface="Arial-Rounded" panose="020B0500000000000000" pitchFamily="34" charset="-93"/>
                <a:cs typeface="Times New Roman" panose="02020603050405020304" pitchFamily="18" charset="0"/>
                <a:sym typeface="+mn-lt"/>
              </a:rPr>
              <a:t>Vũ Thị Vân</a:t>
            </a:r>
          </a:p>
          <a:p>
            <a:pPr algn="ctr" defTabSz="457189"/>
            <a:r>
              <a:rPr lang="en-US" altLang="zh-CN" sz="2400" b="1" i="1" smtClean="0">
                <a:solidFill>
                  <a:schemeClr val="bg1"/>
                </a:solidFill>
                <a:latin typeface="Times New Roman" panose="02020603050405020304" pitchFamily="18" charset="0"/>
                <a:ea typeface="Arial-Rounded" panose="020B0500000000000000" pitchFamily="34" charset="-93"/>
                <a:cs typeface="Times New Roman" panose="02020603050405020304" pitchFamily="18" charset="0"/>
                <a:sym typeface="+mn-lt"/>
              </a:rPr>
              <a:t>Lớp: 5A7</a:t>
            </a:r>
          </a:p>
          <a:p>
            <a:pPr algn="ctr" defTabSz="457189"/>
            <a:r>
              <a:rPr lang="en-US" altLang="zh-CN" sz="2400" b="1" i="1" smtClean="0">
                <a:solidFill>
                  <a:schemeClr val="bg1"/>
                </a:solidFill>
                <a:latin typeface="Times New Roman" panose="02020603050405020304" pitchFamily="18" charset="0"/>
                <a:ea typeface="Arial-Rounded" panose="020B0500000000000000" pitchFamily="34" charset="-93"/>
                <a:cs typeface="Times New Roman" panose="02020603050405020304" pitchFamily="18" charset="0"/>
                <a:sym typeface="+mn-lt"/>
              </a:rPr>
              <a:t>Đơn vị công tác: Tiểu học Hưng Đạo </a:t>
            </a:r>
            <a:endParaRPr lang="vi-VN" altLang="zh-CN" sz="2400" b="1" i="1" dirty="0">
              <a:solidFill>
                <a:schemeClr val="bg1"/>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extLst>
      <p:ext uri="{BB962C8B-B14F-4D97-AF65-F5344CB8AC3E}">
        <p14:creationId xmlns:p14="http://schemas.microsoft.com/office/powerpoint/2010/main" val="224747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defTabSz="609630">
              <a:defRPr/>
            </a:pPr>
            <a:endParaRPr lang="en-US" sz="1200">
              <a:solidFill>
                <a:prstClr val="black"/>
              </a:solidFill>
              <a:latin typeface="Calibri"/>
            </a:endParaRPr>
          </a:p>
        </p:txBody>
      </p:sp>
      <p:grpSp>
        <p:nvGrpSpPr>
          <p:cNvPr id="11" name="Group 3">
            <a:extLst>
              <a:ext uri="{FF2B5EF4-FFF2-40B4-BE49-F238E27FC236}">
                <a16:creationId xmlns:a16="http://schemas.microsoft.com/office/drawing/2014/main" xmlns="" id="{B7E2C602-6CBF-8A58-03ED-A93E6CB6AC4B}"/>
              </a:ext>
            </a:extLst>
          </p:cNvPr>
          <p:cNvGrpSpPr/>
          <p:nvPr/>
        </p:nvGrpSpPr>
        <p:grpSpPr>
          <a:xfrm>
            <a:off x="355600" y="127000"/>
            <a:ext cx="11430000" cy="1117600"/>
            <a:chOff x="0" y="0"/>
            <a:chExt cx="2516133" cy="955432"/>
          </a:xfrm>
        </p:grpSpPr>
        <p:sp>
          <p:nvSpPr>
            <p:cNvPr id="15" name="Freeform 4">
              <a:extLst>
                <a:ext uri="{FF2B5EF4-FFF2-40B4-BE49-F238E27FC236}">
                  <a16:creationId xmlns:a16="http://schemas.microsoft.com/office/drawing/2014/main" xmlns="" id="{B5738EFC-548E-D4A7-7C32-A214E3707A73}"/>
                </a:ext>
              </a:extLst>
            </p:cNvPr>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defTabSz="609630">
                <a:defRPr/>
              </a:pPr>
              <a:endParaRPr lang="en-US" sz="1200">
                <a:solidFill>
                  <a:prstClr val="black"/>
                </a:solidFill>
                <a:latin typeface="Calibri"/>
              </a:endParaRPr>
            </a:p>
          </p:txBody>
        </p:sp>
        <p:sp>
          <p:nvSpPr>
            <p:cNvPr id="17" name="TextBox 5">
              <a:extLst>
                <a:ext uri="{FF2B5EF4-FFF2-40B4-BE49-F238E27FC236}">
                  <a16:creationId xmlns:a16="http://schemas.microsoft.com/office/drawing/2014/main" xmlns="" id="{23AB5AB5-CFB7-1C79-0869-C2E5390BCAD1}"/>
                </a:ext>
              </a:extLst>
            </p:cNvPr>
            <p:cNvSpPr txBox="1"/>
            <p:nvPr/>
          </p:nvSpPr>
          <p:spPr>
            <a:xfrm>
              <a:off x="0" y="-85725"/>
              <a:ext cx="2516133" cy="1041157"/>
            </a:xfrm>
            <a:prstGeom prst="rect">
              <a:avLst/>
            </a:prstGeom>
          </p:spPr>
          <p:txBody>
            <a:bodyPr lIns="33867" tIns="33867" rIns="33867" bIns="33867" rtlCol="0" anchor="ctr"/>
            <a:lstStyle/>
            <a:p>
              <a:pPr algn="ctr" defTabSz="609630">
                <a:lnSpc>
                  <a:spcPts val="2059"/>
                </a:lnSpc>
                <a:defRPr/>
              </a:pPr>
              <a:endParaRPr sz="1200">
                <a:solidFill>
                  <a:prstClr val="black"/>
                </a:solidFill>
                <a:latin typeface="Calibri"/>
              </a:endParaRPr>
            </a:p>
          </p:txBody>
        </p:sp>
      </p:grpSp>
      <p:sp>
        <p:nvSpPr>
          <p:cNvPr id="20" name="TextBox 19">
            <a:extLst>
              <a:ext uri="{FF2B5EF4-FFF2-40B4-BE49-F238E27FC236}">
                <a16:creationId xmlns:a16="http://schemas.microsoft.com/office/drawing/2014/main" xmlns="" id="{0803EB82-5695-9765-CA5E-255E10E05245}"/>
              </a:ext>
            </a:extLst>
          </p:cNvPr>
          <p:cNvSpPr txBox="1"/>
          <p:nvPr/>
        </p:nvSpPr>
        <p:spPr>
          <a:xfrm>
            <a:off x="609600" y="381000"/>
            <a:ext cx="11379200" cy="543675"/>
          </a:xfrm>
          <a:prstGeom prst="rect">
            <a:avLst/>
          </a:prstGeom>
          <a:noFill/>
        </p:spPr>
        <p:txBody>
          <a:bodyPr wrap="square" rtlCol="0">
            <a:spAutoFit/>
          </a:bodyPr>
          <a:lstStyle/>
          <a:p>
            <a:r>
              <a:rPr lang="vi-VN" sz="2933" b="1" dirty="0">
                <a:solidFill>
                  <a:schemeClr val="bg1"/>
                </a:solidFill>
                <a:latin typeface="Cambria" panose="02040503050406030204" pitchFamily="18" charset="0"/>
                <a:ea typeface="Cambria" panose="02040503050406030204" pitchFamily="18" charset="0"/>
              </a:rPr>
              <a:t>Quan sát hình 6, nên những việc cần làm để tiết kiệm năng lượng.</a:t>
            </a:r>
            <a:endParaRPr lang="en-US" sz="2933" b="1" dirty="0">
              <a:solidFill>
                <a:schemeClr val="bg1"/>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xmlns="" id="{84284690-C76F-A18C-9C6D-B9A8DB390B26}"/>
              </a:ext>
            </a:extLst>
          </p:cNvPr>
          <p:cNvPicPr>
            <a:picLocks noChangeAspect="1"/>
          </p:cNvPicPr>
          <p:nvPr/>
        </p:nvPicPr>
        <p:blipFill>
          <a:blip r:embed="rId3"/>
          <a:stretch>
            <a:fillRect/>
          </a:stretch>
        </p:blipFill>
        <p:spPr>
          <a:xfrm>
            <a:off x="3200400" y="1447800"/>
            <a:ext cx="5971915" cy="5130800"/>
          </a:xfrm>
          <a:prstGeom prst="rect">
            <a:avLst/>
          </a:prstGeom>
        </p:spPr>
      </p:pic>
    </p:spTree>
    <p:extLst>
      <p:ext uri="{BB962C8B-B14F-4D97-AF65-F5344CB8AC3E}">
        <p14:creationId xmlns:p14="http://schemas.microsoft.com/office/powerpoint/2010/main" val="307232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defTabSz="609630">
              <a:defRPr/>
            </a:pPr>
            <a:endParaRPr lang="en-US" sz="1200">
              <a:solidFill>
                <a:prstClr val="black"/>
              </a:solidFill>
              <a:latin typeface="Calibri"/>
            </a:endParaRPr>
          </a:p>
        </p:txBody>
      </p:sp>
      <p:grpSp>
        <p:nvGrpSpPr>
          <p:cNvPr id="3" name="Group 3"/>
          <p:cNvGrpSpPr/>
          <p:nvPr/>
        </p:nvGrpSpPr>
        <p:grpSpPr>
          <a:xfrm>
            <a:off x="2286000" y="279400"/>
            <a:ext cx="8636000" cy="13208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defTabSz="609630">
                <a:defRPr/>
              </a:pPr>
              <a:endParaRPr lang="en-US" sz="1200">
                <a:solidFill>
                  <a:prstClr val="black"/>
                </a:solidFill>
                <a:latin typeface="Calibri"/>
              </a:endParaRPr>
            </a:p>
          </p:txBody>
        </p:sp>
        <p:sp>
          <p:nvSpPr>
            <p:cNvPr id="5" name="TextBox 5"/>
            <p:cNvSpPr txBox="1"/>
            <p:nvPr/>
          </p:nvSpPr>
          <p:spPr>
            <a:xfrm>
              <a:off x="0" y="-85725"/>
              <a:ext cx="2516133" cy="1041157"/>
            </a:xfrm>
            <a:prstGeom prst="rect">
              <a:avLst/>
            </a:prstGeom>
          </p:spPr>
          <p:txBody>
            <a:bodyPr lIns="33867" tIns="33867" rIns="33867" bIns="33867" rtlCol="0" anchor="ctr"/>
            <a:lstStyle/>
            <a:p>
              <a:pPr algn="ctr" defTabSz="609630">
                <a:lnSpc>
                  <a:spcPts val="2059"/>
                </a:lnSpc>
                <a:defRPr/>
              </a:pPr>
              <a:endParaRPr sz="1200">
                <a:solidFill>
                  <a:prstClr val="black"/>
                </a:solidFill>
                <a:latin typeface="Calibri"/>
              </a:endParaRPr>
            </a:p>
          </p:txBody>
        </p:sp>
      </p:grpSp>
      <p:grpSp>
        <p:nvGrpSpPr>
          <p:cNvPr id="6" name="Group 6"/>
          <p:cNvGrpSpPr/>
          <p:nvPr/>
        </p:nvGrpSpPr>
        <p:grpSpPr>
          <a:xfrm>
            <a:off x="2641516" y="644153"/>
            <a:ext cx="308295" cy="208169"/>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defTabSz="609630">
                <a:defRPr/>
              </a:pPr>
              <a:endParaRPr lang="en-US" sz="1200">
                <a:solidFill>
                  <a:prstClr val="black"/>
                </a:solidFill>
                <a:latin typeface="Calibri"/>
              </a:endParaRPr>
            </a:p>
          </p:txBody>
        </p:sp>
      </p:grpSp>
      <p:grpSp>
        <p:nvGrpSpPr>
          <p:cNvPr id="12" name="Group 12"/>
          <p:cNvGrpSpPr/>
          <p:nvPr/>
        </p:nvGrpSpPr>
        <p:grpSpPr>
          <a:xfrm>
            <a:off x="-1112300" y="5458125"/>
            <a:ext cx="14416600" cy="2277285"/>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defTabSz="609630">
                <a:defRPr/>
              </a:pPr>
              <a:endParaRPr lang="en-US" sz="1200">
                <a:solidFill>
                  <a:prstClr val="black"/>
                </a:solidFill>
                <a:latin typeface="Calibri"/>
              </a:endParaRPr>
            </a:p>
          </p:txBody>
        </p:sp>
        <p:sp>
          <p:nvSpPr>
            <p:cNvPr id="14" name="TextBox 14"/>
            <p:cNvSpPr txBox="1"/>
            <p:nvPr/>
          </p:nvSpPr>
          <p:spPr>
            <a:xfrm>
              <a:off x="0" y="-85725"/>
              <a:ext cx="5695447" cy="985393"/>
            </a:xfrm>
            <a:prstGeom prst="rect">
              <a:avLst/>
            </a:prstGeom>
          </p:spPr>
          <p:txBody>
            <a:bodyPr lIns="33867" tIns="33867" rIns="33867" bIns="33867" rtlCol="0" anchor="ctr"/>
            <a:lstStyle/>
            <a:p>
              <a:pPr algn="ctr" defTabSz="609630">
                <a:lnSpc>
                  <a:spcPts val="2059"/>
                </a:lnSpc>
                <a:defRPr/>
              </a:pPr>
              <a:endParaRPr sz="1200">
                <a:solidFill>
                  <a:prstClr val="black"/>
                </a:solidFill>
                <a:latin typeface="Calibri"/>
              </a:endParaRPr>
            </a:p>
          </p:txBody>
        </p:sp>
      </p:grpSp>
      <p:sp>
        <p:nvSpPr>
          <p:cNvPr id="16" name="Freeform 16"/>
          <p:cNvSpPr/>
          <p:nvPr/>
        </p:nvSpPr>
        <p:spPr>
          <a:xfrm>
            <a:off x="7670800" y="4038600"/>
            <a:ext cx="4174446" cy="2479539"/>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asvg="http://schemas.microsoft.com/office/drawing/2016/SVG/main" xmlns="" r:embed="rId5"/>
                </a:ext>
              </a:extLst>
            </a:blip>
            <a:stretch>
              <a:fillRect t="-69156" r="-1952"/>
            </a:stretch>
          </a:blipFill>
        </p:spPr>
        <p:txBody>
          <a:bodyPr/>
          <a:lstStyle/>
          <a:p>
            <a:pPr defTabSz="609630">
              <a:defRPr/>
            </a:pPr>
            <a:endParaRPr lang="en-US" sz="1200">
              <a:solidFill>
                <a:prstClr val="black"/>
              </a:solidFill>
              <a:latin typeface="Calibri"/>
            </a:endParaRPr>
          </a:p>
        </p:txBody>
      </p:sp>
      <p:sp>
        <p:nvSpPr>
          <p:cNvPr id="19" name="TextBox 19"/>
          <p:cNvSpPr txBox="1"/>
          <p:nvPr/>
        </p:nvSpPr>
        <p:spPr>
          <a:xfrm>
            <a:off x="3048000" y="381000"/>
            <a:ext cx="7721600" cy="1107996"/>
          </a:xfrm>
          <a:prstGeom prst="rect">
            <a:avLst/>
          </a:prstGeom>
        </p:spPr>
        <p:txBody>
          <a:bodyPr wrap="square" lIns="0" tIns="0" rIns="0" bIns="0" rtlCol="0" anchor="t">
            <a:spAutoFit/>
          </a:bodyPr>
          <a:lstStyle/>
          <a:p>
            <a:pPr lvl="0" algn="just"/>
            <a:r>
              <a:rPr lang="vi-VN" sz="2400" b="1" dirty="0">
                <a:solidFill>
                  <a:schemeClr val="bg1"/>
                </a:solidFill>
                <a:latin typeface="Cambria" panose="02040503050406030204" pitchFamily="18" charset="0"/>
                <a:ea typeface="Cambria" panose="02040503050406030204" pitchFamily="18" charset="0"/>
              </a:rPr>
              <a:t>Nêu các trường hợp sử dụng điện lãng phí ở gia đình và trường của em. Đề xuất cách tiết kiệm năng lượng điện cho gia đình và nhà trường.</a:t>
            </a:r>
            <a:endParaRPr lang="en-US" sz="4400" b="1" dirty="0">
              <a:solidFill>
                <a:schemeClr val="bg1"/>
              </a:solidFill>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0955633" y="2802669"/>
            <a:ext cx="2851200" cy="96228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defRPr/>
            </a:pPr>
            <a:endParaRPr lang="en-US" sz="1200">
              <a:solidFill>
                <a:prstClr val="black"/>
              </a:solidFill>
              <a:latin typeface="Calibri"/>
            </a:endParaRPr>
          </a:p>
        </p:txBody>
      </p:sp>
      <p:sp>
        <p:nvSpPr>
          <p:cNvPr id="24" name="Freeform 24"/>
          <p:cNvSpPr/>
          <p:nvPr/>
        </p:nvSpPr>
        <p:spPr>
          <a:xfrm>
            <a:off x="-1112300" y="-472368"/>
            <a:ext cx="3217963" cy="2163650"/>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defRPr/>
            </a:pPr>
            <a:endParaRPr lang="en-US" sz="1200">
              <a:solidFill>
                <a:prstClr val="black"/>
              </a:solidFill>
              <a:latin typeface="Calibri"/>
            </a:endParaRPr>
          </a:p>
        </p:txBody>
      </p:sp>
      <p:sp>
        <p:nvSpPr>
          <p:cNvPr id="25" name="Freeform 25"/>
          <p:cNvSpPr/>
          <p:nvPr/>
        </p:nvSpPr>
        <p:spPr>
          <a:xfrm rot="-10352016">
            <a:off x="10070873" y="5514942"/>
            <a:ext cx="3217963" cy="2163650"/>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defRPr/>
            </a:pPr>
            <a:endParaRPr lang="en-US" sz="1200">
              <a:solidFill>
                <a:prstClr val="black"/>
              </a:solidFill>
              <a:latin typeface="Calibri"/>
            </a:endParaRPr>
          </a:p>
        </p:txBody>
      </p:sp>
      <p:graphicFrame>
        <p:nvGraphicFramePr>
          <p:cNvPr id="8" name="Table 7">
            <a:extLst>
              <a:ext uri="{FF2B5EF4-FFF2-40B4-BE49-F238E27FC236}">
                <a16:creationId xmlns:a16="http://schemas.microsoft.com/office/drawing/2014/main" xmlns="" id="{CFDF397A-1A30-6A55-0CA8-44AD5F74EE8C}"/>
              </a:ext>
            </a:extLst>
          </p:cNvPr>
          <p:cNvGraphicFramePr>
            <a:graphicFrameLocks noGrp="1"/>
          </p:cNvGraphicFramePr>
          <p:nvPr>
            <p:extLst/>
          </p:nvPr>
        </p:nvGraphicFramePr>
        <p:xfrm>
          <a:off x="457200" y="2159000"/>
          <a:ext cx="6451600" cy="2895600"/>
        </p:xfrm>
        <a:graphic>
          <a:graphicData uri="http://schemas.openxmlformats.org/drawingml/2006/table">
            <a:tbl>
              <a:tblPr firstRow="1" bandRow="1">
                <a:tableStyleId>{7DF18680-E054-41AD-8BC1-D1AEF772440D}</a:tableStyleId>
              </a:tblPr>
              <a:tblGrid>
                <a:gridCol w="3225800">
                  <a:extLst>
                    <a:ext uri="{9D8B030D-6E8A-4147-A177-3AD203B41FA5}">
                      <a16:colId xmlns:a16="http://schemas.microsoft.com/office/drawing/2014/main" xmlns="" val="2133615192"/>
                    </a:ext>
                  </a:extLst>
                </a:gridCol>
                <a:gridCol w="3225800">
                  <a:extLst>
                    <a:ext uri="{9D8B030D-6E8A-4147-A177-3AD203B41FA5}">
                      <a16:colId xmlns:a16="http://schemas.microsoft.com/office/drawing/2014/main" xmlns="" val="791529459"/>
                    </a:ext>
                  </a:extLst>
                </a:gridCol>
              </a:tblGrid>
              <a:tr h="1120877">
                <a:tc>
                  <a:txBody>
                    <a:bodyPr/>
                    <a:lstStyle/>
                    <a:p>
                      <a:pPr algn="ctr"/>
                      <a:r>
                        <a:rPr lang="en-US" sz="2700" dirty="0" err="1">
                          <a:latin typeface="Cambria" panose="02040503050406030204" pitchFamily="18" charset="0"/>
                          <a:ea typeface="Cambria" panose="02040503050406030204" pitchFamily="18" charset="0"/>
                        </a:rPr>
                        <a:t>Trường</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hợp</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sử</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dụng</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điện</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lãng</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phí</a:t>
                      </a:r>
                      <a:endParaRPr lang="en-US" sz="2700" dirty="0">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700" dirty="0" err="1">
                          <a:latin typeface="Cambria" panose="02040503050406030204" pitchFamily="18" charset="0"/>
                          <a:ea typeface="Cambria" panose="02040503050406030204" pitchFamily="18" charset="0"/>
                        </a:rPr>
                        <a:t>Cách</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khắc</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phục</a:t>
                      </a:r>
                      <a:endParaRPr lang="en-US" sz="2700" dirty="0">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7488357"/>
                  </a:ext>
                </a:extLst>
              </a:tr>
              <a:tr h="1774723">
                <a:tc>
                  <a:txBody>
                    <a:bodyPr/>
                    <a:lstStyle/>
                    <a:p>
                      <a:endParaRPr lang="en-US" sz="1200" dirty="0">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612563112"/>
                  </a:ext>
                </a:extLst>
              </a:tr>
            </a:tbl>
          </a:graphicData>
        </a:graphic>
      </p:graphicFrame>
    </p:spTree>
    <p:extLst>
      <p:ext uri="{BB962C8B-B14F-4D97-AF65-F5344CB8AC3E}">
        <p14:creationId xmlns:p14="http://schemas.microsoft.com/office/powerpoint/2010/main" val="423792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defTabSz="609630">
              <a:defRPr/>
            </a:pPr>
            <a:endParaRPr lang="en-US" sz="1200">
              <a:solidFill>
                <a:prstClr val="black"/>
              </a:solidFill>
              <a:latin typeface="Calibri"/>
            </a:endParaRPr>
          </a:p>
        </p:txBody>
      </p:sp>
      <p:graphicFrame>
        <p:nvGraphicFramePr>
          <p:cNvPr id="9" name="Table 8">
            <a:extLst>
              <a:ext uri="{FF2B5EF4-FFF2-40B4-BE49-F238E27FC236}">
                <a16:creationId xmlns:a16="http://schemas.microsoft.com/office/drawing/2014/main" xmlns="" id="{7F244FE4-3111-794D-CBA3-5C9C6AAF76C8}"/>
              </a:ext>
            </a:extLst>
          </p:cNvPr>
          <p:cNvGraphicFramePr>
            <a:graphicFrameLocks noGrp="1"/>
          </p:cNvGraphicFramePr>
          <p:nvPr>
            <p:extLst/>
          </p:nvPr>
        </p:nvGraphicFramePr>
        <p:xfrm>
          <a:off x="457200" y="787400"/>
          <a:ext cx="11176000" cy="4724400"/>
        </p:xfrm>
        <a:graphic>
          <a:graphicData uri="http://schemas.openxmlformats.org/drawingml/2006/table">
            <a:tbl>
              <a:tblPr firstRow="1" bandRow="1">
                <a:tableStyleId>{7DF18680-E054-41AD-8BC1-D1AEF772440D}</a:tableStyleId>
              </a:tblPr>
              <a:tblGrid>
                <a:gridCol w="5588000">
                  <a:extLst>
                    <a:ext uri="{9D8B030D-6E8A-4147-A177-3AD203B41FA5}">
                      <a16:colId xmlns:a16="http://schemas.microsoft.com/office/drawing/2014/main" xmlns="" val="2133615192"/>
                    </a:ext>
                  </a:extLst>
                </a:gridCol>
                <a:gridCol w="5588000">
                  <a:extLst>
                    <a:ext uri="{9D8B030D-6E8A-4147-A177-3AD203B41FA5}">
                      <a16:colId xmlns:a16="http://schemas.microsoft.com/office/drawing/2014/main" xmlns="" val="791529459"/>
                    </a:ext>
                  </a:extLst>
                </a:gridCol>
              </a:tblGrid>
              <a:tr h="1171651">
                <a:tc>
                  <a:txBody>
                    <a:bodyPr/>
                    <a:lstStyle/>
                    <a:p>
                      <a:pPr algn="ctr"/>
                      <a:r>
                        <a:rPr lang="en-US" sz="3600" dirty="0" err="1">
                          <a:latin typeface="Cambria" panose="02040503050406030204" pitchFamily="18" charset="0"/>
                          <a:ea typeface="Cambria" panose="02040503050406030204" pitchFamily="18" charset="0"/>
                        </a:rPr>
                        <a:t>Trường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hợp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sử</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dụng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lãng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phí</a:t>
                      </a:r>
                      <a:endParaRPr lang="en-US" sz="3600" dirty="0">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khắc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phục</a:t>
                      </a:r>
                      <a:endParaRPr lang="en-US" sz="3600" dirty="0">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7488357"/>
                  </a:ext>
                </a:extLst>
              </a:tr>
              <a:tr h="3552749">
                <a:tc>
                  <a:txBody>
                    <a:bodyPr/>
                    <a:lstStyle/>
                    <a:p>
                      <a:endParaRPr lang="en-US" sz="1200" dirty="0">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612563112"/>
                  </a:ext>
                </a:extLst>
              </a:tr>
            </a:tbl>
          </a:graphicData>
        </a:graphic>
      </p:graphicFrame>
      <p:sp>
        <p:nvSpPr>
          <p:cNvPr id="15" name="TextBox 14">
            <a:extLst>
              <a:ext uri="{FF2B5EF4-FFF2-40B4-BE49-F238E27FC236}">
                <a16:creationId xmlns:a16="http://schemas.microsoft.com/office/drawing/2014/main" xmlns="" id="{5C306FE9-FD2E-F987-04BD-78A7B63E8D14}"/>
              </a:ext>
            </a:extLst>
          </p:cNvPr>
          <p:cNvSpPr txBox="1"/>
          <p:nvPr/>
        </p:nvSpPr>
        <p:spPr>
          <a:xfrm>
            <a:off x="711200" y="2108200"/>
            <a:ext cx="5029200" cy="995016"/>
          </a:xfrm>
          <a:prstGeom prst="rect">
            <a:avLst/>
          </a:prstGeom>
          <a:noFill/>
        </p:spPr>
        <p:txBody>
          <a:bodyPr wrap="square" rtlCol="0">
            <a:spAutoFit/>
          </a:bodyPr>
          <a:lstStyle/>
          <a:p>
            <a:pPr algn="just"/>
            <a:r>
              <a:rPr lang="en-US" sz="2933" dirty="0" err="1">
                <a:latin typeface="Cambria" panose="02040503050406030204" pitchFamily="18" charset="0"/>
                <a:ea typeface="Cambria" panose="02040503050406030204" pitchFamily="18" charset="0"/>
              </a:rPr>
              <a:t>Không</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tắt</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đèn</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khi</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đã</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ra</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khỏi</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phòng</a:t>
            </a:r>
            <a:endParaRPr lang="en-US" sz="2933"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xmlns="" id="{0B027672-FE1D-9FEA-AAF1-BE1EE2DC0D63}"/>
              </a:ext>
            </a:extLst>
          </p:cNvPr>
          <p:cNvSpPr txBox="1"/>
          <p:nvPr/>
        </p:nvSpPr>
        <p:spPr>
          <a:xfrm>
            <a:off x="711200" y="3276600"/>
            <a:ext cx="5029200" cy="995016"/>
          </a:xfrm>
          <a:prstGeom prst="rect">
            <a:avLst/>
          </a:prstGeom>
          <a:noFill/>
        </p:spPr>
        <p:txBody>
          <a:bodyPr wrap="square" rtlCol="0">
            <a:spAutoFit/>
          </a:bodyPr>
          <a:lstStyle/>
          <a:p>
            <a:pPr algn="just"/>
            <a:r>
              <a:rPr lang="en-US" sz="2933" dirty="0" err="1">
                <a:latin typeface="Cambria" panose="02040503050406030204" pitchFamily="18" charset="0"/>
                <a:ea typeface="Cambria" panose="02040503050406030204" pitchFamily="18" charset="0"/>
              </a:rPr>
              <a:t>Mở</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cửa</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phòng</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khi</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đang</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bật</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điều</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hoà</a:t>
            </a:r>
            <a:endParaRPr lang="en-US" sz="2933"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xmlns="" id="{859C0E87-866E-5C13-CF2D-FFEEB81F77D1}"/>
              </a:ext>
            </a:extLst>
          </p:cNvPr>
          <p:cNvSpPr txBox="1"/>
          <p:nvPr/>
        </p:nvSpPr>
        <p:spPr>
          <a:xfrm>
            <a:off x="762000" y="4343400"/>
            <a:ext cx="5029200" cy="995016"/>
          </a:xfrm>
          <a:prstGeom prst="rect">
            <a:avLst/>
          </a:prstGeom>
          <a:noFill/>
        </p:spPr>
        <p:txBody>
          <a:bodyPr wrap="square" rtlCol="0">
            <a:spAutoFit/>
          </a:bodyPr>
          <a:lstStyle/>
          <a:p>
            <a:pPr algn="just"/>
            <a:r>
              <a:rPr lang="en-US" sz="2933" dirty="0">
                <a:latin typeface="Cambria" panose="02040503050406030204" pitchFamily="18" charset="0"/>
                <a:ea typeface="Cambria" panose="02040503050406030204" pitchFamily="18" charset="0"/>
              </a:rPr>
              <a:t>Ban </a:t>
            </a:r>
            <a:r>
              <a:rPr lang="en-US" sz="2933" dirty="0" err="1">
                <a:latin typeface="Cambria" panose="02040503050406030204" pitchFamily="18" charset="0"/>
                <a:ea typeface="Cambria" panose="02040503050406030204" pitchFamily="18" charset="0"/>
              </a:rPr>
              <a:t>ngày</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vẫn</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bật</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đèn</a:t>
            </a:r>
            <a:r>
              <a:rPr lang="en-US" sz="2933" dirty="0">
                <a:latin typeface="Cambria" panose="02040503050406030204" pitchFamily="18" charset="0"/>
                <a:ea typeface="Cambria" panose="02040503050406030204" pitchFamily="18" charset="0"/>
              </a:rPr>
              <a:t> ở </a:t>
            </a:r>
            <a:r>
              <a:rPr lang="en-US" sz="2933" dirty="0" err="1">
                <a:latin typeface="Cambria" panose="02040503050406030204" pitchFamily="18" charset="0"/>
                <a:ea typeface="Cambria" panose="02040503050406030204" pitchFamily="18" charset="0"/>
              </a:rPr>
              <a:t>hành</a:t>
            </a:r>
            <a:r>
              <a:rPr lang="en-US" sz="2933" dirty="0">
                <a:latin typeface="Cambria" panose="02040503050406030204" pitchFamily="18" charset="0"/>
                <a:ea typeface="Cambria" panose="02040503050406030204" pitchFamily="18" charset="0"/>
              </a:rPr>
              <a:t> lang.</a:t>
            </a:r>
          </a:p>
        </p:txBody>
      </p:sp>
      <p:sp>
        <p:nvSpPr>
          <p:cNvPr id="20" name="TextBox 19">
            <a:extLst>
              <a:ext uri="{FF2B5EF4-FFF2-40B4-BE49-F238E27FC236}">
                <a16:creationId xmlns:a16="http://schemas.microsoft.com/office/drawing/2014/main" xmlns="" id="{936197DC-EB5D-856A-57C5-C4F6E42063F6}"/>
              </a:ext>
            </a:extLst>
          </p:cNvPr>
          <p:cNvSpPr txBox="1"/>
          <p:nvPr/>
        </p:nvSpPr>
        <p:spPr>
          <a:xfrm>
            <a:off x="6350000" y="2108200"/>
            <a:ext cx="5029200" cy="543675"/>
          </a:xfrm>
          <a:prstGeom prst="rect">
            <a:avLst/>
          </a:prstGeom>
          <a:noFill/>
        </p:spPr>
        <p:txBody>
          <a:bodyPr wrap="square" rtlCol="0">
            <a:spAutoFit/>
          </a:bodyPr>
          <a:lstStyle/>
          <a:p>
            <a:pPr algn="just"/>
            <a:r>
              <a:rPr lang="en-US" sz="2933" b="1" dirty="0" err="1">
                <a:solidFill>
                  <a:srgbClr val="FF0000"/>
                </a:solidFill>
                <a:latin typeface="Cambria" panose="02040503050406030204" pitchFamily="18" charset="0"/>
                <a:ea typeface="Cambria" panose="02040503050406030204" pitchFamily="18" charset="0"/>
              </a:rPr>
              <a:t>Tắt</a:t>
            </a:r>
            <a:r>
              <a:rPr lang="en-US" sz="2933" b="1" dirty="0">
                <a:solidFill>
                  <a:srgbClr val="FF0000"/>
                </a:solidFill>
                <a:latin typeface="Cambria" panose="02040503050406030204" pitchFamily="18" charset="0"/>
                <a:ea typeface="Cambria" panose="02040503050406030204" pitchFamily="18" charset="0"/>
              </a:rPr>
              <a:t> </a:t>
            </a:r>
            <a:r>
              <a:rPr lang="en-US" sz="2933" b="1" dirty="0" err="1">
                <a:solidFill>
                  <a:srgbClr val="FF0000"/>
                </a:solidFill>
                <a:latin typeface="Cambria" panose="02040503050406030204" pitchFamily="18" charset="0"/>
                <a:ea typeface="Cambria" panose="02040503050406030204" pitchFamily="18" charset="0"/>
              </a:rPr>
              <a:t>đèn</a:t>
            </a:r>
            <a:endParaRPr lang="en-US" sz="2933" b="1" dirty="0">
              <a:solidFill>
                <a:srgbClr val="FF000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xmlns="" id="{82A32689-EC07-DE4F-BCC5-D76D3BA6CBE9}"/>
              </a:ext>
            </a:extLst>
          </p:cNvPr>
          <p:cNvSpPr txBox="1"/>
          <p:nvPr/>
        </p:nvSpPr>
        <p:spPr>
          <a:xfrm>
            <a:off x="6400800" y="3276600"/>
            <a:ext cx="5029200" cy="543675"/>
          </a:xfrm>
          <a:prstGeom prst="rect">
            <a:avLst/>
          </a:prstGeom>
          <a:noFill/>
        </p:spPr>
        <p:txBody>
          <a:bodyPr wrap="square" rtlCol="0">
            <a:spAutoFit/>
          </a:bodyPr>
          <a:lstStyle/>
          <a:p>
            <a:pPr algn="just"/>
            <a:r>
              <a:rPr lang="en-US" sz="2933" b="1" dirty="0" err="1">
                <a:solidFill>
                  <a:srgbClr val="FF0000"/>
                </a:solidFill>
                <a:latin typeface="Cambria" panose="02040503050406030204" pitchFamily="18" charset="0"/>
                <a:ea typeface="Cambria" panose="02040503050406030204" pitchFamily="18" charset="0"/>
              </a:rPr>
              <a:t>Đóng</a:t>
            </a:r>
            <a:r>
              <a:rPr lang="en-US" sz="2933" b="1" dirty="0">
                <a:solidFill>
                  <a:srgbClr val="FF0000"/>
                </a:solidFill>
                <a:latin typeface="Cambria" panose="02040503050406030204" pitchFamily="18" charset="0"/>
                <a:ea typeface="Cambria" panose="02040503050406030204" pitchFamily="18" charset="0"/>
              </a:rPr>
              <a:t> </a:t>
            </a:r>
            <a:r>
              <a:rPr lang="en-US" sz="2933" b="1" dirty="0" err="1">
                <a:solidFill>
                  <a:srgbClr val="FF0000"/>
                </a:solidFill>
                <a:latin typeface="Cambria" panose="02040503050406030204" pitchFamily="18" charset="0"/>
                <a:ea typeface="Cambria" panose="02040503050406030204" pitchFamily="18" charset="0"/>
              </a:rPr>
              <a:t>cửa</a:t>
            </a:r>
            <a:r>
              <a:rPr lang="en-US" sz="2933" b="1" dirty="0">
                <a:solidFill>
                  <a:srgbClr val="FF0000"/>
                </a:solidFill>
                <a:latin typeface="Cambria" panose="02040503050406030204" pitchFamily="18" charset="0"/>
                <a:ea typeface="Cambria" panose="02040503050406030204" pitchFamily="18" charset="0"/>
              </a:rPr>
              <a:t> </a:t>
            </a:r>
            <a:r>
              <a:rPr lang="en-US" sz="2933" b="1" dirty="0" err="1">
                <a:solidFill>
                  <a:srgbClr val="FF0000"/>
                </a:solidFill>
                <a:latin typeface="Cambria" panose="02040503050406030204" pitchFamily="18" charset="0"/>
                <a:ea typeface="Cambria" panose="02040503050406030204" pitchFamily="18" charset="0"/>
              </a:rPr>
              <a:t>phòng</a:t>
            </a:r>
            <a:endParaRPr lang="en-US" sz="2933" b="1" dirty="0">
              <a:solidFill>
                <a:srgbClr val="FF000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xmlns="" id="{07A7F955-E5C7-5903-927C-1E07F0AC8C19}"/>
              </a:ext>
            </a:extLst>
          </p:cNvPr>
          <p:cNvSpPr txBox="1"/>
          <p:nvPr/>
        </p:nvSpPr>
        <p:spPr>
          <a:xfrm>
            <a:off x="6400800" y="4394200"/>
            <a:ext cx="5029200" cy="543675"/>
          </a:xfrm>
          <a:prstGeom prst="rect">
            <a:avLst/>
          </a:prstGeom>
          <a:noFill/>
        </p:spPr>
        <p:txBody>
          <a:bodyPr wrap="square" rtlCol="0">
            <a:spAutoFit/>
          </a:bodyPr>
          <a:lstStyle/>
          <a:p>
            <a:pPr algn="just"/>
            <a:r>
              <a:rPr lang="en-US" sz="2933" b="1" dirty="0" err="1">
                <a:solidFill>
                  <a:srgbClr val="FF0000"/>
                </a:solidFill>
                <a:latin typeface="Cambria" panose="02040503050406030204" pitchFamily="18" charset="0"/>
                <a:ea typeface="Cambria" panose="02040503050406030204" pitchFamily="18" charset="0"/>
              </a:rPr>
              <a:t>Tắt</a:t>
            </a:r>
            <a:r>
              <a:rPr lang="en-US" sz="2933" b="1" dirty="0">
                <a:solidFill>
                  <a:srgbClr val="FF0000"/>
                </a:solidFill>
                <a:latin typeface="Cambria" panose="02040503050406030204" pitchFamily="18" charset="0"/>
                <a:ea typeface="Cambria" panose="02040503050406030204" pitchFamily="18" charset="0"/>
              </a:rPr>
              <a:t> </a:t>
            </a:r>
            <a:r>
              <a:rPr lang="en-US" sz="2933" b="1" dirty="0" err="1">
                <a:solidFill>
                  <a:srgbClr val="FF0000"/>
                </a:solidFill>
                <a:latin typeface="Cambria" panose="02040503050406030204" pitchFamily="18" charset="0"/>
                <a:ea typeface="Cambria" panose="02040503050406030204" pitchFamily="18" charset="0"/>
              </a:rPr>
              <a:t>đèn</a:t>
            </a:r>
            <a:endParaRPr lang="en-US" sz="2933"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4494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20" grpId="0"/>
      <p:bldP spid="21"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defTabSz="609630">
              <a:defRPr/>
            </a:pPr>
            <a:endParaRPr lang="en-US" sz="1200">
              <a:solidFill>
                <a:prstClr val="black"/>
              </a:solidFill>
              <a:latin typeface="Calibri"/>
            </a:endParaRPr>
          </a:p>
        </p:txBody>
      </p:sp>
      <p:sp>
        <p:nvSpPr>
          <p:cNvPr id="3" name="Freeform 3"/>
          <p:cNvSpPr/>
          <p:nvPr/>
        </p:nvSpPr>
        <p:spPr>
          <a:xfrm>
            <a:off x="685800" y="1136150"/>
            <a:ext cx="3823504" cy="3954653"/>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3450294" y="3113477"/>
            <a:ext cx="1680210" cy="27432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defRPr/>
            </a:pPr>
            <a:endParaRPr lang="en-US" sz="1200">
              <a:solidFill>
                <a:prstClr val="black"/>
              </a:solidFill>
              <a:latin typeface="Calibri"/>
            </a:endParaRPr>
          </a:p>
        </p:txBody>
      </p:sp>
      <p:grpSp>
        <p:nvGrpSpPr>
          <p:cNvPr id="6" name="Group 6"/>
          <p:cNvGrpSpPr/>
          <p:nvPr/>
        </p:nvGrpSpPr>
        <p:grpSpPr>
          <a:xfrm>
            <a:off x="5407524" y="2057401"/>
            <a:ext cx="8228815" cy="3522783"/>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pPr defTabSz="609630">
                <a:defRPr/>
              </a:pPr>
              <a:endParaRPr lang="en-US" sz="1200">
                <a:solidFill>
                  <a:prstClr val="black"/>
                </a:solidFill>
                <a:latin typeface="Calibri"/>
              </a:endParaRPr>
            </a:p>
          </p:txBody>
        </p:sp>
        <p:sp>
          <p:nvSpPr>
            <p:cNvPr id="8" name="TextBox 8"/>
            <p:cNvSpPr txBox="1"/>
            <p:nvPr/>
          </p:nvSpPr>
          <p:spPr>
            <a:xfrm>
              <a:off x="0" y="-85725"/>
              <a:ext cx="3250890" cy="1226477"/>
            </a:xfrm>
            <a:prstGeom prst="rect">
              <a:avLst/>
            </a:prstGeom>
          </p:spPr>
          <p:txBody>
            <a:bodyPr lIns="33867" tIns="33867" rIns="33867" bIns="33867" rtlCol="0" anchor="ctr"/>
            <a:lstStyle/>
            <a:p>
              <a:pPr algn="ctr" defTabSz="609630">
                <a:lnSpc>
                  <a:spcPts val="2059"/>
                </a:lnSpc>
                <a:defRPr/>
              </a:pPr>
              <a:endParaRPr sz="1200">
                <a:solidFill>
                  <a:prstClr val="black"/>
                </a:solidFill>
                <a:latin typeface="Calibri"/>
              </a:endParaRPr>
            </a:p>
          </p:txBody>
        </p:sp>
      </p:grpSp>
      <p:grpSp>
        <p:nvGrpSpPr>
          <p:cNvPr id="12" name="Group 12"/>
          <p:cNvGrpSpPr/>
          <p:nvPr/>
        </p:nvGrpSpPr>
        <p:grpSpPr>
          <a:xfrm>
            <a:off x="-1112300" y="6237677"/>
            <a:ext cx="14416600" cy="2277285"/>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defTabSz="609630">
                <a:defRPr/>
              </a:pPr>
              <a:endParaRPr lang="en-US" sz="1200">
                <a:solidFill>
                  <a:prstClr val="black"/>
                </a:solidFill>
                <a:latin typeface="Calibri"/>
              </a:endParaRPr>
            </a:p>
          </p:txBody>
        </p:sp>
        <p:sp>
          <p:nvSpPr>
            <p:cNvPr id="14" name="TextBox 14"/>
            <p:cNvSpPr txBox="1"/>
            <p:nvPr/>
          </p:nvSpPr>
          <p:spPr>
            <a:xfrm>
              <a:off x="0" y="-85725"/>
              <a:ext cx="5695447" cy="985393"/>
            </a:xfrm>
            <a:prstGeom prst="rect">
              <a:avLst/>
            </a:prstGeom>
          </p:spPr>
          <p:txBody>
            <a:bodyPr lIns="33867" tIns="33867" rIns="33867" bIns="33867" rtlCol="0" anchor="ctr"/>
            <a:lstStyle/>
            <a:p>
              <a:pPr algn="ctr" defTabSz="609630">
                <a:lnSpc>
                  <a:spcPts val="2059"/>
                </a:lnSpc>
                <a:defRPr/>
              </a:pPr>
              <a:endParaRPr sz="1200">
                <a:solidFill>
                  <a:prstClr val="black"/>
                </a:solidFill>
                <a:latin typeface="Calibri"/>
              </a:endParaRPr>
            </a:p>
          </p:txBody>
        </p:sp>
      </p:grpSp>
      <p:sp>
        <p:nvSpPr>
          <p:cNvPr id="15" name="Freeform 15"/>
          <p:cNvSpPr/>
          <p:nvPr/>
        </p:nvSpPr>
        <p:spPr>
          <a:xfrm>
            <a:off x="10225026" y="343989"/>
            <a:ext cx="2851200" cy="96228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defRPr/>
            </a:pPr>
            <a:endParaRPr lang="en-US" sz="1200">
              <a:solidFill>
                <a:prstClr val="black"/>
              </a:solidFill>
              <a:latin typeface="Calibri"/>
            </a:endParaRPr>
          </a:p>
        </p:txBody>
      </p:sp>
      <p:sp>
        <p:nvSpPr>
          <p:cNvPr id="16" name="Freeform 16"/>
          <p:cNvSpPr/>
          <p:nvPr/>
        </p:nvSpPr>
        <p:spPr>
          <a:xfrm rot="463947">
            <a:off x="-1060527" y="5517878"/>
            <a:ext cx="2851200" cy="96228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pPr defTabSz="609630">
              <a:defRPr/>
            </a:pPr>
            <a:endParaRPr lang="en-US" sz="1200">
              <a:solidFill>
                <a:prstClr val="black"/>
              </a:solidFill>
              <a:latin typeface="Calibri"/>
            </a:endParaRPr>
          </a:p>
        </p:txBody>
      </p:sp>
      <p:sp>
        <p:nvSpPr>
          <p:cNvPr id="17" name="Freeform 17"/>
          <p:cNvSpPr/>
          <p:nvPr/>
        </p:nvSpPr>
        <p:spPr>
          <a:xfrm>
            <a:off x="-468190" y="-890292"/>
            <a:ext cx="3217963" cy="2163650"/>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defRPr/>
            </a:pPr>
            <a:endParaRPr lang="en-US" sz="1200">
              <a:solidFill>
                <a:prstClr val="black"/>
              </a:solidFill>
              <a:latin typeface="Calibri"/>
            </a:endParaRPr>
          </a:p>
        </p:txBody>
      </p:sp>
      <p:sp>
        <p:nvSpPr>
          <p:cNvPr id="18" name="Freeform 18"/>
          <p:cNvSpPr/>
          <p:nvPr/>
        </p:nvSpPr>
        <p:spPr>
          <a:xfrm rot="-9724667">
            <a:off x="9831508" y="5533433"/>
            <a:ext cx="3217963" cy="2163650"/>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defRPr/>
            </a:pPr>
            <a:endParaRPr lang="en-US" sz="1200">
              <a:solidFill>
                <a:prstClr val="black"/>
              </a:solidFill>
              <a:latin typeface="Calibri"/>
            </a:endParaRPr>
          </a:p>
        </p:txBody>
      </p:sp>
      <p:sp>
        <p:nvSpPr>
          <p:cNvPr id="19" name="Freeform 19"/>
          <p:cNvSpPr/>
          <p:nvPr/>
        </p:nvSpPr>
        <p:spPr>
          <a:xfrm>
            <a:off x="8944077" y="352035"/>
            <a:ext cx="887259" cy="784115"/>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defRPr/>
            </a:pPr>
            <a:endParaRPr lang="en-US" sz="1200">
              <a:solidFill>
                <a:prstClr val="black"/>
              </a:solidFill>
              <a:latin typeface="Calibri"/>
            </a:endParaRPr>
          </a:p>
        </p:txBody>
      </p:sp>
      <p:sp>
        <p:nvSpPr>
          <p:cNvPr id="20" name="Freeform 20"/>
          <p:cNvSpPr/>
          <p:nvPr/>
        </p:nvSpPr>
        <p:spPr>
          <a:xfrm>
            <a:off x="365073" y="1226779"/>
            <a:ext cx="887259" cy="784115"/>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defRPr/>
            </a:pPr>
            <a:endParaRPr lang="en-US" sz="1200">
              <a:solidFill>
                <a:prstClr val="black"/>
              </a:solidFill>
              <a:latin typeface="Calibri"/>
            </a:endParaRPr>
          </a:p>
        </p:txBody>
      </p:sp>
      <p:pic>
        <p:nvPicPr>
          <p:cNvPr id="9" name="Picture 8" descr="A green and red text on a black background&#10;&#10;Description automatically generated">
            <a:extLst>
              <a:ext uri="{FF2B5EF4-FFF2-40B4-BE49-F238E27FC236}">
                <a16:creationId xmlns:a16="http://schemas.microsoft.com/office/drawing/2014/main" xmlns="" id="{3E12CBED-C26B-42B7-B7C0-A875DF17398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99201" y="2108200"/>
            <a:ext cx="4795935" cy="3861135"/>
          </a:xfrm>
          <a:prstGeom prst="rect">
            <a:avLst/>
          </a:prstGeom>
        </p:spPr>
      </p:pic>
    </p:spTree>
    <p:extLst>
      <p:ext uri="{BB962C8B-B14F-4D97-AF65-F5344CB8AC3E}">
        <p14:creationId xmlns:p14="http://schemas.microsoft.com/office/powerpoint/2010/main" val="84411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defTabSz="609630">
              <a:defRPr/>
            </a:pPr>
            <a:endParaRPr lang="en-US" sz="1200">
              <a:solidFill>
                <a:prstClr val="black"/>
              </a:solidFill>
              <a:latin typeface="Calibri"/>
            </a:endParaRPr>
          </a:p>
        </p:txBody>
      </p:sp>
      <p:grpSp>
        <p:nvGrpSpPr>
          <p:cNvPr id="3" name="Group 3"/>
          <p:cNvGrpSpPr/>
          <p:nvPr/>
        </p:nvGrpSpPr>
        <p:grpSpPr>
          <a:xfrm>
            <a:off x="2286000" y="279400"/>
            <a:ext cx="8636000" cy="13208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defTabSz="609630">
                <a:defRPr/>
              </a:pPr>
              <a:endParaRPr lang="en-US" sz="1200">
                <a:solidFill>
                  <a:prstClr val="black"/>
                </a:solidFill>
                <a:latin typeface="Calibri"/>
              </a:endParaRPr>
            </a:p>
          </p:txBody>
        </p:sp>
        <p:sp>
          <p:nvSpPr>
            <p:cNvPr id="5" name="TextBox 5"/>
            <p:cNvSpPr txBox="1"/>
            <p:nvPr/>
          </p:nvSpPr>
          <p:spPr>
            <a:xfrm>
              <a:off x="0" y="-85725"/>
              <a:ext cx="2516133" cy="1041157"/>
            </a:xfrm>
            <a:prstGeom prst="rect">
              <a:avLst/>
            </a:prstGeom>
          </p:spPr>
          <p:txBody>
            <a:bodyPr lIns="33867" tIns="33867" rIns="33867" bIns="33867" rtlCol="0" anchor="ctr"/>
            <a:lstStyle/>
            <a:p>
              <a:pPr algn="ctr" defTabSz="609630">
                <a:lnSpc>
                  <a:spcPts val="2059"/>
                </a:lnSpc>
                <a:defRPr/>
              </a:pPr>
              <a:endParaRPr sz="1200">
                <a:solidFill>
                  <a:prstClr val="black"/>
                </a:solidFill>
                <a:latin typeface="Calibri"/>
              </a:endParaRPr>
            </a:p>
          </p:txBody>
        </p:sp>
      </p:grpSp>
      <p:grpSp>
        <p:nvGrpSpPr>
          <p:cNvPr id="6" name="Group 6"/>
          <p:cNvGrpSpPr/>
          <p:nvPr/>
        </p:nvGrpSpPr>
        <p:grpSpPr>
          <a:xfrm>
            <a:off x="2641516" y="644153"/>
            <a:ext cx="308295" cy="208169"/>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defTabSz="609630">
                <a:defRPr/>
              </a:pPr>
              <a:endParaRPr lang="en-US" sz="1200">
                <a:solidFill>
                  <a:prstClr val="black"/>
                </a:solidFill>
                <a:latin typeface="Calibri"/>
              </a:endParaRPr>
            </a:p>
          </p:txBody>
        </p:sp>
      </p:grpSp>
      <p:grpSp>
        <p:nvGrpSpPr>
          <p:cNvPr id="12" name="Group 12"/>
          <p:cNvGrpSpPr/>
          <p:nvPr/>
        </p:nvGrpSpPr>
        <p:grpSpPr>
          <a:xfrm>
            <a:off x="-1112300" y="5458125"/>
            <a:ext cx="14416600" cy="2277285"/>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defTabSz="609630">
                <a:defRPr/>
              </a:pPr>
              <a:endParaRPr lang="en-US" sz="1200">
                <a:solidFill>
                  <a:prstClr val="black"/>
                </a:solidFill>
                <a:latin typeface="Calibri"/>
              </a:endParaRPr>
            </a:p>
          </p:txBody>
        </p:sp>
        <p:sp>
          <p:nvSpPr>
            <p:cNvPr id="14" name="TextBox 14"/>
            <p:cNvSpPr txBox="1"/>
            <p:nvPr/>
          </p:nvSpPr>
          <p:spPr>
            <a:xfrm>
              <a:off x="0" y="-85725"/>
              <a:ext cx="5695447" cy="985393"/>
            </a:xfrm>
            <a:prstGeom prst="rect">
              <a:avLst/>
            </a:prstGeom>
          </p:spPr>
          <p:txBody>
            <a:bodyPr lIns="33867" tIns="33867" rIns="33867" bIns="33867" rtlCol="0" anchor="ctr"/>
            <a:lstStyle/>
            <a:p>
              <a:pPr algn="ctr" defTabSz="609630">
                <a:lnSpc>
                  <a:spcPts val="2059"/>
                </a:lnSpc>
                <a:defRPr/>
              </a:pPr>
              <a:endParaRPr sz="1200">
                <a:solidFill>
                  <a:prstClr val="black"/>
                </a:solidFill>
                <a:latin typeface="Calibri"/>
              </a:endParaRPr>
            </a:p>
          </p:txBody>
        </p:sp>
      </p:grpSp>
      <p:sp>
        <p:nvSpPr>
          <p:cNvPr id="19" name="TextBox 19"/>
          <p:cNvSpPr txBox="1"/>
          <p:nvPr/>
        </p:nvSpPr>
        <p:spPr>
          <a:xfrm>
            <a:off x="3048000" y="381000"/>
            <a:ext cx="7721600" cy="902683"/>
          </a:xfrm>
          <a:prstGeom prst="rect">
            <a:avLst/>
          </a:prstGeom>
        </p:spPr>
        <p:txBody>
          <a:bodyPr wrap="square" lIns="0" tIns="0" rIns="0" bIns="0" rtlCol="0" anchor="t">
            <a:spAutoFit/>
          </a:bodyPr>
          <a:lstStyle/>
          <a:p>
            <a:pPr lvl="0" algn="just"/>
            <a:r>
              <a:rPr lang="vi-VN" sz="2933" b="1" dirty="0">
                <a:solidFill>
                  <a:prstClr val="white"/>
                </a:solidFill>
                <a:latin typeface="Cambria" panose="02040503050406030204" pitchFamily="18" charset="0"/>
                <a:ea typeface="Cambria" panose="02040503050406030204" pitchFamily="18" charset="0"/>
              </a:rPr>
              <a:t> Vì sao nên bật bình nóng lạnh trước khi tắm khoảng 15 phút và tắt trước khi tắm?</a:t>
            </a:r>
            <a:endParaRPr lang="en-US" sz="5334" b="1" dirty="0">
              <a:solidFill>
                <a:prstClr val="white"/>
              </a:solidFill>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0955633" y="2802669"/>
            <a:ext cx="2851200" cy="96228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defRPr/>
            </a:pPr>
            <a:endParaRPr lang="en-US" sz="1200">
              <a:solidFill>
                <a:prstClr val="black"/>
              </a:solidFill>
              <a:latin typeface="Calibri"/>
            </a:endParaRPr>
          </a:p>
        </p:txBody>
      </p:sp>
      <p:sp>
        <p:nvSpPr>
          <p:cNvPr id="24" name="Freeform 24"/>
          <p:cNvSpPr/>
          <p:nvPr/>
        </p:nvSpPr>
        <p:spPr>
          <a:xfrm>
            <a:off x="-1112300" y="-472368"/>
            <a:ext cx="3217963" cy="2163650"/>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defRPr/>
            </a:pPr>
            <a:endParaRPr lang="en-US" sz="1200">
              <a:solidFill>
                <a:prstClr val="black"/>
              </a:solidFill>
              <a:latin typeface="Calibri"/>
            </a:endParaRPr>
          </a:p>
        </p:txBody>
      </p:sp>
      <p:sp>
        <p:nvSpPr>
          <p:cNvPr id="25" name="Freeform 25"/>
          <p:cNvSpPr/>
          <p:nvPr/>
        </p:nvSpPr>
        <p:spPr>
          <a:xfrm rot="-10352016">
            <a:off x="10070873" y="5514942"/>
            <a:ext cx="3217963" cy="2163650"/>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defRPr/>
            </a:pPr>
            <a:endParaRPr lang="en-US" sz="1200">
              <a:solidFill>
                <a:prstClr val="black"/>
              </a:solidFill>
              <a:latin typeface="Calibri"/>
            </a:endParaRPr>
          </a:p>
        </p:txBody>
      </p:sp>
      <p:pic>
        <p:nvPicPr>
          <p:cNvPr id="1026" name="Picture 2" descr="Bật bình nóng lạnh cả ngày có tốn điện? - Báo VnExpress">
            <a:extLst>
              <a:ext uri="{FF2B5EF4-FFF2-40B4-BE49-F238E27FC236}">
                <a16:creationId xmlns:a16="http://schemas.microsoft.com/office/drawing/2014/main" xmlns="" id="{356D000D-EA4C-BB8C-CA28-68BEE76248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400" y="1701801"/>
            <a:ext cx="5181600" cy="39180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Google Shape;903;p44">
            <a:extLst>
              <a:ext uri="{FF2B5EF4-FFF2-40B4-BE49-F238E27FC236}">
                <a16:creationId xmlns:a16="http://schemas.microsoft.com/office/drawing/2014/main" xmlns="" id="{51510753-0C42-B288-EF38-83B4A83B0585}"/>
              </a:ext>
            </a:extLst>
          </p:cNvPr>
          <p:cNvSpPr/>
          <p:nvPr/>
        </p:nvSpPr>
        <p:spPr>
          <a:xfrm>
            <a:off x="6096000" y="2159000"/>
            <a:ext cx="5842000" cy="31496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60950" tIns="60950" rIns="60950" bIns="60950" anchor="ctr" anchorCtr="0">
            <a:noAutofit/>
          </a:bodyPr>
          <a:lstStyle/>
          <a:p>
            <a:endParaRPr sz="1200"/>
          </a:p>
        </p:txBody>
      </p:sp>
      <p:grpSp>
        <p:nvGrpSpPr>
          <p:cNvPr id="10" name="Google Shape;906;p44">
            <a:extLst>
              <a:ext uri="{FF2B5EF4-FFF2-40B4-BE49-F238E27FC236}">
                <a16:creationId xmlns:a16="http://schemas.microsoft.com/office/drawing/2014/main" xmlns="" id="{A7C45E76-C8CA-4FE3-13E4-6628DFE27804}"/>
              </a:ext>
            </a:extLst>
          </p:cNvPr>
          <p:cNvGrpSpPr/>
          <p:nvPr/>
        </p:nvGrpSpPr>
        <p:grpSpPr>
          <a:xfrm>
            <a:off x="8737600" y="1955800"/>
            <a:ext cx="542993" cy="475449"/>
            <a:chOff x="4311633" y="1449102"/>
            <a:chExt cx="520573" cy="455819"/>
          </a:xfrm>
        </p:grpSpPr>
        <p:sp>
          <p:nvSpPr>
            <p:cNvPr id="11" name="Google Shape;907;p44">
              <a:extLst>
                <a:ext uri="{FF2B5EF4-FFF2-40B4-BE49-F238E27FC236}">
                  <a16:creationId xmlns:a16="http://schemas.microsoft.com/office/drawing/2014/main" xmlns="" id="{1F9F8234-2DBB-4E84-6B1B-4FBA0A4692CE}"/>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0950" tIns="60950" rIns="60950" bIns="60950" anchor="ctr" anchorCtr="0">
              <a:noAutofit/>
            </a:bodyPr>
            <a:lstStyle/>
            <a:p>
              <a:endParaRPr sz="1200"/>
            </a:p>
          </p:txBody>
        </p:sp>
        <p:sp>
          <p:nvSpPr>
            <p:cNvPr id="15" name="Google Shape;908;p44">
              <a:extLst>
                <a:ext uri="{FF2B5EF4-FFF2-40B4-BE49-F238E27FC236}">
                  <a16:creationId xmlns:a16="http://schemas.microsoft.com/office/drawing/2014/main" xmlns="" id="{79F66D86-C755-0531-DEE7-5120930073F9}"/>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0950" tIns="60950" rIns="60950" bIns="60950" anchor="ctr" anchorCtr="0">
              <a:noAutofit/>
            </a:bodyPr>
            <a:lstStyle/>
            <a:p>
              <a:endParaRPr sz="1200"/>
            </a:p>
          </p:txBody>
        </p:sp>
      </p:grpSp>
      <p:sp>
        <p:nvSpPr>
          <p:cNvPr id="17" name="TextBox 16">
            <a:extLst>
              <a:ext uri="{FF2B5EF4-FFF2-40B4-BE49-F238E27FC236}">
                <a16:creationId xmlns:a16="http://schemas.microsoft.com/office/drawing/2014/main" xmlns="" id="{0BB42976-0522-80A7-7109-5772D0E3AE06}"/>
              </a:ext>
            </a:extLst>
          </p:cNvPr>
          <p:cNvSpPr txBox="1"/>
          <p:nvPr/>
        </p:nvSpPr>
        <p:spPr>
          <a:xfrm>
            <a:off x="6299200" y="2514600"/>
            <a:ext cx="5384800" cy="2862322"/>
          </a:xfrm>
          <a:prstGeom prst="rect">
            <a:avLst/>
          </a:prstGeom>
          <a:noFill/>
        </p:spPr>
        <p:txBody>
          <a:bodyPr wrap="square" rtlCol="0">
            <a:spAutoFit/>
          </a:bodyPr>
          <a:lstStyle/>
          <a:p>
            <a:pPr marL="228611" indent="-228611" algn="just">
              <a:lnSpc>
                <a:spcPct val="150000"/>
              </a:lnSpc>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cs typeface="Kollektif Bold"/>
                <a:sym typeface="Kollektif Bold"/>
              </a:rPr>
              <a:t>Nên bật bình nước nóng lạnh trước khi tắm khoảng 15 phút để có đủ nước nóng cần dùng và tắt trước khi tắm để đảm bảo an toàn và tiết kiệm điện.</a:t>
            </a:r>
          </a:p>
        </p:txBody>
      </p:sp>
    </p:spTree>
    <p:extLst>
      <p:ext uri="{BB962C8B-B14F-4D97-AF65-F5344CB8AC3E}">
        <p14:creationId xmlns:p14="http://schemas.microsoft.com/office/powerpoint/2010/main" val="123727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defTabSz="609630">
              <a:defRPr/>
            </a:pPr>
            <a:endParaRPr lang="en-US" sz="1200">
              <a:solidFill>
                <a:prstClr val="black"/>
              </a:solidFill>
              <a:latin typeface="Calibri"/>
            </a:endParaRPr>
          </a:p>
        </p:txBody>
      </p:sp>
      <p:grpSp>
        <p:nvGrpSpPr>
          <p:cNvPr id="3" name="Group 3"/>
          <p:cNvGrpSpPr/>
          <p:nvPr/>
        </p:nvGrpSpPr>
        <p:grpSpPr>
          <a:xfrm>
            <a:off x="2286000" y="279400"/>
            <a:ext cx="8636000" cy="13208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defTabSz="609630">
                <a:defRPr/>
              </a:pPr>
              <a:endParaRPr lang="en-US" sz="1200">
                <a:solidFill>
                  <a:prstClr val="black"/>
                </a:solidFill>
                <a:latin typeface="Calibri"/>
              </a:endParaRPr>
            </a:p>
          </p:txBody>
        </p:sp>
        <p:sp>
          <p:nvSpPr>
            <p:cNvPr id="5" name="TextBox 5"/>
            <p:cNvSpPr txBox="1"/>
            <p:nvPr/>
          </p:nvSpPr>
          <p:spPr>
            <a:xfrm>
              <a:off x="0" y="-85725"/>
              <a:ext cx="2516133" cy="1041157"/>
            </a:xfrm>
            <a:prstGeom prst="rect">
              <a:avLst/>
            </a:prstGeom>
          </p:spPr>
          <p:txBody>
            <a:bodyPr lIns="33867" tIns="33867" rIns="33867" bIns="33867" rtlCol="0" anchor="ctr"/>
            <a:lstStyle/>
            <a:p>
              <a:pPr algn="ctr" defTabSz="609630">
                <a:lnSpc>
                  <a:spcPts val="2059"/>
                </a:lnSpc>
                <a:defRPr/>
              </a:pPr>
              <a:endParaRPr sz="1200">
                <a:solidFill>
                  <a:prstClr val="black"/>
                </a:solidFill>
                <a:latin typeface="Calibri"/>
              </a:endParaRPr>
            </a:p>
          </p:txBody>
        </p:sp>
      </p:grpSp>
      <p:grpSp>
        <p:nvGrpSpPr>
          <p:cNvPr id="6" name="Group 6"/>
          <p:cNvGrpSpPr/>
          <p:nvPr/>
        </p:nvGrpSpPr>
        <p:grpSpPr>
          <a:xfrm>
            <a:off x="2641516" y="644153"/>
            <a:ext cx="308295" cy="208169"/>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defTabSz="609630">
                <a:defRPr/>
              </a:pPr>
              <a:endParaRPr lang="en-US" sz="1200">
                <a:solidFill>
                  <a:prstClr val="black"/>
                </a:solidFill>
                <a:latin typeface="Calibri"/>
              </a:endParaRPr>
            </a:p>
          </p:txBody>
        </p:sp>
      </p:grpSp>
      <p:grpSp>
        <p:nvGrpSpPr>
          <p:cNvPr id="12" name="Group 12"/>
          <p:cNvGrpSpPr/>
          <p:nvPr/>
        </p:nvGrpSpPr>
        <p:grpSpPr>
          <a:xfrm>
            <a:off x="-1112300" y="5458125"/>
            <a:ext cx="14416600" cy="2277285"/>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defTabSz="609630">
                <a:defRPr/>
              </a:pPr>
              <a:endParaRPr lang="en-US" sz="1200">
                <a:solidFill>
                  <a:prstClr val="black"/>
                </a:solidFill>
                <a:latin typeface="Calibri"/>
              </a:endParaRPr>
            </a:p>
          </p:txBody>
        </p:sp>
        <p:sp>
          <p:nvSpPr>
            <p:cNvPr id="14" name="TextBox 14"/>
            <p:cNvSpPr txBox="1"/>
            <p:nvPr/>
          </p:nvSpPr>
          <p:spPr>
            <a:xfrm>
              <a:off x="0" y="-85725"/>
              <a:ext cx="5695447" cy="985393"/>
            </a:xfrm>
            <a:prstGeom prst="rect">
              <a:avLst/>
            </a:prstGeom>
          </p:spPr>
          <p:txBody>
            <a:bodyPr lIns="33867" tIns="33867" rIns="33867" bIns="33867" rtlCol="0" anchor="ctr"/>
            <a:lstStyle/>
            <a:p>
              <a:pPr algn="ctr" defTabSz="609630">
                <a:lnSpc>
                  <a:spcPts val="2059"/>
                </a:lnSpc>
                <a:defRPr/>
              </a:pPr>
              <a:endParaRPr sz="1200">
                <a:solidFill>
                  <a:prstClr val="black"/>
                </a:solidFill>
                <a:latin typeface="Calibri"/>
              </a:endParaRPr>
            </a:p>
          </p:txBody>
        </p:sp>
      </p:grpSp>
      <p:sp>
        <p:nvSpPr>
          <p:cNvPr id="19" name="TextBox 19"/>
          <p:cNvSpPr txBox="1"/>
          <p:nvPr/>
        </p:nvSpPr>
        <p:spPr>
          <a:xfrm>
            <a:off x="3048000" y="381000"/>
            <a:ext cx="7721600" cy="902683"/>
          </a:xfrm>
          <a:prstGeom prst="rect">
            <a:avLst/>
          </a:prstGeom>
        </p:spPr>
        <p:txBody>
          <a:bodyPr wrap="square" lIns="0" tIns="0" rIns="0" bIns="0" rtlCol="0" anchor="t">
            <a:spAutoFit/>
          </a:bodyPr>
          <a:lstStyle/>
          <a:p>
            <a:pPr lvl="0" algn="just"/>
            <a:r>
              <a:rPr lang="vi-VN" sz="2933" b="1" dirty="0">
                <a:solidFill>
                  <a:prstClr val="white"/>
                </a:solidFill>
                <a:latin typeface="Cambria" panose="02040503050406030204" pitchFamily="18" charset="0"/>
                <a:ea typeface="Cambria" panose="02040503050406030204" pitchFamily="18" charset="0"/>
              </a:rPr>
              <a:t>Vì sao không nên là (ủi) quần áo trong phòng có bật máy điều hoà nhiệt độ?</a:t>
            </a:r>
            <a:endParaRPr lang="en-US" sz="5334" b="1" dirty="0">
              <a:solidFill>
                <a:prstClr val="white"/>
              </a:solidFill>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0955633" y="2802669"/>
            <a:ext cx="2851200" cy="96228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defRPr/>
            </a:pPr>
            <a:endParaRPr lang="en-US" sz="1200">
              <a:solidFill>
                <a:prstClr val="black"/>
              </a:solidFill>
              <a:latin typeface="Calibri"/>
            </a:endParaRPr>
          </a:p>
        </p:txBody>
      </p:sp>
      <p:sp>
        <p:nvSpPr>
          <p:cNvPr id="24" name="Freeform 24"/>
          <p:cNvSpPr/>
          <p:nvPr/>
        </p:nvSpPr>
        <p:spPr>
          <a:xfrm>
            <a:off x="-1112300" y="-472368"/>
            <a:ext cx="3217963" cy="2163650"/>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defRPr/>
            </a:pPr>
            <a:endParaRPr lang="en-US" sz="1200">
              <a:solidFill>
                <a:prstClr val="black"/>
              </a:solidFill>
              <a:latin typeface="Calibri"/>
            </a:endParaRPr>
          </a:p>
        </p:txBody>
      </p:sp>
      <p:sp>
        <p:nvSpPr>
          <p:cNvPr id="25" name="Freeform 25"/>
          <p:cNvSpPr/>
          <p:nvPr/>
        </p:nvSpPr>
        <p:spPr>
          <a:xfrm rot="-10352016">
            <a:off x="10070873" y="5514942"/>
            <a:ext cx="3217963" cy="2163650"/>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defRPr/>
            </a:pPr>
            <a:endParaRPr lang="en-US" sz="1200">
              <a:solidFill>
                <a:prstClr val="black"/>
              </a:solidFill>
              <a:latin typeface="Calibri"/>
            </a:endParaRPr>
          </a:p>
        </p:txBody>
      </p:sp>
      <p:sp>
        <p:nvSpPr>
          <p:cNvPr id="9" name="Google Shape;903;p44">
            <a:extLst>
              <a:ext uri="{FF2B5EF4-FFF2-40B4-BE49-F238E27FC236}">
                <a16:creationId xmlns:a16="http://schemas.microsoft.com/office/drawing/2014/main" xmlns="" id="{51510753-0C42-B288-EF38-83B4A83B0585}"/>
              </a:ext>
            </a:extLst>
          </p:cNvPr>
          <p:cNvSpPr/>
          <p:nvPr/>
        </p:nvSpPr>
        <p:spPr>
          <a:xfrm>
            <a:off x="6096000" y="2159000"/>
            <a:ext cx="5842000" cy="31496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60950" tIns="60950" rIns="60950" bIns="60950" anchor="ctr" anchorCtr="0">
            <a:noAutofit/>
          </a:bodyPr>
          <a:lstStyle/>
          <a:p>
            <a:pPr defTabSz="609630">
              <a:defRPr/>
            </a:pPr>
            <a:endParaRPr sz="1200">
              <a:solidFill>
                <a:prstClr val="black"/>
              </a:solidFill>
              <a:latin typeface="Calibri"/>
            </a:endParaRPr>
          </a:p>
        </p:txBody>
      </p:sp>
      <p:grpSp>
        <p:nvGrpSpPr>
          <p:cNvPr id="10" name="Google Shape;906;p44">
            <a:extLst>
              <a:ext uri="{FF2B5EF4-FFF2-40B4-BE49-F238E27FC236}">
                <a16:creationId xmlns:a16="http://schemas.microsoft.com/office/drawing/2014/main" xmlns="" id="{A7C45E76-C8CA-4FE3-13E4-6628DFE27804}"/>
              </a:ext>
            </a:extLst>
          </p:cNvPr>
          <p:cNvGrpSpPr/>
          <p:nvPr/>
        </p:nvGrpSpPr>
        <p:grpSpPr>
          <a:xfrm>
            <a:off x="8737600" y="1955800"/>
            <a:ext cx="542993" cy="475449"/>
            <a:chOff x="4311633" y="1449102"/>
            <a:chExt cx="520573" cy="455819"/>
          </a:xfrm>
        </p:grpSpPr>
        <p:sp>
          <p:nvSpPr>
            <p:cNvPr id="11" name="Google Shape;907;p44">
              <a:extLst>
                <a:ext uri="{FF2B5EF4-FFF2-40B4-BE49-F238E27FC236}">
                  <a16:creationId xmlns:a16="http://schemas.microsoft.com/office/drawing/2014/main" xmlns="" id="{1F9F8234-2DBB-4E84-6B1B-4FBA0A4692CE}"/>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0950" tIns="60950" rIns="60950" bIns="60950" anchor="ctr" anchorCtr="0">
              <a:noAutofit/>
            </a:bodyPr>
            <a:lstStyle/>
            <a:p>
              <a:pPr defTabSz="609630">
                <a:defRPr/>
              </a:pPr>
              <a:endParaRPr sz="1200">
                <a:solidFill>
                  <a:prstClr val="black"/>
                </a:solidFill>
                <a:latin typeface="Calibri"/>
              </a:endParaRPr>
            </a:p>
          </p:txBody>
        </p:sp>
        <p:sp>
          <p:nvSpPr>
            <p:cNvPr id="15" name="Google Shape;908;p44">
              <a:extLst>
                <a:ext uri="{FF2B5EF4-FFF2-40B4-BE49-F238E27FC236}">
                  <a16:creationId xmlns:a16="http://schemas.microsoft.com/office/drawing/2014/main" xmlns="" id="{79F66D86-C755-0531-DEE7-5120930073F9}"/>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0950" tIns="60950" rIns="60950" bIns="60950" anchor="ctr" anchorCtr="0">
              <a:noAutofit/>
            </a:bodyPr>
            <a:lstStyle/>
            <a:p>
              <a:pPr defTabSz="609630">
                <a:defRPr/>
              </a:pPr>
              <a:endParaRPr sz="1200">
                <a:solidFill>
                  <a:prstClr val="black"/>
                </a:solidFill>
                <a:latin typeface="Calibri"/>
              </a:endParaRPr>
            </a:p>
          </p:txBody>
        </p:sp>
      </p:grpSp>
      <p:sp>
        <p:nvSpPr>
          <p:cNvPr id="17" name="TextBox 16">
            <a:extLst>
              <a:ext uri="{FF2B5EF4-FFF2-40B4-BE49-F238E27FC236}">
                <a16:creationId xmlns:a16="http://schemas.microsoft.com/office/drawing/2014/main" xmlns="" id="{0BB42976-0522-80A7-7109-5772D0E3AE06}"/>
              </a:ext>
            </a:extLst>
          </p:cNvPr>
          <p:cNvSpPr txBox="1"/>
          <p:nvPr/>
        </p:nvSpPr>
        <p:spPr>
          <a:xfrm>
            <a:off x="6248400" y="2362200"/>
            <a:ext cx="5384800" cy="3046603"/>
          </a:xfrm>
          <a:prstGeom prst="rect">
            <a:avLst/>
          </a:prstGeom>
          <a:noFill/>
        </p:spPr>
        <p:txBody>
          <a:bodyPr wrap="square" rtlCol="0">
            <a:spAutoFit/>
          </a:bodyPr>
          <a:lstStyle/>
          <a:p>
            <a:pPr marL="228611" indent="-228611" algn="just">
              <a:lnSpc>
                <a:spcPct val="150000"/>
              </a:lnSpc>
              <a:buFont typeface="Arial" panose="020B0604020202020204" pitchFamily="34" charset="0"/>
              <a:buChar char="•"/>
            </a:pPr>
            <a:r>
              <a:rPr lang="vi-VN" sz="2133" b="1" dirty="0">
                <a:solidFill>
                  <a:srgbClr val="FF0000"/>
                </a:solidFill>
                <a:latin typeface="Cambria" panose="02040503050406030204" pitchFamily="18" charset="0"/>
                <a:ea typeface="Cambria" panose="02040503050406030204" pitchFamily="18" charset="0"/>
                <a:cs typeface="Kollektif Bold"/>
                <a:sym typeface="Kollektif Bold"/>
              </a:rPr>
              <a:t>Là quần áo trong phòng bật có bật điều hoà sẽ làm lãng phí điện năng do bàn là toả nhiều nhiệt lượng làm nóng phòng, mặt khác sử dụng cùng lúc nhiều thiết bị điện có mức tiêu thụ điện nhiều sẽ làm đường truyền điện không ổn định</a:t>
            </a:r>
          </a:p>
        </p:txBody>
      </p:sp>
      <p:pic>
        <p:nvPicPr>
          <p:cNvPr id="2050" name="Picture 2" descr="Một vài tuyệt chiêu ủi đồ không phải ai cũng biết">
            <a:extLst>
              <a:ext uri="{FF2B5EF4-FFF2-40B4-BE49-F238E27FC236}">
                <a16:creationId xmlns:a16="http://schemas.microsoft.com/office/drawing/2014/main" xmlns="" id="{C9384083-E956-5DFC-E451-6CEC6A4CF3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2260600"/>
            <a:ext cx="5080000" cy="28617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50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animBg="1"/>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defTabSz="609630">
              <a:defRPr/>
            </a:pPr>
            <a:endParaRPr lang="en-US" sz="1200">
              <a:solidFill>
                <a:prstClr val="black"/>
              </a:solidFill>
              <a:latin typeface="Calibri"/>
            </a:endParaRPr>
          </a:p>
        </p:txBody>
      </p:sp>
      <p:grpSp>
        <p:nvGrpSpPr>
          <p:cNvPr id="11" name="Group 3">
            <a:extLst>
              <a:ext uri="{FF2B5EF4-FFF2-40B4-BE49-F238E27FC236}">
                <a16:creationId xmlns:a16="http://schemas.microsoft.com/office/drawing/2014/main" xmlns="" id="{B7E2C602-6CBF-8A58-03ED-A93E6CB6AC4B}"/>
              </a:ext>
            </a:extLst>
          </p:cNvPr>
          <p:cNvGrpSpPr/>
          <p:nvPr/>
        </p:nvGrpSpPr>
        <p:grpSpPr>
          <a:xfrm>
            <a:off x="355600" y="127000"/>
            <a:ext cx="11430000" cy="1117600"/>
            <a:chOff x="0" y="0"/>
            <a:chExt cx="2516133" cy="955432"/>
          </a:xfrm>
        </p:grpSpPr>
        <p:sp>
          <p:nvSpPr>
            <p:cNvPr id="15" name="Freeform 4">
              <a:extLst>
                <a:ext uri="{FF2B5EF4-FFF2-40B4-BE49-F238E27FC236}">
                  <a16:creationId xmlns:a16="http://schemas.microsoft.com/office/drawing/2014/main" xmlns="" id="{B5738EFC-548E-D4A7-7C32-A214E3707A73}"/>
                </a:ext>
              </a:extLst>
            </p:cNvPr>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defTabSz="609630">
                <a:defRPr/>
              </a:pPr>
              <a:endParaRPr lang="en-US" sz="1200">
                <a:solidFill>
                  <a:prstClr val="black"/>
                </a:solidFill>
                <a:latin typeface="Calibri"/>
              </a:endParaRPr>
            </a:p>
          </p:txBody>
        </p:sp>
        <p:sp>
          <p:nvSpPr>
            <p:cNvPr id="17" name="TextBox 5">
              <a:extLst>
                <a:ext uri="{FF2B5EF4-FFF2-40B4-BE49-F238E27FC236}">
                  <a16:creationId xmlns:a16="http://schemas.microsoft.com/office/drawing/2014/main" xmlns="" id="{23AB5AB5-CFB7-1C79-0869-C2E5390BCAD1}"/>
                </a:ext>
              </a:extLst>
            </p:cNvPr>
            <p:cNvSpPr txBox="1"/>
            <p:nvPr/>
          </p:nvSpPr>
          <p:spPr>
            <a:xfrm>
              <a:off x="0" y="-85725"/>
              <a:ext cx="2516133" cy="1041157"/>
            </a:xfrm>
            <a:prstGeom prst="rect">
              <a:avLst/>
            </a:prstGeom>
          </p:spPr>
          <p:txBody>
            <a:bodyPr lIns="33867" tIns="33867" rIns="33867" bIns="33867" rtlCol="0" anchor="ctr"/>
            <a:lstStyle/>
            <a:p>
              <a:pPr algn="ctr" defTabSz="609630">
                <a:lnSpc>
                  <a:spcPts val="2059"/>
                </a:lnSpc>
                <a:defRPr/>
              </a:pPr>
              <a:endParaRPr sz="1200">
                <a:solidFill>
                  <a:prstClr val="black"/>
                </a:solidFill>
                <a:latin typeface="Calibri"/>
              </a:endParaRPr>
            </a:p>
          </p:txBody>
        </p:sp>
      </p:grpSp>
      <p:sp>
        <p:nvSpPr>
          <p:cNvPr id="20" name="TextBox 19">
            <a:extLst>
              <a:ext uri="{FF2B5EF4-FFF2-40B4-BE49-F238E27FC236}">
                <a16:creationId xmlns:a16="http://schemas.microsoft.com/office/drawing/2014/main" xmlns="" id="{0803EB82-5695-9765-CA5E-255E10E05245}"/>
              </a:ext>
            </a:extLst>
          </p:cNvPr>
          <p:cNvSpPr txBox="1"/>
          <p:nvPr/>
        </p:nvSpPr>
        <p:spPr>
          <a:xfrm>
            <a:off x="508000" y="177800"/>
            <a:ext cx="11379200" cy="995016"/>
          </a:xfrm>
          <a:prstGeom prst="rect">
            <a:avLst/>
          </a:prstGeom>
          <a:noFill/>
        </p:spPr>
        <p:txBody>
          <a:bodyPr wrap="square" rtlCol="0">
            <a:spAutoFit/>
          </a:bodyPr>
          <a:lstStyle/>
          <a:p>
            <a:pPr lvl="0"/>
            <a:r>
              <a:rPr lang="vi-VN" sz="2933" b="1" dirty="0">
                <a:solidFill>
                  <a:prstClr val="white"/>
                </a:solidFill>
                <a:latin typeface="Cambria" panose="02040503050406030204" pitchFamily="18" charset="0"/>
                <a:ea typeface="Cambria" panose="02040503050406030204" pitchFamily="18" charset="0"/>
              </a:rPr>
              <a:t>Xây dựng bảng “Quy tắc sử dụng điện an toàn, tiết kiệm” đơn giản, dễ nhớ và vận động mọi người cùng thực hiện.</a:t>
            </a:r>
            <a:endParaRPr lang="en-US" sz="2933" b="1" dirty="0">
              <a:solidFill>
                <a:prstClr val="white"/>
              </a:solidFill>
              <a:latin typeface="Cambria" panose="02040503050406030204" pitchFamily="18" charset="0"/>
              <a:ea typeface="Cambria" panose="02040503050406030204" pitchFamily="18" charset="0"/>
            </a:endParaRPr>
          </a:p>
        </p:txBody>
      </p:sp>
      <p:pic>
        <p:nvPicPr>
          <p:cNvPr id="3074" name="Picture 2" descr="4 đúng trong sử dụng điện mùa nắng nóng">
            <a:extLst>
              <a:ext uri="{FF2B5EF4-FFF2-40B4-BE49-F238E27FC236}">
                <a16:creationId xmlns:a16="http://schemas.microsoft.com/office/drawing/2014/main" xmlns="" id="{709CD60F-0D10-0131-10B2-E1A6922BB2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98600"/>
            <a:ext cx="8483600" cy="5125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8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down)">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apezoid 9"/>
          <p:cNvSpPr/>
          <p:nvPr/>
        </p:nvSpPr>
        <p:spPr>
          <a:xfrm>
            <a:off x="3933949" y="1709224"/>
            <a:ext cx="4930004" cy="964338"/>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chemeClr val="accent6"/>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sz="240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latin typeface="UVN Bach Tuyet Nang" panose="02090907080705020403" pitchFamily="18" charset="0"/>
              <a:cs typeface="Arial" panose="020B0604020202020204" pitchFamily="34" charset="0"/>
            </a:endParaRPr>
          </a:p>
        </p:txBody>
      </p:sp>
      <p:sp>
        <p:nvSpPr>
          <p:cNvPr id="10" name="Rounded Rectangle 1"/>
          <p:cNvSpPr/>
          <p:nvPr/>
        </p:nvSpPr>
        <p:spPr>
          <a:xfrm>
            <a:off x="1181762" y="2688332"/>
            <a:ext cx="10508491" cy="2569469"/>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16000" rIns="252000" rtlCol="0" anchor="ctr"/>
          <a:lstStyle/>
          <a:p>
            <a:pPr algn="just" defTabSz="914446"/>
            <a:r>
              <a:rPr lang="en-US" sz="5334" b="1" dirty="0" err="1">
                <a:ln>
                  <a:solidFill>
                    <a:srgbClr val="4472C4">
                      <a:lumMod val="50000"/>
                    </a:srgbClr>
                  </a:solidFill>
                </a:ln>
                <a:solidFill>
                  <a:srgbClr val="4472C4">
                    <a:lumMod val="50000"/>
                  </a:srgbClr>
                </a:solidFill>
              </a:rPr>
              <a:t>Sắm</a:t>
            </a:r>
            <a:r>
              <a:rPr lang="en-US" sz="5334" b="1" dirty="0">
                <a:ln>
                  <a:solidFill>
                    <a:srgbClr val="4472C4">
                      <a:lumMod val="50000"/>
                    </a:srgbClr>
                  </a:solidFill>
                </a:ln>
                <a:solidFill>
                  <a:srgbClr val="4472C4">
                    <a:lumMod val="50000"/>
                  </a:srgbClr>
                </a:solidFill>
              </a:rPr>
              <a:t> </a:t>
            </a:r>
            <a:r>
              <a:rPr lang="en-US" sz="5334" b="1" dirty="0" err="1">
                <a:ln>
                  <a:solidFill>
                    <a:srgbClr val="4472C4">
                      <a:lumMod val="50000"/>
                    </a:srgbClr>
                  </a:solidFill>
                </a:ln>
                <a:solidFill>
                  <a:srgbClr val="4472C4">
                    <a:lumMod val="50000"/>
                  </a:srgbClr>
                </a:solidFill>
              </a:rPr>
              <a:t>vai</a:t>
            </a:r>
            <a:r>
              <a:rPr lang="en-US" sz="5334" b="1" dirty="0">
                <a:ln>
                  <a:solidFill>
                    <a:srgbClr val="4472C4">
                      <a:lumMod val="50000"/>
                    </a:srgbClr>
                  </a:solidFill>
                </a:ln>
                <a:solidFill>
                  <a:srgbClr val="4472C4">
                    <a:lumMod val="50000"/>
                  </a:srgbClr>
                </a:solidFill>
              </a:rPr>
              <a:t> </a:t>
            </a:r>
            <a:r>
              <a:rPr lang="en-US" sz="5334" b="1" dirty="0" err="1">
                <a:ln>
                  <a:solidFill>
                    <a:srgbClr val="4472C4">
                      <a:lumMod val="50000"/>
                    </a:srgbClr>
                  </a:solidFill>
                </a:ln>
                <a:solidFill>
                  <a:srgbClr val="4472C4">
                    <a:lumMod val="50000"/>
                  </a:srgbClr>
                </a:solidFill>
              </a:rPr>
              <a:t>tuyên</a:t>
            </a:r>
            <a:r>
              <a:rPr lang="en-US" sz="5334" b="1" dirty="0">
                <a:ln>
                  <a:solidFill>
                    <a:srgbClr val="4472C4">
                      <a:lumMod val="50000"/>
                    </a:srgbClr>
                  </a:solidFill>
                </a:ln>
                <a:solidFill>
                  <a:srgbClr val="4472C4">
                    <a:lumMod val="50000"/>
                  </a:srgbClr>
                </a:solidFill>
              </a:rPr>
              <a:t> </a:t>
            </a:r>
            <a:r>
              <a:rPr lang="en-US" sz="5334" b="1" dirty="0" err="1">
                <a:ln>
                  <a:solidFill>
                    <a:srgbClr val="4472C4">
                      <a:lumMod val="50000"/>
                    </a:srgbClr>
                  </a:solidFill>
                </a:ln>
                <a:solidFill>
                  <a:srgbClr val="4472C4">
                    <a:lumMod val="50000"/>
                  </a:srgbClr>
                </a:solidFill>
              </a:rPr>
              <a:t>truyền</a:t>
            </a:r>
            <a:r>
              <a:rPr lang="en-US" sz="5334" b="1" dirty="0">
                <a:ln>
                  <a:solidFill>
                    <a:srgbClr val="4472C4">
                      <a:lumMod val="50000"/>
                    </a:srgbClr>
                  </a:solidFill>
                </a:ln>
                <a:solidFill>
                  <a:srgbClr val="4472C4">
                    <a:lumMod val="50000"/>
                  </a:srgbClr>
                </a:solidFill>
              </a:rPr>
              <a:t> </a:t>
            </a:r>
            <a:r>
              <a:rPr lang="en-US" sz="5334" b="1" dirty="0" err="1">
                <a:ln>
                  <a:solidFill>
                    <a:srgbClr val="4472C4">
                      <a:lumMod val="50000"/>
                    </a:srgbClr>
                  </a:solidFill>
                </a:ln>
                <a:solidFill>
                  <a:srgbClr val="4472C4">
                    <a:lumMod val="50000"/>
                  </a:srgbClr>
                </a:solidFill>
              </a:rPr>
              <a:t>về</a:t>
            </a:r>
            <a:r>
              <a:rPr lang="en-US" sz="5334" b="1" dirty="0">
                <a:ln>
                  <a:solidFill>
                    <a:srgbClr val="4472C4">
                      <a:lumMod val="50000"/>
                    </a:srgbClr>
                  </a:solidFill>
                </a:ln>
                <a:solidFill>
                  <a:srgbClr val="4472C4">
                    <a:lumMod val="50000"/>
                  </a:srgbClr>
                </a:solidFill>
              </a:rPr>
              <a:t> </a:t>
            </a:r>
            <a:r>
              <a:rPr lang="en-US" sz="5334" b="1" dirty="0" err="1">
                <a:ln>
                  <a:solidFill>
                    <a:srgbClr val="4472C4">
                      <a:lumMod val="50000"/>
                    </a:srgbClr>
                  </a:solidFill>
                </a:ln>
                <a:solidFill>
                  <a:srgbClr val="4472C4">
                    <a:lumMod val="50000"/>
                  </a:srgbClr>
                </a:solidFill>
              </a:rPr>
              <a:t>cách</a:t>
            </a:r>
            <a:r>
              <a:rPr lang="en-US" sz="5334" b="1" dirty="0">
                <a:ln>
                  <a:solidFill>
                    <a:srgbClr val="4472C4">
                      <a:lumMod val="50000"/>
                    </a:srgbClr>
                  </a:solidFill>
                </a:ln>
                <a:solidFill>
                  <a:srgbClr val="4472C4">
                    <a:lumMod val="50000"/>
                  </a:srgbClr>
                </a:solidFill>
              </a:rPr>
              <a:t> </a:t>
            </a:r>
            <a:r>
              <a:rPr lang="en-US" sz="5334" b="1" dirty="0" err="1">
                <a:ln>
                  <a:solidFill>
                    <a:srgbClr val="4472C4">
                      <a:lumMod val="50000"/>
                    </a:srgbClr>
                  </a:solidFill>
                </a:ln>
                <a:solidFill>
                  <a:srgbClr val="4472C4">
                    <a:lumMod val="50000"/>
                  </a:srgbClr>
                </a:solidFill>
              </a:rPr>
              <a:t>sử</a:t>
            </a:r>
            <a:r>
              <a:rPr lang="en-US" sz="5334" b="1" dirty="0">
                <a:ln>
                  <a:solidFill>
                    <a:srgbClr val="4472C4">
                      <a:lumMod val="50000"/>
                    </a:srgbClr>
                  </a:solidFill>
                </a:ln>
                <a:solidFill>
                  <a:srgbClr val="4472C4">
                    <a:lumMod val="50000"/>
                  </a:srgbClr>
                </a:solidFill>
              </a:rPr>
              <a:t> </a:t>
            </a:r>
            <a:r>
              <a:rPr lang="en-US" sz="5334" b="1" dirty="0" err="1">
                <a:ln>
                  <a:solidFill>
                    <a:srgbClr val="4472C4">
                      <a:lumMod val="50000"/>
                    </a:srgbClr>
                  </a:solidFill>
                </a:ln>
                <a:solidFill>
                  <a:srgbClr val="4472C4">
                    <a:lumMod val="50000"/>
                  </a:srgbClr>
                </a:solidFill>
              </a:rPr>
              <a:t>dụng</a:t>
            </a:r>
            <a:r>
              <a:rPr lang="en-US" sz="5334" b="1" dirty="0">
                <a:ln>
                  <a:solidFill>
                    <a:srgbClr val="4472C4">
                      <a:lumMod val="50000"/>
                    </a:srgbClr>
                  </a:solidFill>
                </a:ln>
                <a:solidFill>
                  <a:srgbClr val="4472C4">
                    <a:lumMod val="50000"/>
                  </a:srgbClr>
                </a:solidFill>
              </a:rPr>
              <a:t> </a:t>
            </a:r>
            <a:r>
              <a:rPr lang="en-US" sz="5334" b="1" dirty="0" err="1">
                <a:ln>
                  <a:solidFill>
                    <a:srgbClr val="4472C4">
                      <a:lumMod val="50000"/>
                    </a:srgbClr>
                  </a:solidFill>
                </a:ln>
                <a:solidFill>
                  <a:srgbClr val="4472C4">
                    <a:lumMod val="50000"/>
                  </a:srgbClr>
                </a:solidFill>
              </a:rPr>
              <a:t>điện</a:t>
            </a:r>
            <a:r>
              <a:rPr lang="en-US" sz="5334" b="1" dirty="0">
                <a:ln>
                  <a:solidFill>
                    <a:srgbClr val="4472C4">
                      <a:lumMod val="50000"/>
                    </a:srgbClr>
                  </a:solidFill>
                </a:ln>
                <a:solidFill>
                  <a:srgbClr val="4472C4">
                    <a:lumMod val="50000"/>
                  </a:srgbClr>
                </a:solidFill>
              </a:rPr>
              <a:t> an </a:t>
            </a:r>
            <a:r>
              <a:rPr lang="en-US" sz="5334" b="1" dirty="0" err="1">
                <a:ln>
                  <a:solidFill>
                    <a:srgbClr val="4472C4">
                      <a:lumMod val="50000"/>
                    </a:srgbClr>
                  </a:solidFill>
                </a:ln>
                <a:solidFill>
                  <a:srgbClr val="4472C4">
                    <a:lumMod val="50000"/>
                  </a:srgbClr>
                </a:solidFill>
              </a:rPr>
              <a:t>toàn</a:t>
            </a:r>
            <a:r>
              <a:rPr lang="en-US" sz="5334" b="1" dirty="0">
                <a:ln>
                  <a:solidFill>
                    <a:srgbClr val="4472C4">
                      <a:lumMod val="50000"/>
                    </a:srgbClr>
                  </a:solidFill>
                </a:ln>
                <a:solidFill>
                  <a:srgbClr val="4472C4">
                    <a:lumMod val="50000"/>
                  </a:srgbClr>
                </a:solidFill>
              </a:rPr>
              <a:t>, </a:t>
            </a:r>
            <a:r>
              <a:rPr lang="en-US" sz="5334" b="1" dirty="0" err="1">
                <a:ln>
                  <a:solidFill>
                    <a:srgbClr val="4472C4">
                      <a:lumMod val="50000"/>
                    </a:srgbClr>
                  </a:solidFill>
                </a:ln>
                <a:solidFill>
                  <a:srgbClr val="4472C4">
                    <a:lumMod val="50000"/>
                  </a:srgbClr>
                </a:solidFill>
              </a:rPr>
              <a:t>tiết</a:t>
            </a:r>
            <a:r>
              <a:rPr lang="en-US" sz="5334" b="1" dirty="0">
                <a:ln>
                  <a:solidFill>
                    <a:srgbClr val="4472C4">
                      <a:lumMod val="50000"/>
                    </a:srgbClr>
                  </a:solidFill>
                </a:ln>
                <a:solidFill>
                  <a:srgbClr val="4472C4">
                    <a:lumMod val="50000"/>
                  </a:srgbClr>
                </a:solidFill>
              </a:rPr>
              <a:t> </a:t>
            </a:r>
            <a:r>
              <a:rPr lang="en-US" sz="5334" b="1" dirty="0" err="1">
                <a:ln>
                  <a:solidFill>
                    <a:srgbClr val="4472C4">
                      <a:lumMod val="50000"/>
                    </a:srgbClr>
                  </a:solidFill>
                </a:ln>
                <a:solidFill>
                  <a:srgbClr val="4472C4">
                    <a:lumMod val="50000"/>
                  </a:srgbClr>
                </a:solidFill>
              </a:rPr>
              <a:t>kiệm</a:t>
            </a:r>
            <a:r>
              <a:rPr lang="en-US" sz="5334" b="1" dirty="0">
                <a:ln>
                  <a:solidFill>
                    <a:srgbClr val="4472C4">
                      <a:lumMod val="50000"/>
                    </a:srgbClr>
                  </a:solidFill>
                </a:ln>
                <a:solidFill>
                  <a:srgbClr val="4472C4">
                    <a:lumMod val="50000"/>
                  </a:srgbClr>
                </a:solidFill>
              </a:rPr>
              <a:t>.</a:t>
            </a:r>
          </a:p>
        </p:txBody>
      </p:sp>
      <p:grpSp>
        <p:nvGrpSpPr>
          <p:cNvPr id="15" name="Group 14"/>
          <p:cNvGrpSpPr/>
          <p:nvPr/>
        </p:nvGrpSpPr>
        <p:grpSpPr>
          <a:xfrm>
            <a:off x="5136426" y="1565567"/>
            <a:ext cx="2525053" cy="1110687"/>
            <a:chOff x="5136424" y="1472924"/>
            <a:chExt cx="2525053" cy="1110687"/>
          </a:xfrm>
        </p:grpSpPr>
        <p:sp>
          <p:nvSpPr>
            <p:cNvPr id="14" name="Rectangle 13"/>
            <p:cNvSpPr/>
            <p:nvPr/>
          </p:nvSpPr>
          <p:spPr>
            <a:xfrm>
              <a:off x="5136426" y="1475615"/>
              <a:ext cx="2525051" cy="1107996"/>
            </a:xfrm>
            <a:prstGeom prst="rect">
              <a:avLst/>
            </a:prstGeom>
            <a:noFill/>
            <a:ln>
              <a:noFill/>
            </a:ln>
          </p:spPr>
          <p:txBody>
            <a:bodyPr wrap="none">
              <a:spAutoFit/>
            </a:bodyPr>
            <a:lstStyle/>
            <a:p>
              <a:pPr algn="ctr" defTabSz="685834">
                <a:lnSpc>
                  <a:spcPct val="150000"/>
                </a:lnSpc>
              </a:pPr>
              <a:r>
                <a:rPr lang="en-US" sz="4400" b="1" dirty="0" err="1">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Nội</a:t>
              </a:r>
              <a:r>
                <a:rPr lang="en-US" sz="4400" b="1" dirty="0">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dung</a:t>
              </a:r>
              <a:endParaRPr lang="en-US" sz="4400" dirty="0">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sp>
          <p:nvSpPr>
            <p:cNvPr id="13" name="Rectangle 12"/>
            <p:cNvSpPr/>
            <p:nvPr/>
          </p:nvSpPr>
          <p:spPr>
            <a:xfrm>
              <a:off x="5136424" y="1472924"/>
              <a:ext cx="2525051" cy="1107996"/>
            </a:xfrm>
            <a:prstGeom prst="rect">
              <a:avLst/>
            </a:prstGeom>
            <a:ln>
              <a:noFill/>
            </a:ln>
          </p:spPr>
          <p:txBody>
            <a:bodyPr wrap="none">
              <a:spAutoFit/>
            </a:bodyPr>
            <a:lstStyle/>
            <a:p>
              <a:pPr algn="ctr" defTabSz="685834">
                <a:lnSpc>
                  <a:spcPct val="150000"/>
                </a:lnSpc>
              </a:pPr>
              <a:r>
                <a:rPr lang="en-US" sz="4400" b="1"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Nội</a:t>
              </a:r>
              <a:r>
                <a:rPr lang="en-US" sz="4400" b="1"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dung</a:t>
              </a:r>
              <a:endParaRPr lang="en-US" sz="4400"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grpSp>
      <p:pic>
        <p:nvPicPr>
          <p:cNvPr id="16" name="图片 4" descr="5b874a3b62370"/>
          <p:cNvPicPr>
            <a:picLocks noChangeAspect="1"/>
          </p:cNvPicPr>
          <p:nvPr/>
        </p:nvPicPr>
        <p:blipFill>
          <a:blip r:embed="rId2"/>
          <a:stretch>
            <a:fillRect/>
          </a:stretch>
        </p:blipFill>
        <p:spPr>
          <a:xfrm>
            <a:off x="10451684" y="5246404"/>
            <a:ext cx="2176407" cy="1638886"/>
          </a:xfrm>
          <a:prstGeom prst="rect">
            <a:avLst/>
          </a:prstGeom>
        </p:spPr>
      </p:pic>
      <p:pic>
        <p:nvPicPr>
          <p:cNvPr id="17" name="图片 47108" descr="1-43"/>
          <p:cNvPicPr>
            <a:picLocks noChangeAspect="1"/>
          </p:cNvPicPr>
          <p:nvPr/>
        </p:nvPicPr>
        <p:blipFill>
          <a:blip r:embed="rId3"/>
          <a:stretch>
            <a:fillRect/>
          </a:stretch>
        </p:blipFill>
        <p:spPr>
          <a:xfrm>
            <a:off x="0" y="5219114"/>
            <a:ext cx="1845256" cy="1666176"/>
          </a:xfrm>
          <a:prstGeom prst="rect">
            <a:avLst/>
          </a:prstGeom>
          <a:noFill/>
          <a:ln w="9525">
            <a:noFill/>
          </a:ln>
        </p:spPr>
      </p:pic>
      <p:pic>
        <p:nvPicPr>
          <p:cNvPr id="2" name="Picture 1">
            <a:extLst>
              <a:ext uri="{FF2B5EF4-FFF2-40B4-BE49-F238E27FC236}">
                <a16:creationId xmlns:a16="http://schemas.microsoft.com/office/drawing/2014/main" xmlns="" id="{DA860FE1-3761-34D3-64A4-E399EE725C30}"/>
              </a:ext>
            </a:extLst>
          </p:cNvPr>
          <p:cNvPicPr>
            <a:picLocks noChangeAspect="1"/>
          </p:cNvPicPr>
          <p:nvPr/>
        </p:nvPicPr>
        <p:blipFill>
          <a:blip r:embed="rId4"/>
          <a:stretch>
            <a:fillRect/>
          </a:stretch>
        </p:blipFill>
        <p:spPr>
          <a:xfrm>
            <a:off x="1625600" y="381001"/>
            <a:ext cx="9254530" cy="1194919"/>
          </a:xfrm>
          <a:prstGeom prst="rect">
            <a:avLst/>
          </a:prstGeom>
        </p:spPr>
      </p:pic>
    </p:spTree>
    <p:extLst>
      <p:ext uri="{BB962C8B-B14F-4D97-AF65-F5344CB8AC3E}">
        <p14:creationId xmlns:p14="http://schemas.microsoft.com/office/powerpoint/2010/main" val="248932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defTabSz="609630">
              <a:defRPr/>
            </a:pPr>
            <a:endParaRPr lang="en-US" sz="1200">
              <a:solidFill>
                <a:prstClr val="black"/>
              </a:solidFill>
              <a:latin typeface="Calibri"/>
            </a:endParaRPr>
          </a:p>
        </p:txBody>
      </p:sp>
      <p:grpSp>
        <p:nvGrpSpPr>
          <p:cNvPr id="5" name="Group 4">
            <a:extLst>
              <a:ext uri="{FF2B5EF4-FFF2-40B4-BE49-F238E27FC236}">
                <a16:creationId xmlns:a16="http://schemas.microsoft.com/office/drawing/2014/main" xmlns="" id="{D14163B7-3406-3AD3-8AB9-C04A628369C4}"/>
              </a:ext>
            </a:extLst>
          </p:cNvPr>
          <p:cNvGrpSpPr/>
          <p:nvPr/>
        </p:nvGrpSpPr>
        <p:grpSpPr>
          <a:xfrm>
            <a:off x="558800" y="1955800"/>
            <a:ext cx="3200400" cy="2895600"/>
            <a:chOff x="914400" y="2247900"/>
            <a:chExt cx="4800600" cy="4343400"/>
          </a:xfrm>
        </p:grpSpPr>
        <p:sp>
          <p:nvSpPr>
            <p:cNvPr id="3" name="Freeform 8">
              <a:extLst>
                <a:ext uri="{FF2B5EF4-FFF2-40B4-BE49-F238E27FC236}">
                  <a16:creationId xmlns:a16="http://schemas.microsoft.com/office/drawing/2014/main" xmlns="" id="{7CB4FAA8-17E9-AEAC-EE9B-97841C7E95D3}"/>
                </a:ext>
              </a:extLst>
            </p:cNvPr>
            <p:cNvSpPr/>
            <p:nvPr/>
          </p:nvSpPr>
          <p:spPr>
            <a:xfrm>
              <a:off x="914400" y="2247900"/>
              <a:ext cx="4800600" cy="43434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4" name="TextBox 3">
              <a:extLst>
                <a:ext uri="{FF2B5EF4-FFF2-40B4-BE49-F238E27FC236}">
                  <a16:creationId xmlns:a16="http://schemas.microsoft.com/office/drawing/2014/main" xmlns="" id="{B7C8ED34-9653-545B-BC1E-0F0EBB50138A}"/>
                </a:ext>
              </a:extLst>
            </p:cNvPr>
            <p:cNvSpPr txBox="1"/>
            <p:nvPr/>
          </p:nvSpPr>
          <p:spPr>
            <a:xfrm>
              <a:off x="1295400" y="4533900"/>
              <a:ext cx="4114800" cy="1061829"/>
            </a:xfrm>
            <a:prstGeom prst="rect">
              <a:avLst/>
            </a:prstGeom>
            <a:noFill/>
          </p:spPr>
          <p:txBody>
            <a:bodyPr wrap="square" rtlCol="0">
              <a:spAutoFit/>
            </a:bodyPr>
            <a:lstStyle/>
            <a:p>
              <a:pPr algn="ctr"/>
              <a:r>
                <a:rPr lang="en-US" sz="4000" b="1" dirty="0">
                  <a:solidFill>
                    <a:srgbClr val="FF0000"/>
                  </a:solidFill>
                </a:rPr>
                <a:t>Em </a:t>
              </a:r>
              <a:r>
                <a:rPr lang="en-US" sz="4000" b="1" dirty="0" err="1">
                  <a:solidFill>
                    <a:srgbClr val="FF0000"/>
                  </a:solidFill>
                </a:rPr>
                <a:t>đã</a:t>
              </a:r>
              <a:r>
                <a:rPr lang="en-US" sz="4000" b="1" dirty="0">
                  <a:solidFill>
                    <a:srgbClr val="FF0000"/>
                  </a:solidFill>
                </a:rPr>
                <a:t> </a:t>
              </a:r>
              <a:r>
                <a:rPr lang="en-US" sz="4000" b="1" dirty="0" err="1">
                  <a:solidFill>
                    <a:srgbClr val="FF0000"/>
                  </a:solidFill>
                </a:rPr>
                <a:t>học</a:t>
              </a:r>
              <a:endParaRPr lang="en-US" sz="4000" b="1" dirty="0">
                <a:solidFill>
                  <a:srgbClr val="FF0000"/>
                </a:solidFill>
              </a:endParaRPr>
            </a:p>
          </p:txBody>
        </p:sp>
      </p:grpSp>
      <p:cxnSp>
        <p:nvCxnSpPr>
          <p:cNvPr id="7" name="Straight Connector 6">
            <a:extLst>
              <a:ext uri="{FF2B5EF4-FFF2-40B4-BE49-F238E27FC236}">
                <a16:creationId xmlns:a16="http://schemas.microsoft.com/office/drawing/2014/main" xmlns="" id="{E0DD8272-53E7-AB11-1017-DCB92128A679}"/>
              </a:ext>
            </a:extLst>
          </p:cNvPr>
          <p:cNvCxnSpPr/>
          <p:nvPr/>
        </p:nvCxnSpPr>
        <p:spPr>
          <a:xfrm flipV="1">
            <a:off x="3759200" y="1955800"/>
            <a:ext cx="812800" cy="18288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43E99A3F-CD71-DC3F-91FD-29AE850A7E21}"/>
              </a:ext>
            </a:extLst>
          </p:cNvPr>
          <p:cNvCxnSpPr>
            <a:cxnSpLocks/>
          </p:cNvCxnSpPr>
          <p:nvPr/>
        </p:nvCxnSpPr>
        <p:spPr>
          <a:xfrm>
            <a:off x="3759200" y="4089400"/>
            <a:ext cx="1219200" cy="11684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xmlns="" id="{0F2A9814-0E30-7FDE-6281-6CFB1EF18A39}"/>
              </a:ext>
            </a:extLst>
          </p:cNvPr>
          <p:cNvSpPr/>
          <p:nvPr/>
        </p:nvSpPr>
        <p:spPr>
          <a:xfrm>
            <a:off x="4572000" y="889000"/>
            <a:ext cx="7213600" cy="1676400"/>
          </a:xfrm>
          <a:prstGeom prst="round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a:p>
        </p:txBody>
      </p:sp>
      <p:sp>
        <p:nvSpPr>
          <p:cNvPr id="13" name="TextBox 12">
            <a:extLst>
              <a:ext uri="{FF2B5EF4-FFF2-40B4-BE49-F238E27FC236}">
                <a16:creationId xmlns:a16="http://schemas.microsoft.com/office/drawing/2014/main" xmlns="" id="{C3CA263B-1CF5-2EEC-E6AF-8D809042D679}"/>
              </a:ext>
            </a:extLst>
          </p:cNvPr>
          <p:cNvSpPr txBox="1"/>
          <p:nvPr/>
        </p:nvSpPr>
        <p:spPr>
          <a:xfrm>
            <a:off x="4775200" y="1041400"/>
            <a:ext cx="6654800" cy="1405256"/>
          </a:xfrm>
          <a:prstGeom prst="rect">
            <a:avLst/>
          </a:prstGeom>
          <a:noFill/>
        </p:spPr>
        <p:txBody>
          <a:bodyPr wrap="square" rtlCol="0">
            <a:spAutoFit/>
          </a:bodyPr>
          <a:lstStyle/>
          <a:p>
            <a:pPr algn="just">
              <a:spcAft>
                <a:spcPts val="333"/>
              </a:spcAft>
            </a:pPr>
            <a:r>
              <a:rPr lang="vi-VN" sz="2133" b="1" dirty="0">
                <a:solidFill>
                  <a:srgbClr val="002060"/>
                </a:solidFill>
                <a:latin typeface="Cambria" panose="02040503050406030204" pitchFamily="18" charset="0"/>
                <a:ea typeface="Cambria" panose="02040503050406030204" pitchFamily="18" charset="0"/>
              </a:rPr>
              <a:t>Để an toàn khi sử dụng điện cần: </a:t>
            </a:r>
            <a:r>
              <a:rPr lang="vi-VN" sz="2133" dirty="0">
                <a:solidFill>
                  <a:srgbClr val="002060"/>
                </a:solidFill>
                <a:latin typeface="Cambria" panose="02040503050406030204" pitchFamily="18" charset="0"/>
                <a:ea typeface="Cambria" panose="02040503050406030204" pitchFamily="18" charset="0"/>
              </a:rPr>
              <a:t>tuân thủ theo các biển báo an toàn điện; không chơi hoặc đến gần đường dây dẫn điện, trạm biến áp; tuyệt đối không chạm tay vào chỗ hở của đường dây điện, lỗ ở ổ cắm điện,...</a:t>
            </a:r>
          </a:p>
        </p:txBody>
      </p:sp>
      <p:sp>
        <p:nvSpPr>
          <p:cNvPr id="14" name="Rectangle: Rounded Corners 13">
            <a:extLst>
              <a:ext uri="{FF2B5EF4-FFF2-40B4-BE49-F238E27FC236}">
                <a16:creationId xmlns:a16="http://schemas.microsoft.com/office/drawing/2014/main" xmlns="" id="{25C15FE1-944A-4DC7-8651-3D82FB0FD4F9}"/>
              </a:ext>
            </a:extLst>
          </p:cNvPr>
          <p:cNvSpPr/>
          <p:nvPr/>
        </p:nvSpPr>
        <p:spPr>
          <a:xfrm>
            <a:off x="4978400" y="4292600"/>
            <a:ext cx="7213600" cy="1930400"/>
          </a:xfrm>
          <a:prstGeom prst="round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a:p>
        </p:txBody>
      </p:sp>
      <p:sp>
        <p:nvSpPr>
          <p:cNvPr id="16" name="TextBox 15">
            <a:extLst>
              <a:ext uri="{FF2B5EF4-FFF2-40B4-BE49-F238E27FC236}">
                <a16:creationId xmlns:a16="http://schemas.microsoft.com/office/drawing/2014/main" xmlns="" id="{6F881E7B-786F-D029-FC2E-6BC1F2AA939C}"/>
              </a:ext>
            </a:extLst>
          </p:cNvPr>
          <p:cNvSpPr txBox="1"/>
          <p:nvPr/>
        </p:nvSpPr>
        <p:spPr>
          <a:xfrm>
            <a:off x="5181600" y="4445000"/>
            <a:ext cx="6654800" cy="1733488"/>
          </a:xfrm>
          <a:prstGeom prst="rect">
            <a:avLst/>
          </a:prstGeom>
          <a:noFill/>
        </p:spPr>
        <p:txBody>
          <a:bodyPr wrap="square" rtlCol="0">
            <a:spAutoFit/>
          </a:bodyPr>
          <a:lstStyle/>
          <a:p>
            <a:pPr algn="just">
              <a:spcAft>
                <a:spcPts val="333"/>
              </a:spcAft>
            </a:pPr>
            <a:r>
              <a:rPr lang="vi-VN" sz="2133" b="1" dirty="0">
                <a:solidFill>
                  <a:srgbClr val="002060"/>
                </a:solidFill>
                <a:latin typeface="Cambria" panose="02040503050406030204" pitchFamily="18" charset="0"/>
                <a:ea typeface="Cambria" panose="02040503050406030204" pitchFamily="18" charset="0"/>
              </a:rPr>
              <a:t>Một số việc làm thiết thực để tiết kiệm năng lượng điện ở trường và ở nhà: </a:t>
            </a:r>
            <a:r>
              <a:rPr lang="vi-VN" sz="2133" dirty="0">
                <a:solidFill>
                  <a:srgbClr val="002060"/>
                </a:solidFill>
                <a:latin typeface="Cambria" panose="02040503050406030204" pitchFamily="18" charset="0"/>
                <a:ea typeface="Cambria" panose="02040503050406030204" pitchFamily="18" charset="0"/>
              </a:rPr>
              <a:t>tắt các thiết bị điện khi không sử dụng; dùng loại đèn tiết kiệm điện; chỉ sử dụng quạt điện và máy điều hoà khi cần thiết; không mở tủ lạnh quá lâu và nhiều lần,.</a:t>
            </a:r>
          </a:p>
        </p:txBody>
      </p:sp>
    </p:spTree>
    <p:extLst>
      <p:ext uri="{BB962C8B-B14F-4D97-AF65-F5344CB8AC3E}">
        <p14:creationId xmlns:p14="http://schemas.microsoft.com/office/powerpoint/2010/main" val="117164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sz="1200"/>
          </a:p>
        </p:txBody>
      </p:sp>
      <p:sp>
        <p:nvSpPr>
          <p:cNvPr id="5" name="Freeform 5"/>
          <p:cNvSpPr/>
          <p:nvPr/>
        </p:nvSpPr>
        <p:spPr>
          <a:xfrm rot="-362746">
            <a:off x="-825262" y="-709917"/>
            <a:ext cx="2660079" cy="3733445"/>
          </a:xfrm>
          <a:custGeom>
            <a:avLst/>
            <a:gdLst/>
            <a:ahLst/>
            <a:cxnLst/>
            <a:rect l="l" t="t" r="r" b="b"/>
            <a:pathLst>
              <a:path w="3990119" h="5600167">
                <a:moveTo>
                  <a:pt x="0" y="0"/>
                </a:moveTo>
                <a:lnTo>
                  <a:pt x="3990119" y="0"/>
                </a:lnTo>
                <a:lnTo>
                  <a:pt x="3990119" y="5600167"/>
                </a:lnTo>
                <a:lnTo>
                  <a:pt x="0" y="56001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grpSp>
        <p:nvGrpSpPr>
          <p:cNvPr id="6" name="Group 6"/>
          <p:cNvGrpSpPr/>
          <p:nvPr/>
        </p:nvGrpSpPr>
        <p:grpSpPr>
          <a:xfrm>
            <a:off x="-1112300" y="6172200"/>
            <a:ext cx="14416600" cy="2277285"/>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sz="1200"/>
            </a:p>
          </p:txBody>
        </p:sp>
        <p:sp>
          <p:nvSpPr>
            <p:cNvPr id="8" name="TextBox 8"/>
            <p:cNvSpPr txBox="1"/>
            <p:nvPr/>
          </p:nvSpPr>
          <p:spPr>
            <a:xfrm>
              <a:off x="0" y="-85725"/>
              <a:ext cx="5695447" cy="985393"/>
            </a:xfrm>
            <a:prstGeom prst="rect">
              <a:avLst/>
            </a:prstGeom>
          </p:spPr>
          <p:txBody>
            <a:bodyPr lIns="33867" tIns="33867" rIns="33867" bIns="33867" rtlCol="0" anchor="ctr"/>
            <a:lstStyle/>
            <a:p>
              <a:pPr algn="ctr">
                <a:lnSpc>
                  <a:spcPts val="2059"/>
                </a:lnSpc>
              </a:pPr>
              <a:endParaRPr sz="1200"/>
            </a:p>
          </p:txBody>
        </p:sp>
      </p:grpSp>
      <p:sp>
        <p:nvSpPr>
          <p:cNvPr id="9" name="Freeform 9"/>
          <p:cNvSpPr/>
          <p:nvPr/>
        </p:nvSpPr>
        <p:spPr>
          <a:xfrm>
            <a:off x="9053802" y="4310478"/>
            <a:ext cx="3630961" cy="4721108"/>
          </a:xfrm>
          <a:custGeom>
            <a:avLst/>
            <a:gdLst/>
            <a:ahLst/>
            <a:cxnLst/>
            <a:rect l="l" t="t" r="r" b="b"/>
            <a:pathLst>
              <a:path w="5446442" h="7081662">
                <a:moveTo>
                  <a:pt x="0" y="0"/>
                </a:moveTo>
                <a:lnTo>
                  <a:pt x="5446442" y="0"/>
                </a:lnTo>
                <a:lnTo>
                  <a:pt x="5446442" y="7081662"/>
                </a:lnTo>
                <a:lnTo>
                  <a:pt x="0" y="708166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200"/>
          </a:p>
        </p:txBody>
      </p:sp>
      <p:sp>
        <p:nvSpPr>
          <p:cNvPr id="10" name="Freeform 10"/>
          <p:cNvSpPr/>
          <p:nvPr/>
        </p:nvSpPr>
        <p:spPr>
          <a:xfrm rot="480308">
            <a:off x="9974359" y="367008"/>
            <a:ext cx="2016517" cy="3333085"/>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sz="1200"/>
          </a:p>
        </p:txBody>
      </p:sp>
      <p:sp>
        <p:nvSpPr>
          <p:cNvPr id="11" name="Freeform 11"/>
          <p:cNvSpPr/>
          <p:nvPr/>
        </p:nvSpPr>
        <p:spPr>
          <a:xfrm rot="-268814">
            <a:off x="310090" y="3314607"/>
            <a:ext cx="2016517" cy="3333085"/>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sz="1200"/>
          </a:p>
        </p:txBody>
      </p:sp>
      <p:sp>
        <p:nvSpPr>
          <p:cNvPr id="12" name="Freeform 12"/>
          <p:cNvSpPr/>
          <p:nvPr/>
        </p:nvSpPr>
        <p:spPr>
          <a:xfrm>
            <a:off x="5073861" y="811833"/>
            <a:ext cx="2044279" cy="689945"/>
          </a:xfrm>
          <a:custGeom>
            <a:avLst/>
            <a:gdLst/>
            <a:ahLst/>
            <a:cxnLst/>
            <a:rect l="l" t="t" r="r" b="b"/>
            <a:pathLst>
              <a:path w="3066419" h="1034917">
                <a:moveTo>
                  <a:pt x="0" y="0"/>
                </a:moveTo>
                <a:lnTo>
                  <a:pt x="3066420" y="0"/>
                </a:lnTo>
                <a:lnTo>
                  <a:pt x="3066420" y="1034917"/>
                </a:lnTo>
                <a:lnTo>
                  <a:pt x="0" y="103491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txBody>
          <a:bodyPr/>
          <a:lstStyle/>
          <a:p>
            <a:endParaRPr lang="en-US" sz="1200"/>
          </a:p>
        </p:txBody>
      </p:sp>
      <p:sp>
        <p:nvSpPr>
          <p:cNvPr id="13" name="Freeform 13"/>
          <p:cNvSpPr/>
          <p:nvPr/>
        </p:nvSpPr>
        <p:spPr>
          <a:xfrm rot="812291">
            <a:off x="1388795" y="5543642"/>
            <a:ext cx="3217963" cy="2163650"/>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sz="1200"/>
          </a:p>
        </p:txBody>
      </p:sp>
      <p:sp>
        <p:nvSpPr>
          <p:cNvPr id="14" name="Freeform 14"/>
          <p:cNvSpPr/>
          <p:nvPr/>
        </p:nvSpPr>
        <p:spPr>
          <a:xfrm rot="-9844236">
            <a:off x="7609199" y="-904483"/>
            <a:ext cx="3217963" cy="2163650"/>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sz="1200"/>
          </a:p>
        </p:txBody>
      </p:sp>
      <p:sp>
        <p:nvSpPr>
          <p:cNvPr id="15" name="Freeform 15"/>
          <p:cNvSpPr/>
          <p:nvPr/>
        </p:nvSpPr>
        <p:spPr>
          <a:xfrm>
            <a:off x="8774551" y="1222523"/>
            <a:ext cx="887259" cy="784115"/>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200"/>
          </a:p>
        </p:txBody>
      </p:sp>
      <p:sp>
        <p:nvSpPr>
          <p:cNvPr id="16" name="Freeform 16"/>
          <p:cNvSpPr/>
          <p:nvPr/>
        </p:nvSpPr>
        <p:spPr>
          <a:xfrm>
            <a:off x="2391665" y="1064139"/>
            <a:ext cx="887259" cy="784115"/>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200"/>
          </a:p>
        </p:txBody>
      </p:sp>
      <p:pic>
        <p:nvPicPr>
          <p:cNvPr id="17" name="Picture 16">
            <a:extLst>
              <a:ext uri="{FF2B5EF4-FFF2-40B4-BE49-F238E27FC236}">
                <a16:creationId xmlns:a16="http://schemas.microsoft.com/office/drawing/2014/main" xmlns="" id="{FDC02475-F923-93C9-8C0D-5B172A4CB15A}"/>
              </a:ext>
            </a:extLst>
          </p:cNvPr>
          <p:cNvPicPr>
            <a:picLocks noChangeAspect="1"/>
          </p:cNvPicPr>
          <p:nvPr/>
        </p:nvPicPr>
        <p:blipFill>
          <a:blip r:embed="rId15"/>
          <a:stretch>
            <a:fillRect/>
          </a:stretch>
        </p:blipFill>
        <p:spPr>
          <a:xfrm>
            <a:off x="1168400" y="1193800"/>
            <a:ext cx="9925148" cy="4641490"/>
          </a:xfrm>
          <a:prstGeom prst="rect">
            <a:avLst/>
          </a:prstGeom>
        </p:spPr>
      </p:pic>
    </p:spTree>
    <p:extLst>
      <p:ext uri="{BB962C8B-B14F-4D97-AF65-F5344CB8AC3E}">
        <p14:creationId xmlns:p14="http://schemas.microsoft.com/office/powerpoint/2010/main" val="420123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sz="1200"/>
          </a:p>
        </p:txBody>
      </p:sp>
      <p:grpSp>
        <p:nvGrpSpPr>
          <p:cNvPr id="3" name="Group 3"/>
          <p:cNvGrpSpPr/>
          <p:nvPr/>
        </p:nvGrpSpPr>
        <p:grpSpPr>
          <a:xfrm>
            <a:off x="1547384" y="2268881"/>
            <a:ext cx="9097232" cy="3446119"/>
            <a:chOff x="0" y="0"/>
            <a:chExt cx="3300430" cy="967946"/>
          </a:xfrm>
        </p:grpSpPr>
        <p:sp>
          <p:nvSpPr>
            <p:cNvPr id="4" name="Freeform 4"/>
            <p:cNvSpPr/>
            <p:nvPr/>
          </p:nvSpPr>
          <p:spPr>
            <a:xfrm>
              <a:off x="0" y="0"/>
              <a:ext cx="3300430" cy="967946"/>
            </a:xfrm>
            <a:custGeom>
              <a:avLst/>
              <a:gdLst/>
              <a:ahLst/>
              <a:cxnLst/>
              <a:rect l="l" t="t" r="r" b="b"/>
              <a:pathLst>
                <a:path w="3300430" h="967946">
                  <a:moveTo>
                    <a:pt x="0" y="0"/>
                  </a:moveTo>
                  <a:lnTo>
                    <a:pt x="3300430" y="0"/>
                  </a:lnTo>
                  <a:lnTo>
                    <a:pt x="3300430" y="967946"/>
                  </a:lnTo>
                  <a:lnTo>
                    <a:pt x="0" y="967946"/>
                  </a:lnTo>
                  <a:close/>
                </a:path>
              </a:pathLst>
            </a:custGeom>
            <a:solidFill>
              <a:srgbClr val="465D3B"/>
            </a:solidFill>
          </p:spPr>
          <p:txBody>
            <a:bodyPr/>
            <a:lstStyle/>
            <a:p>
              <a:endParaRPr lang="en-US" sz="1200"/>
            </a:p>
          </p:txBody>
        </p:sp>
        <p:sp>
          <p:nvSpPr>
            <p:cNvPr id="5" name="TextBox 5"/>
            <p:cNvSpPr txBox="1"/>
            <p:nvPr/>
          </p:nvSpPr>
          <p:spPr>
            <a:xfrm>
              <a:off x="0" y="-85725"/>
              <a:ext cx="3300430" cy="1053671"/>
            </a:xfrm>
            <a:prstGeom prst="rect">
              <a:avLst/>
            </a:prstGeom>
          </p:spPr>
          <p:txBody>
            <a:bodyPr lIns="33867" tIns="33867" rIns="33867" bIns="33867" rtlCol="0" anchor="ctr"/>
            <a:lstStyle/>
            <a:p>
              <a:pPr algn="ctr">
                <a:lnSpc>
                  <a:spcPts val="2059"/>
                </a:lnSpc>
              </a:pPr>
              <a:endParaRPr sz="1200"/>
            </a:p>
          </p:txBody>
        </p:sp>
      </p:grpSp>
      <p:grpSp>
        <p:nvGrpSpPr>
          <p:cNvPr id="6" name="Group 6"/>
          <p:cNvGrpSpPr/>
          <p:nvPr/>
        </p:nvGrpSpPr>
        <p:grpSpPr>
          <a:xfrm>
            <a:off x="-1112300" y="6172200"/>
            <a:ext cx="14416600" cy="2277285"/>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sz="1200"/>
            </a:p>
          </p:txBody>
        </p:sp>
        <p:sp>
          <p:nvSpPr>
            <p:cNvPr id="8" name="TextBox 8"/>
            <p:cNvSpPr txBox="1"/>
            <p:nvPr/>
          </p:nvSpPr>
          <p:spPr>
            <a:xfrm>
              <a:off x="0" y="-85725"/>
              <a:ext cx="5695447" cy="985393"/>
            </a:xfrm>
            <a:prstGeom prst="rect">
              <a:avLst/>
            </a:prstGeom>
          </p:spPr>
          <p:txBody>
            <a:bodyPr lIns="33867" tIns="33867" rIns="33867" bIns="33867" rtlCol="0" anchor="ctr"/>
            <a:lstStyle/>
            <a:p>
              <a:pPr algn="ctr">
                <a:lnSpc>
                  <a:spcPts val="2059"/>
                </a:lnSpc>
              </a:pPr>
              <a:endParaRPr sz="1200"/>
            </a:p>
          </p:txBody>
        </p:sp>
      </p:grpSp>
      <p:sp>
        <p:nvSpPr>
          <p:cNvPr id="9" name="Freeform 9"/>
          <p:cNvSpPr/>
          <p:nvPr/>
        </p:nvSpPr>
        <p:spPr>
          <a:xfrm>
            <a:off x="282395" y="4347724"/>
            <a:ext cx="3333023" cy="2510277"/>
          </a:xfrm>
          <a:custGeom>
            <a:avLst/>
            <a:gdLst/>
            <a:ahLst/>
            <a:cxnLst/>
            <a:rect l="l" t="t" r="r" b="b"/>
            <a:pathLst>
              <a:path w="4999534" h="3765415">
                <a:moveTo>
                  <a:pt x="0" y="0"/>
                </a:moveTo>
                <a:lnTo>
                  <a:pt x="4999534" y="0"/>
                </a:lnTo>
                <a:lnTo>
                  <a:pt x="4999534" y="3765415"/>
                </a:lnTo>
                <a:lnTo>
                  <a:pt x="0" y="37654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10" name="Freeform 10"/>
          <p:cNvSpPr/>
          <p:nvPr/>
        </p:nvSpPr>
        <p:spPr>
          <a:xfrm flipH="1">
            <a:off x="9782921" y="-596918"/>
            <a:ext cx="1891852" cy="2149832"/>
          </a:xfrm>
          <a:custGeom>
            <a:avLst/>
            <a:gdLst/>
            <a:ahLst/>
            <a:cxnLst/>
            <a:rect l="l" t="t" r="r" b="b"/>
            <a:pathLst>
              <a:path w="2837778" h="3224748">
                <a:moveTo>
                  <a:pt x="2837778" y="0"/>
                </a:moveTo>
                <a:lnTo>
                  <a:pt x="0" y="0"/>
                </a:lnTo>
                <a:lnTo>
                  <a:pt x="0" y="3224748"/>
                </a:lnTo>
                <a:lnTo>
                  <a:pt x="2837778" y="3224748"/>
                </a:lnTo>
                <a:lnTo>
                  <a:pt x="2837778"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200"/>
          </a:p>
        </p:txBody>
      </p:sp>
      <p:sp>
        <p:nvSpPr>
          <p:cNvPr id="11" name="Freeform 11"/>
          <p:cNvSpPr/>
          <p:nvPr/>
        </p:nvSpPr>
        <p:spPr>
          <a:xfrm>
            <a:off x="957835" y="-471920"/>
            <a:ext cx="3217963" cy="2163650"/>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sz="1200"/>
          </a:p>
        </p:txBody>
      </p:sp>
      <p:sp>
        <p:nvSpPr>
          <p:cNvPr id="12" name="Freeform 12"/>
          <p:cNvSpPr/>
          <p:nvPr/>
        </p:nvSpPr>
        <p:spPr>
          <a:xfrm rot="-10352016">
            <a:off x="8161302" y="5287980"/>
            <a:ext cx="3217963" cy="2163650"/>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sz="1200"/>
          </a:p>
        </p:txBody>
      </p:sp>
      <p:sp>
        <p:nvSpPr>
          <p:cNvPr id="13" name="Freeform 13"/>
          <p:cNvSpPr/>
          <p:nvPr/>
        </p:nvSpPr>
        <p:spPr>
          <a:xfrm rot="-362746">
            <a:off x="149026" y="-860357"/>
            <a:ext cx="2095124" cy="2940525"/>
          </a:xfrm>
          <a:custGeom>
            <a:avLst/>
            <a:gdLst/>
            <a:ahLst/>
            <a:cxnLst/>
            <a:rect l="l" t="t" r="r" b="b"/>
            <a:pathLst>
              <a:path w="3142686" h="4410788">
                <a:moveTo>
                  <a:pt x="0" y="0"/>
                </a:moveTo>
                <a:lnTo>
                  <a:pt x="3142686" y="0"/>
                </a:lnTo>
                <a:lnTo>
                  <a:pt x="3142686" y="4410788"/>
                </a:lnTo>
                <a:lnTo>
                  <a:pt x="0" y="441078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sz="1200"/>
          </a:p>
        </p:txBody>
      </p:sp>
      <p:sp>
        <p:nvSpPr>
          <p:cNvPr id="14" name="Freeform 14"/>
          <p:cNvSpPr/>
          <p:nvPr/>
        </p:nvSpPr>
        <p:spPr>
          <a:xfrm rot="772906">
            <a:off x="9735820" y="2844058"/>
            <a:ext cx="2715261" cy="4488034"/>
          </a:xfrm>
          <a:custGeom>
            <a:avLst/>
            <a:gdLst/>
            <a:ahLst/>
            <a:cxnLst/>
            <a:rect l="l" t="t" r="r" b="b"/>
            <a:pathLst>
              <a:path w="4072891" h="6732051">
                <a:moveTo>
                  <a:pt x="0" y="0"/>
                </a:moveTo>
                <a:lnTo>
                  <a:pt x="4072891" y="0"/>
                </a:lnTo>
                <a:lnTo>
                  <a:pt x="4072891" y="6732050"/>
                </a:lnTo>
                <a:lnTo>
                  <a:pt x="0" y="673205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sz="1200"/>
          </a:p>
        </p:txBody>
      </p:sp>
      <p:sp>
        <p:nvSpPr>
          <p:cNvPr id="15" name="Freeform 15"/>
          <p:cNvSpPr/>
          <p:nvPr/>
        </p:nvSpPr>
        <p:spPr>
          <a:xfrm>
            <a:off x="5276269" y="685800"/>
            <a:ext cx="1798485" cy="606989"/>
          </a:xfrm>
          <a:custGeom>
            <a:avLst/>
            <a:gdLst/>
            <a:ahLst/>
            <a:cxnLst/>
            <a:rect l="l" t="t" r="r" b="b"/>
            <a:pathLst>
              <a:path w="2697727" h="910483">
                <a:moveTo>
                  <a:pt x="0" y="0"/>
                </a:moveTo>
                <a:lnTo>
                  <a:pt x="2697727" y="0"/>
                </a:lnTo>
                <a:lnTo>
                  <a:pt x="2697727" y="910483"/>
                </a:lnTo>
                <a:lnTo>
                  <a:pt x="0" y="9104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200"/>
          </a:p>
        </p:txBody>
      </p:sp>
      <p:sp>
        <p:nvSpPr>
          <p:cNvPr id="18" name="Freeform 18"/>
          <p:cNvSpPr/>
          <p:nvPr/>
        </p:nvSpPr>
        <p:spPr>
          <a:xfrm>
            <a:off x="343771" y="3312435"/>
            <a:ext cx="887259" cy="784115"/>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sz="1200"/>
          </a:p>
        </p:txBody>
      </p:sp>
      <p:sp>
        <p:nvSpPr>
          <p:cNvPr id="19" name="Freeform 19"/>
          <p:cNvSpPr/>
          <p:nvPr/>
        </p:nvSpPr>
        <p:spPr>
          <a:xfrm>
            <a:off x="11062571" y="1921095"/>
            <a:ext cx="887259" cy="784115"/>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sz="1200"/>
          </a:p>
        </p:txBody>
      </p:sp>
      <p:pic>
        <p:nvPicPr>
          <p:cNvPr id="21" name="Picture 20" descr="A green and yellow text&#10;&#10;Description automatically generated">
            <a:extLst>
              <a:ext uri="{FF2B5EF4-FFF2-40B4-BE49-F238E27FC236}">
                <a16:creationId xmlns:a16="http://schemas.microsoft.com/office/drawing/2014/main" xmlns="" id="{85CD975B-7366-84AC-18ED-EB5FC61F083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14800" y="2209801"/>
            <a:ext cx="4186190" cy="3531671"/>
          </a:xfrm>
          <a:prstGeom prst="rect">
            <a:avLst/>
          </a:prstGeom>
        </p:spPr>
      </p:pic>
    </p:spTree>
    <p:extLst>
      <p:ext uri="{BB962C8B-B14F-4D97-AF65-F5344CB8AC3E}">
        <p14:creationId xmlns:p14="http://schemas.microsoft.com/office/powerpoint/2010/main" val="297093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63" b="31574" l="2812" r="34108"/>
                    </a14:imgEffect>
                  </a14:imgLayer>
                </a14:imgProps>
              </a:ext>
              <a:ext uri="{28A0092B-C50C-407E-A947-70E740481C1C}">
                <a14:useLocalDpi xmlns:a14="http://schemas.microsoft.com/office/drawing/2010/main" val="0"/>
              </a:ext>
            </a:extLst>
          </a:blip>
          <a:srcRect l="5862" t="3810" r="65078" b="68466"/>
          <a:stretch>
            <a:fillRect/>
          </a:stretch>
        </p:blipFill>
        <p:spPr>
          <a:xfrm>
            <a:off x="10519116" y="863825"/>
            <a:ext cx="1509485" cy="1901372"/>
          </a:xfrm>
          <a:prstGeom prst="rect">
            <a:avLst/>
          </a:prstGeom>
        </p:spPr>
      </p:pic>
      <p:pic>
        <p:nvPicPr>
          <p:cNvPr id="4" name="Picture 3"/>
          <p:cNvPicPr>
            <a:picLocks noChangeAspect="1"/>
          </p:cNvPicPr>
          <p:nvPr/>
        </p:nvPicPr>
        <p:blipFill>
          <a:blip r:embed="rId7"/>
          <a:stretch>
            <a:fillRect/>
          </a:stretch>
        </p:blipFill>
        <p:spPr>
          <a:xfrm>
            <a:off x="9601201" y="192314"/>
            <a:ext cx="1343025" cy="1343025"/>
          </a:xfrm>
          <a:prstGeom prst="rect">
            <a:avLst/>
          </a:prstGeom>
        </p:spPr>
      </p:pic>
      <p:sp>
        <p:nvSpPr>
          <p:cNvPr id="2" name="Rectangle 1"/>
          <p:cNvSpPr/>
          <p:nvPr/>
        </p:nvSpPr>
        <p:spPr>
          <a:xfrm>
            <a:off x="2489200" y="2768600"/>
            <a:ext cx="8291512" cy="11176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vi-VN" sz="24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2400" dirty="0">
              <a:solidFill>
                <a:prstClr val="white"/>
              </a:solidFill>
              <a:latin typeface="Arial-Rounded" pitchFamily="34" charset="0"/>
              <a:ea typeface="Arial-Rounded" pitchFamily="34" charset="0"/>
              <a:cs typeface="Arial-Rounded" pitchFamily="34" charset="0"/>
            </a:endParaRPr>
          </a:p>
        </p:txBody>
      </p:sp>
      <p:sp>
        <p:nvSpPr>
          <p:cNvPr id="5" name="Rectangle 4"/>
          <p:cNvSpPr/>
          <p:nvPr/>
        </p:nvSpPr>
        <p:spPr>
          <a:xfrm>
            <a:off x="2235200" y="4445000"/>
            <a:ext cx="8291512" cy="1990384"/>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3600" dirty="0" err="1">
                <a:solidFill>
                  <a:prstClr val="white"/>
                </a:solidFill>
                <a:latin typeface="Arial-Rounded" pitchFamily="34" charset="0"/>
                <a:ea typeface="Arial-Rounded" pitchFamily="34" charset="0"/>
                <a:cs typeface="Arial-Rounded" pitchFamily="34" charset="0"/>
              </a:rPr>
              <a:t>Không</a:t>
            </a:r>
            <a:r>
              <a:rPr lang="en-US" sz="3600" dirty="0">
                <a:solidFill>
                  <a:prstClr val="white"/>
                </a:solidFill>
                <a:latin typeface="Arial-Rounded" pitchFamily="34" charset="0"/>
                <a:ea typeface="Arial-Rounded" pitchFamily="34" charset="0"/>
                <a:cs typeface="Arial-Rounded" pitchFamily="34" charset="0"/>
              </a:rPr>
              <a:t> an </a:t>
            </a:r>
            <a:r>
              <a:rPr lang="en-US" sz="3600" dirty="0" err="1">
                <a:solidFill>
                  <a:prstClr val="white"/>
                </a:solidFill>
                <a:latin typeface="Arial-Rounded" pitchFamily="34" charset="0"/>
                <a:ea typeface="Arial-Rounded" pitchFamily="34" charset="0"/>
                <a:cs typeface="Arial-Rounded" pitchFamily="34" charset="0"/>
              </a:rPr>
              <a:t>toàn</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vì</a:t>
            </a:r>
            <a:r>
              <a:rPr lang="en-US" sz="3600" dirty="0">
                <a:solidFill>
                  <a:prstClr val="white"/>
                </a:solidFill>
                <a:latin typeface="Arial-Rounded" pitchFamily="34" charset="0"/>
                <a:ea typeface="Arial-Rounded" pitchFamily="34" charset="0"/>
                <a:cs typeface="Arial-Rounded" pitchFamily="34" charset="0"/>
              </a:rPr>
              <a:t> que </a:t>
            </a:r>
            <a:r>
              <a:rPr lang="en-US" sz="3600" dirty="0" err="1">
                <a:solidFill>
                  <a:prstClr val="white"/>
                </a:solidFill>
                <a:latin typeface="Arial-Rounded" pitchFamily="34" charset="0"/>
                <a:ea typeface="Arial-Rounded" pitchFamily="34" charset="0"/>
                <a:cs typeface="Arial-Rounded" pitchFamily="34" charset="0"/>
              </a:rPr>
              <a:t>sắt</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là</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vật</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dẫn</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điện</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điện</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sẽ</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truyền</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từ</a:t>
            </a:r>
            <a:r>
              <a:rPr lang="en-US" sz="3600" dirty="0">
                <a:solidFill>
                  <a:prstClr val="white"/>
                </a:solidFill>
                <a:latin typeface="Arial-Rounded" pitchFamily="34" charset="0"/>
                <a:ea typeface="Arial-Rounded" pitchFamily="34" charset="0"/>
                <a:cs typeface="Arial-Rounded" pitchFamily="34" charset="0"/>
              </a:rPr>
              <a:t> ổ </a:t>
            </a:r>
            <a:r>
              <a:rPr lang="en-US" sz="3600" dirty="0" err="1">
                <a:solidFill>
                  <a:prstClr val="white"/>
                </a:solidFill>
                <a:latin typeface="Arial-Rounded" pitchFamily="34" charset="0"/>
                <a:ea typeface="Arial-Rounded" pitchFamily="34" charset="0"/>
                <a:cs typeface="Arial-Rounded" pitchFamily="34" charset="0"/>
              </a:rPr>
              <a:t>điện</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đến</a:t>
            </a:r>
            <a:r>
              <a:rPr lang="en-US" sz="3600" dirty="0">
                <a:solidFill>
                  <a:prstClr val="white"/>
                </a:solidFill>
                <a:latin typeface="Arial-Rounded" pitchFamily="34" charset="0"/>
                <a:ea typeface="Arial-Rounded" pitchFamily="34" charset="0"/>
                <a:cs typeface="Arial-Rounded" pitchFamily="34" charset="0"/>
              </a:rPr>
              <a:t> que </a:t>
            </a:r>
            <a:r>
              <a:rPr lang="en-US" sz="3600" dirty="0" err="1">
                <a:solidFill>
                  <a:prstClr val="white"/>
                </a:solidFill>
                <a:latin typeface="Arial-Rounded" pitchFamily="34" charset="0"/>
                <a:ea typeface="Arial-Rounded" pitchFamily="34" charset="0"/>
                <a:cs typeface="Arial-Rounded" pitchFamily="34" charset="0"/>
              </a:rPr>
              <a:t>sắt</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và</a:t>
            </a:r>
            <a:r>
              <a:rPr lang="en-US" sz="3600" dirty="0">
                <a:solidFill>
                  <a:prstClr val="white"/>
                </a:solidFill>
                <a:latin typeface="Arial-Rounded" pitchFamily="34" charset="0"/>
                <a:ea typeface="Arial-Rounded" pitchFamily="34" charset="0"/>
                <a:cs typeface="Arial-Rounded" pitchFamily="34" charset="0"/>
              </a:rPr>
              <a:t> ta </a:t>
            </a:r>
            <a:r>
              <a:rPr lang="en-US" sz="3600" dirty="0" err="1">
                <a:solidFill>
                  <a:prstClr val="white"/>
                </a:solidFill>
                <a:latin typeface="Arial-Rounded" pitchFamily="34" charset="0"/>
                <a:ea typeface="Arial-Rounded" pitchFamily="34" charset="0"/>
                <a:cs typeface="Arial-Rounded" pitchFamily="34" charset="0"/>
              </a:rPr>
              <a:t>sẽ</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bị</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điện</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giật</a:t>
            </a:r>
            <a:r>
              <a:rPr lang="en-US" sz="3600" dirty="0">
                <a:solidFill>
                  <a:prstClr val="white"/>
                </a:solidFill>
                <a:latin typeface="Arial-Rounded" pitchFamily="34" charset="0"/>
                <a:ea typeface="Arial-Rounded" pitchFamily="34" charset="0"/>
                <a:cs typeface="Arial-Rounded" pitchFamily="34" charset="0"/>
              </a:rPr>
              <a:t>.</a:t>
            </a:r>
          </a:p>
        </p:txBody>
      </p:sp>
      <p:pic>
        <p:nvPicPr>
          <p:cNvPr id="7" name="Picture 6">
            <a:extLst>
              <a:ext uri="{FF2B5EF4-FFF2-40B4-BE49-F238E27FC236}">
                <a16:creationId xmlns:a16="http://schemas.microsoft.com/office/drawing/2014/main" xmlns="" id="{EA0D2B71-4B32-456D-6F5C-DB10BDD6E735}"/>
              </a:ext>
            </a:extLst>
          </p:cNvPr>
          <p:cNvPicPr>
            <a:picLocks noChangeAspect="1"/>
          </p:cNvPicPr>
          <p:nvPr/>
        </p:nvPicPr>
        <p:blipFill>
          <a:blip r:embed="rId8"/>
          <a:stretch>
            <a:fillRect/>
          </a:stretch>
        </p:blipFill>
        <p:spPr>
          <a:xfrm>
            <a:off x="4521200" y="-15240"/>
            <a:ext cx="4397542" cy="2590800"/>
          </a:xfrm>
          <a:prstGeom prst="rect">
            <a:avLst/>
          </a:prstGeom>
        </p:spPr>
      </p:pic>
    </p:spTree>
    <p:extLst>
      <p:ext uri="{BB962C8B-B14F-4D97-AF65-F5344CB8AC3E}">
        <p14:creationId xmlns:p14="http://schemas.microsoft.com/office/powerpoint/2010/main" val="138162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sz="1200"/>
          </a:p>
        </p:txBody>
      </p:sp>
      <p:grpSp>
        <p:nvGrpSpPr>
          <p:cNvPr id="3" name="Group 3"/>
          <p:cNvGrpSpPr/>
          <p:nvPr/>
        </p:nvGrpSpPr>
        <p:grpSpPr>
          <a:xfrm>
            <a:off x="-1145926" y="4748239"/>
            <a:ext cx="14483851" cy="1889760"/>
            <a:chOff x="0" y="0"/>
            <a:chExt cx="28967703" cy="3779520"/>
          </a:xfrm>
        </p:grpSpPr>
        <p:sp>
          <p:nvSpPr>
            <p:cNvPr id="4" name="Freeform 4"/>
            <p:cNvSpPr/>
            <p:nvPr/>
          </p:nvSpPr>
          <p:spPr>
            <a:xfrm>
              <a:off x="0"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5" name="Freeform 5"/>
            <p:cNvSpPr/>
            <p:nvPr/>
          </p:nvSpPr>
          <p:spPr>
            <a:xfrm>
              <a:off x="9686509"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6" name="Freeform 6"/>
            <p:cNvSpPr/>
            <p:nvPr/>
          </p:nvSpPr>
          <p:spPr>
            <a:xfrm>
              <a:off x="19214103"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grpSp>
      <p:grpSp>
        <p:nvGrpSpPr>
          <p:cNvPr id="7" name="Group 7"/>
          <p:cNvGrpSpPr/>
          <p:nvPr/>
        </p:nvGrpSpPr>
        <p:grpSpPr>
          <a:xfrm>
            <a:off x="-1112300" y="6570815"/>
            <a:ext cx="14416600" cy="1164595"/>
            <a:chOff x="0" y="0"/>
            <a:chExt cx="5695447" cy="460087"/>
          </a:xfrm>
        </p:grpSpPr>
        <p:sp>
          <p:nvSpPr>
            <p:cNvPr id="8" name="Freeform 8"/>
            <p:cNvSpPr/>
            <p:nvPr/>
          </p:nvSpPr>
          <p:spPr>
            <a:xfrm>
              <a:off x="0" y="0"/>
              <a:ext cx="5695447" cy="460087"/>
            </a:xfrm>
            <a:custGeom>
              <a:avLst/>
              <a:gdLst/>
              <a:ahLst/>
              <a:cxnLst/>
              <a:rect l="l" t="t" r="r" b="b"/>
              <a:pathLst>
                <a:path w="5695447" h="460087">
                  <a:moveTo>
                    <a:pt x="18258" y="0"/>
                  </a:moveTo>
                  <a:lnTo>
                    <a:pt x="5677188" y="0"/>
                  </a:lnTo>
                  <a:cubicBezTo>
                    <a:pt x="5687272" y="0"/>
                    <a:pt x="5695447" y="8175"/>
                    <a:pt x="5695447" y="18258"/>
                  </a:cubicBezTo>
                  <a:lnTo>
                    <a:pt x="5695447" y="441828"/>
                  </a:lnTo>
                  <a:cubicBezTo>
                    <a:pt x="5695447" y="451912"/>
                    <a:pt x="5687272" y="460087"/>
                    <a:pt x="5677188" y="460087"/>
                  </a:cubicBezTo>
                  <a:lnTo>
                    <a:pt x="18258" y="460087"/>
                  </a:lnTo>
                  <a:cubicBezTo>
                    <a:pt x="8175" y="460087"/>
                    <a:pt x="0" y="451912"/>
                    <a:pt x="0" y="441828"/>
                  </a:cubicBezTo>
                  <a:lnTo>
                    <a:pt x="0" y="18258"/>
                  </a:lnTo>
                  <a:cubicBezTo>
                    <a:pt x="0" y="8175"/>
                    <a:pt x="8175" y="0"/>
                    <a:pt x="18258" y="0"/>
                  </a:cubicBezTo>
                  <a:close/>
                </a:path>
              </a:pathLst>
            </a:custGeom>
            <a:solidFill>
              <a:srgbClr val="C0935C"/>
            </a:solidFill>
          </p:spPr>
          <p:txBody>
            <a:bodyPr/>
            <a:lstStyle/>
            <a:p>
              <a:endParaRPr lang="en-US" sz="1200"/>
            </a:p>
          </p:txBody>
        </p:sp>
        <p:sp>
          <p:nvSpPr>
            <p:cNvPr id="9" name="TextBox 9"/>
            <p:cNvSpPr txBox="1"/>
            <p:nvPr/>
          </p:nvSpPr>
          <p:spPr>
            <a:xfrm>
              <a:off x="0" y="-85725"/>
              <a:ext cx="5695447" cy="545812"/>
            </a:xfrm>
            <a:prstGeom prst="rect">
              <a:avLst/>
            </a:prstGeom>
          </p:spPr>
          <p:txBody>
            <a:bodyPr lIns="33867" tIns="33867" rIns="33867" bIns="33867" rtlCol="0" anchor="ctr"/>
            <a:lstStyle/>
            <a:p>
              <a:pPr algn="ctr">
                <a:lnSpc>
                  <a:spcPts val="2059"/>
                </a:lnSpc>
              </a:pPr>
              <a:endParaRPr sz="1200"/>
            </a:p>
          </p:txBody>
        </p:sp>
      </p:grpSp>
      <p:grpSp>
        <p:nvGrpSpPr>
          <p:cNvPr id="10" name="Group 10"/>
          <p:cNvGrpSpPr/>
          <p:nvPr/>
        </p:nvGrpSpPr>
        <p:grpSpPr>
          <a:xfrm>
            <a:off x="1479813" y="1339501"/>
            <a:ext cx="9097232" cy="3308699"/>
            <a:chOff x="0" y="0"/>
            <a:chExt cx="3300430" cy="1057493"/>
          </a:xfrm>
        </p:grpSpPr>
        <p:sp>
          <p:nvSpPr>
            <p:cNvPr id="11" name="Freeform 11"/>
            <p:cNvSpPr/>
            <p:nvPr/>
          </p:nvSpPr>
          <p:spPr>
            <a:xfrm>
              <a:off x="0" y="0"/>
              <a:ext cx="3300430" cy="1057493"/>
            </a:xfrm>
            <a:custGeom>
              <a:avLst/>
              <a:gdLst/>
              <a:ahLst/>
              <a:cxnLst/>
              <a:rect l="l" t="t" r="r" b="b"/>
              <a:pathLst>
                <a:path w="3300430" h="1057493">
                  <a:moveTo>
                    <a:pt x="0" y="0"/>
                  </a:moveTo>
                  <a:lnTo>
                    <a:pt x="3300430" y="0"/>
                  </a:lnTo>
                  <a:lnTo>
                    <a:pt x="3300430" y="1057493"/>
                  </a:lnTo>
                  <a:lnTo>
                    <a:pt x="0" y="1057493"/>
                  </a:lnTo>
                  <a:close/>
                </a:path>
              </a:pathLst>
            </a:custGeom>
            <a:solidFill>
              <a:srgbClr val="465D3B"/>
            </a:solidFill>
          </p:spPr>
          <p:txBody>
            <a:bodyPr/>
            <a:lstStyle/>
            <a:p>
              <a:endParaRPr lang="en-US" sz="1200"/>
            </a:p>
          </p:txBody>
        </p:sp>
        <p:sp>
          <p:nvSpPr>
            <p:cNvPr id="12" name="TextBox 12"/>
            <p:cNvSpPr txBox="1"/>
            <p:nvPr/>
          </p:nvSpPr>
          <p:spPr>
            <a:xfrm>
              <a:off x="0" y="-85725"/>
              <a:ext cx="3300430" cy="1143218"/>
            </a:xfrm>
            <a:prstGeom prst="rect">
              <a:avLst/>
            </a:prstGeom>
          </p:spPr>
          <p:txBody>
            <a:bodyPr lIns="33867" tIns="33867" rIns="33867" bIns="33867" rtlCol="0" anchor="ctr"/>
            <a:lstStyle/>
            <a:p>
              <a:pPr algn="ctr">
                <a:lnSpc>
                  <a:spcPts val="2059"/>
                </a:lnSpc>
              </a:pPr>
              <a:endParaRPr sz="1200"/>
            </a:p>
          </p:txBody>
        </p:sp>
      </p:grpSp>
      <p:sp>
        <p:nvSpPr>
          <p:cNvPr id="13" name="Freeform 13"/>
          <p:cNvSpPr/>
          <p:nvPr/>
        </p:nvSpPr>
        <p:spPr>
          <a:xfrm>
            <a:off x="-2178373" y="1338947"/>
            <a:ext cx="4503821" cy="5418130"/>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200"/>
          </a:p>
        </p:txBody>
      </p:sp>
      <p:sp>
        <p:nvSpPr>
          <p:cNvPr id="14" name="Freeform 14"/>
          <p:cNvSpPr/>
          <p:nvPr/>
        </p:nvSpPr>
        <p:spPr>
          <a:xfrm>
            <a:off x="9664183" y="1338947"/>
            <a:ext cx="4503821" cy="5418130"/>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sz="1200"/>
          </a:p>
        </p:txBody>
      </p:sp>
      <p:sp>
        <p:nvSpPr>
          <p:cNvPr id="15" name="Freeform 15"/>
          <p:cNvSpPr/>
          <p:nvPr/>
        </p:nvSpPr>
        <p:spPr>
          <a:xfrm>
            <a:off x="11173254" y="729177"/>
            <a:ext cx="1806725" cy="609769"/>
          </a:xfrm>
          <a:custGeom>
            <a:avLst/>
            <a:gdLst/>
            <a:ahLst/>
            <a:cxnLst/>
            <a:rect l="l" t="t" r="r" b="b"/>
            <a:pathLst>
              <a:path w="2710087" h="914654">
                <a:moveTo>
                  <a:pt x="0" y="0"/>
                </a:moveTo>
                <a:lnTo>
                  <a:pt x="2710087" y="0"/>
                </a:lnTo>
                <a:lnTo>
                  <a:pt x="2710087" y="914655"/>
                </a:lnTo>
                <a:lnTo>
                  <a:pt x="0" y="91465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sz="1200"/>
          </a:p>
        </p:txBody>
      </p:sp>
      <p:sp>
        <p:nvSpPr>
          <p:cNvPr id="16" name="Freeform 16"/>
          <p:cNvSpPr/>
          <p:nvPr/>
        </p:nvSpPr>
        <p:spPr>
          <a:xfrm rot="602511">
            <a:off x="-829825" y="685800"/>
            <a:ext cx="1806725" cy="609769"/>
          </a:xfrm>
          <a:custGeom>
            <a:avLst/>
            <a:gdLst/>
            <a:ahLst/>
            <a:cxnLst/>
            <a:rect l="l" t="t" r="r" b="b"/>
            <a:pathLst>
              <a:path w="2710087" h="914654">
                <a:moveTo>
                  <a:pt x="0" y="0"/>
                </a:moveTo>
                <a:lnTo>
                  <a:pt x="2710087" y="0"/>
                </a:lnTo>
                <a:lnTo>
                  <a:pt x="2710087" y="914654"/>
                </a:lnTo>
                <a:lnTo>
                  <a:pt x="0" y="91465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sz="1200"/>
          </a:p>
        </p:txBody>
      </p:sp>
      <p:sp>
        <p:nvSpPr>
          <p:cNvPr id="19" name="Freeform 19"/>
          <p:cNvSpPr/>
          <p:nvPr/>
        </p:nvSpPr>
        <p:spPr>
          <a:xfrm>
            <a:off x="9936785" y="1271693"/>
            <a:ext cx="887259" cy="784115"/>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sz="1200"/>
          </a:p>
        </p:txBody>
      </p:sp>
      <p:sp>
        <p:nvSpPr>
          <p:cNvPr id="20" name="Freeform 20"/>
          <p:cNvSpPr/>
          <p:nvPr/>
        </p:nvSpPr>
        <p:spPr>
          <a:xfrm>
            <a:off x="1230919" y="1697195"/>
            <a:ext cx="887259" cy="784115"/>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sz="1200"/>
          </a:p>
        </p:txBody>
      </p:sp>
      <p:pic>
        <p:nvPicPr>
          <p:cNvPr id="21" name="Picture 20">
            <a:extLst>
              <a:ext uri="{FF2B5EF4-FFF2-40B4-BE49-F238E27FC236}">
                <a16:creationId xmlns:a16="http://schemas.microsoft.com/office/drawing/2014/main" xmlns="" id="{9AE8F670-7ECE-DE57-82BD-23D7D50054B7}"/>
              </a:ext>
            </a:extLst>
          </p:cNvPr>
          <p:cNvPicPr>
            <a:picLocks noChangeAspect="1"/>
          </p:cNvPicPr>
          <p:nvPr/>
        </p:nvPicPr>
        <p:blipFill>
          <a:blip r:embed="rId13"/>
          <a:stretch>
            <a:fillRect/>
          </a:stretch>
        </p:blipFill>
        <p:spPr>
          <a:xfrm>
            <a:off x="3860800" y="-177800"/>
            <a:ext cx="4210669" cy="1568840"/>
          </a:xfrm>
          <a:prstGeom prst="rect">
            <a:avLst/>
          </a:prstGeom>
        </p:spPr>
      </p:pic>
      <p:pic>
        <p:nvPicPr>
          <p:cNvPr id="23" name="Picture 22">
            <a:extLst>
              <a:ext uri="{FF2B5EF4-FFF2-40B4-BE49-F238E27FC236}">
                <a16:creationId xmlns:a16="http://schemas.microsoft.com/office/drawing/2014/main" xmlns="" id="{010284FD-37B4-6152-CA5C-6298F4521D92}"/>
              </a:ext>
            </a:extLst>
          </p:cNvPr>
          <p:cNvPicPr>
            <a:picLocks noChangeAspect="1"/>
          </p:cNvPicPr>
          <p:nvPr/>
        </p:nvPicPr>
        <p:blipFill>
          <a:blip r:embed="rId14"/>
          <a:stretch>
            <a:fillRect/>
          </a:stretch>
        </p:blipFill>
        <p:spPr>
          <a:xfrm>
            <a:off x="2082800" y="1193801"/>
            <a:ext cx="7888908" cy="3869263"/>
          </a:xfrm>
          <a:prstGeom prst="rect">
            <a:avLst/>
          </a:prstGeom>
        </p:spPr>
      </p:pic>
      <p:pic>
        <p:nvPicPr>
          <p:cNvPr id="27" name="Picture 26">
            <a:extLst>
              <a:ext uri="{FF2B5EF4-FFF2-40B4-BE49-F238E27FC236}">
                <a16:creationId xmlns:a16="http://schemas.microsoft.com/office/drawing/2014/main" xmlns="" id="{5DDC5E57-E792-4720-1C1E-247294C6A60B}"/>
              </a:ext>
            </a:extLst>
          </p:cNvPr>
          <p:cNvPicPr>
            <a:picLocks noChangeAspect="1"/>
          </p:cNvPicPr>
          <p:nvPr/>
        </p:nvPicPr>
        <p:blipFill>
          <a:blip r:embed="rId15"/>
          <a:stretch>
            <a:fillRect/>
          </a:stretch>
        </p:blipFill>
        <p:spPr>
          <a:xfrm>
            <a:off x="812800" y="381000"/>
            <a:ext cx="2235394" cy="2743438"/>
          </a:xfrm>
          <a:prstGeom prst="rect">
            <a:avLst/>
          </a:prstGeom>
        </p:spPr>
      </p:pic>
    </p:spTree>
    <p:extLst>
      <p:ext uri="{BB962C8B-B14F-4D97-AF65-F5344CB8AC3E}">
        <p14:creationId xmlns:p14="http://schemas.microsoft.com/office/powerpoint/2010/main" val="393439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sz="1200"/>
          </a:p>
        </p:txBody>
      </p:sp>
      <p:sp>
        <p:nvSpPr>
          <p:cNvPr id="3" name="Freeform 3"/>
          <p:cNvSpPr/>
          <p:nvPr/>
        </p:nvSpPr>
        <p:spPr>
          <a:xfrm>
            <a:off x="685800" y="1136150"/>
            <a:ext cx="3823504" cy="3954653"/>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endParaRPr lang="en-US" sz="1200"/>
          </a:p>
        </p:txBody>
      </p:sp>
      <p:sp>
        <p:nvSpPr>
          <p:cNvPr id="4" name="Freeform 4"/>
          <p:cNvSpPr/>
          <p:nvPr/>
        </p:nvSpPr>
        <p:spPr>
          <a:xfrm>
            <a:off x="3450294" y="3113477"/>
            <a:ext cx="1680210" cy="27432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grpSp>
        <p:nvGrpSpPr>
          <p:cNvPr id="6" name="Group 6"/>
          <p:cNvGrpSpPr/>
          <p:nvPr/>
        </p:nvGrpSpPr>
        <p:grpSpPr>
          <a:xfrm>
            <a:off x="5407524" y="2057401"/>
            <a:ext cx="8228815" cy="3522783"/>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endParaRPr lang="en-US" sz="1200"/>
            </a:p>
          </p:txBody>
        </p:sp>
        <p:sp>
          <p:nvSpPr>
            <p:cNvPr id="8" name="TextBox 8"/>
            <p:cNvSpPr txBox="1"/>
            <p:nvPr/>
          </p:nvSpPr>
          <p:spPr>
            <a:xfrm>
              <a:off x="0" y="-85725"/>
              <a:ext cx="3250890" cy="1226477"/>
            </a:xfrm>
            <a:prstGeom prst="rect">
              <a:avLst/>
            </a:prstGeom>
          </p:spPr>
          <p:txBody>
            <a:bodyPr lIns="33867" tIns="33867" rIns="33867" bIns="33867" rtlCol="0" anchor="ctr"/>
            <a:lstStyle/>
            <a:p>
              <a:pPr algn="ctr">
                <a:lnSpc>
                  <a:spcPts val="2059"/>
                </a:lnSpc>
              </a:pPr>
              <a:endParaRPr sz="1200"/>
            </a:p>
          </p:txBody>
        </p:sp>
      </p:grpSp>
      <p:grpSp>
        <p:nvGrpSpPr>
          <p:cNvPr id="12" name="Group 12"/>
          <p:cNvGrpSpPr/>
          <p:nvPr/>
        </p:nvGrpSpPr>
        <p:grpSpPr>
          <a:xfrm>
            <a:off x="-1112300" y="6237677"/>
            <a:ext cx="14416600" cy="2277285"/>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sz="1200"/>
            </a:p>
          </p:txBody>
        </p:sp>
        <p:sp>
          <p:nvSpPr>
            <p:cNvPr id="14" name="TextBox 14"/>
            <p:cNvSpPr txBox="1"/>
            <p:nvPr/>
          </p:nvSpPr>
          <p:spPr>
            <a:xfrm>
              <a:off x="0" y="-85725"/>
              <a:ext cx="5695447" cy="985393"/>
            </a:xfrm>
            <a:prstGeom prst="rect">
              <a:avLst/>
            </a:prstGeom>
          </p:spPr>
          <p:txBody>
            <a:bodyPr lIns="33867" tIns="33867" rIns="33867" bIns="33867" rtlCol="0" anchor="ctr"/>
            <a:lstStyle/>
            <a:p>
              <a:pPr algn="ctr">
                <a:lnSpc>
                  <a:spcPts val="2059"/>
                </a:lnSpc>
              </a:pPr>
              <a:endParaRPr sz="1200"/>
            </a:p>
          </p:txBody>
        </p:sp>
      </p:grpSp>
      <p:sp>
        <p:nvSpPr>
          <p:cNvPr id="15" name="Freeform 15"/>
          <p:cNvSpPr/>
          <p:nvPr/>
        </p:nvSpPr>
        <p:spPr>
          <a:xfrm>
            <a:off x="10225026" y="343989"/>
            <a:ext cx="2851200" cy="96228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16" name="Freeform 16"/>
          <p:cNvSpPr/>
          <p:nvPr/>
        </p:nvSpPr>
        <p:spPr>
          <a:xfrm rot="463947">
            <a:off x="-1060527" y="5517878"/>
            <a:ext cx="2851200" cy="96228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endParaRPr lang="en-US" sz="1200"/>
          </a:p>
        </p:txBody>
      </p:sp>
      <p:sp>
        <p:nvSpPr>
          <p:cNvPr id="17" name="Freeform 17"/>
          <p:cNvSpPr/>
          <p:nvPr/>
        </p:nvSpPr>
        <p:spPr>
          <a:xfrm>
            <a:off x="-468190" y="-890292"/>
            <a:ext cx="3217963" cy="2163650"/>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18" name="Freeform 18"/>
          <p:cNvSpPr/>
          <p:nvPr/>
        </p:nvSpPr>
        <p:spPr>
          <a:xfrm rot="-9724667">
            <a:off x="9831508" y="5533433"/>
            <a:ext cx="3217963" cy="2163650"/>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19" name="Freeform 19"/>
          <p:cNvSpPr/>
          <p:nvPr/>
        </p:nvSpPr>
        <p:spPr>
          <a:xfrm>
            <a:off x="8944077" y="352035"/>
            <a:ext cx="887259" cy="784115"/>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20" name="Freeform 20"/>
          <p:cNvSpPr/>
          <p:nvPr/>
        </p:nvSpPr>
        <p:spPr>
          <a:xfrm>
            <a:off x="365073" y="1226779"/>
            <a:ext cx="887259" cy="784115"/>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sz="1200"/>
          </a:p>
        </p:txBody>
      </p:sp>
      <p:pic>
        <p:nvPicPr>
          <p:cNvPr id="22" name="Picture 21" descr="A red and green text on a black background&#10;&#10;Description automatically generated">
            <a:extLst>
              <a:ext uri="{FF2B5EF4-FFF2-40B4-BE49-F238E27FC236}">
                <a16:creationId xmlns:a16="http://schemas.microsoft.com/office/drawing/2014/main" xmlns="" id="{25BF5257-2F04-B1F7-D2C3-A6A68FBAF47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46800" y="2260600"/>
            <a:ext cx="4970703" cy="3722947"/>
          </a:xfrm>
          <a:prstGeom prst="rect">
            <a:avLst/>
          </a:prstGeom>
        </p:spPr>
      </p:pic>
    </p:spTree>
    <p:extLst>
      <p:ext uri="{BB962C8B-B14F-4D97-AF65-F5344CB8AC3E}">
        <p14:creationId xmlns:p14="http://schemas.microsoft.com/office/powerpoint/2010/main" val="360686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sz="1200"/>
          </a:p>
        </p:txBody>
      </p:sp>
      <p:grpSp>
        <p:nvGrpSpPr>
          <p:cNvPr id="3" name="Group 3"/>
          <p:cNvGrpSpPr/>
          <p:nvPr/>
        </p:nvGrpSpPr>
        <p:grpSpPr>
          <a:xfrm>
            <a:off x="3149600" y="990600"/>
            <a:ext cx="7264400" cy="1740805"/>
            <a:chOff x="0" y="0"/>
            <a:chExt cx="2053969" cy="722981"/>
          </a:xfrm>
        </p:grpSpPr>
        <p:sp>
          <p:nvSpPr>
            <p:cNvPr id="4" name="Freeform 4"/>
            <p:cNvSpPr/>
            <p:nvPr/>
          </p:nvSpPr>
          <p:spPr>
            <a:xfrm>
              <a:off x="0" y="0"/>
              <a:ext cx="2053969" cy="722981"/>
            </a:xfrm>
            <a:custGeom>
              <a:avLst/>
              <a:gdLst/>
              <a:ahLst/>
              <a:cxnLst/>
              <a:rect l="l" t="t" r="r" b="b"/>
              <a:pathLst>
                <a:path w="2053969" h="722981">
                  <a:moveTo>
                    <a:pt x="0" y="0"/>
                  </a:moveTo>
                  <a:lnTo>
                    <a:pt x="2053969" y="0"/>
                  </a:lnTo>
                  <a:lnTo>
                    <a:pt x="2053969" y="722981"/>
                  </a:lnTo>
                  <a:lnTo>
                    <a:pt x="0" y="722981"/>
                  </a:lnTo>
                  <a:close/>
                </a:path>
              </a:pathLst>
            </a:custGeom>
            <a:solidFill>
              <a:srgbClr val="465D3B"/>
            </a:solidFill>
          </p:spPr>
          <p:txBody>
            <a:bodyPr/>
            <a:lstStyle/>
            <a:p>
              <a:endParaRPr lang="en-US" sz="1200"/>
            </a:p>
          </p:txBody>
        </p:sp>
        <p:sp>
          <p:nvSpPr>
            <p:cNvPr id="5" name="TextBox 5"/>
            <p:cNvSpPr txBox="1"/>
            <p:nvPr/>
          </p:nvSpPr>
          <p:spPr>
            <a:xfrm>
              <a:off x="0" y="-85725"/>
              <a:ext cx="2053969" cy="808706"/>
            </a:xfrm>
            <a:prstGeom prst="rect">
              <a:avLst/>
            </a:prstGeom>
          </p:spPr>
          <p:txBody>
            <a:bodyPr lIns="33867" tIns="33867" rIns="33867" bIns="33867" rtlCol="0" anchor="ctr"/>
            <a:lstStyle/>
            <a:p>
              <a:pPr algn="ctr">
                <a:lnSpc>
                  <a:spcPts val="2059"/>
                </a:lnSpc>
              </a:pPr>
              <a:endParaRPr sz="1200"/>
            </a:p>
          </p:txBody>
        </p:sp>
      </p:grpSp>
      <p:grpSp>
        <p:nvGrpSpPr>
          <p:cNvPr id="6" name="Group 6"/>
          <p:cNvGrpSpPr/>
          <p:nvPr/>
        </p:nvGrpSpPr>
        <p:grpSpPr>
          <a:xfrm>
            <a:off x="-1112300" y="6319980"/>
            <a:ext cx="14416600" cy="2277285"/>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sz="1200"/>
            </a:p>
          </p:txBody>
        </p:sp>
        <p:sp>
          <p:nvSpPr>
            <p:cNvPr id="8" name="TextBox 8"/>
            <p:cNvSpPr txBox="1"/>
            <p:nvPr/>
          </p:nvSpPr>
          <p:spPr>
            <a:xfrm>
              <a:off x="0" y="-85725"/>
              <a:ext cx="5695447" cy="985393"/>
            </a:xfrm>
            <a:prstGeom prst="rect">
              <a:avLst/>
            </a:prstGeom>
          </p:spPr>
          <p:txBody>
            <a:bodyPr lIns="33867" tIns="33867" rIns="33867" bIns="33867" rtlCol="0" anchor="ctr"/>
            <a:lstStyle/>
            <a:p>
              <a:pPr algn="ctr">
                <a:lnSpc>
                  <a:spcPts val="2059"/>
                </a:lnSpc>
              </a:pPr>
              <a:endParaRPr sz="1200"/>
            </a:p>
          </p:txBody>
        </p:sp>
      </p:grpSp>
      <p:sp>
        <p:nvSpPr>
          <p:cNvPr id="9" name="Freeform 9"/>
          <p:cNvSpPr/>
          <p:nvPr/>
        </p:nvSpPr>
        <p:spPr>
          <a:xfrm>
            <a:off x="8107153" y="3625024"/>
            <a:ext cx="2659247" cy="2750461"/>
          </a:xfrm>
          <a:custGeom>
            <a:avLst/>
            <a:gdLst/>
            <a:ahLst/>
            <a:cxnLst/>
            <a:rect l="l" t="t" r="r" b="b"/>
            <a:pathLst>
              <a:path w="3988870" h="4125691">
                <a:moveTo>
                  <a:pt x="0" y="0"/>
                </a:moveTo>
                <a:lnTo>
                  <a:pt x="3988870" y="0"/>
                </a:lnTo>
                <a:lnTo>
                  <a:pt x="3988870" y="4125691"/>
                </a:lnTo>
                <a:lnTo>
                  <a:pt x="0" y="4125691"/>
                </a:lnTo>
                <a:lnTo>
                  <a:pt x="0" y="0"/>
                </a:lnTo>
                <a:close/>
              </a:path>
            </a:pathLst>
          </a:custGeom>
          <a:blipFill>
            <a:blip r:embed="rId3"/>
            <a:stretch>
              <a:fillRect/>
            </a:stretch>
          </a:blipFill>
        </p:spPr>
        <p:txBody>
          <a:bodyPr/>
          <a:lstStyle/>
          <a:p>
            <a:endParaRPr lang="en-US" sz="1200"/>
          </a:p>
        </p:txBody>
      </p:sp>
      <p:sp>
        <p:nvSpPr>
          <p:cNvPr id="10" name="Freeform 10"/>
          <p:cNvSpPr/>
          <p:nvPr/>
        </p:nvSpPr>
        <p:spPr>
          <a:xfrm rot="-456946" flipH="1">
            <a:off x="596658" y="2707341"/>
            <a:ext cx="5433272" cy="3942324"/>
          </a:xfrm>
          <a:custGeom>
            <a:avLst/>
            <a:gdLst/>
            <a:ahLst/>
            <a:cxnLst/>
            <a:rect l="l" t="t" r="r" b="b"/>
            <a:pathLst>
              <a:path w="8149908" h="5913486">
                <a:moveTo>
                  <a:pt x="8149908" y="0"/>
                </a:moveTo>
                <a:lnTo>
                  <a:pt x="0" y="0"/>
                </a:lnTo>
                <a:lnTo>
                  <a:pt x="0" y="5913486"/>
                </a:lnTo>
                <a:lnTo>
                  <a:pt x="8149908" y="5913486"/>
                </a:lnTo>
                <a:lnTo>
                  <a:pt x="8149908" y="0"/>
                </a:lnTo>
                <a:close/>
              </a:path>
            </a:pathLst>
          </a:custGeom>
          <a:blipFill>
            <a:blip r:embed="rId4"/>
            <a:stretch>
              <a:fillRect/>
            </a:stretch>
          </a:blipFill>
        </p:spPr>
        <p:txBody>
          <a:bodyPr/>
          <a:lstStyle/>
          <a:p>
            <a:endParaRPr lang="en-US" sz="1200"/>
          </a:p>
        </p:txBody>
      </p:sp>
      <p:sp>
        <p:nvSpPr>
          <p:cNvPr id="12" name="Freeform 12"/>
          <p:cNvSpPr/>
          <p:nvPr/>
        </p:nvSpPr>
        <p:spPr>
          <a:xfrm>
            <a:off x="10766400" y="2662744"/>
            <a:ext cx="2851200" cy="96228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a:lstStyle/>
          <a:p>
            <a:endParaRPr lang="en-US" sz="1200"/>
          </a:p>
        </p:txBody>
      </p:sp>
      <p:sp>
        <p:nvSpPr>
          <p:cNvPr id="13" name="Freeform 13"/>
          <p:cNvSpPr/>
          <p:nvPr/>
        </p:nvSpPr>
        <p:spPr>
          <a:xfrm>
            <a:off x="-437295" y="-1081824"/>
            <a:ext cx="3217963" cy="2163650"/>
          </a:xfrm>
          <a:custGeom>
            <a:avLst/>
            <a:gdLst/>
            <a:ahLst/>
            <a:cxnLst/>
            <a:rect l="l" t="t" r="r" b="b"/>
            <a:pathLst>
              <a:path w="4826945" h="3245475">
                <a:moveTo>
                  <a:pt x="0" y="0"/>
                </a:moveTo>
                <a:lnTo>
                  <a:pt x="4826946" y="0"/>
                </a:lnTo>
                <a:lnTo>
                  <a:pt x="4826946" y="3245474"/>
                </a:lnTo>
                <a:lnTo>
                  <a:pt x="0" y="32454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sz="1200"/>
          </a:p>
        </p:txBody>
      </p:sp>
      <p:sp>
        <p:nvSpPr>
          <p:cNvPr id="14" name="Freeform 14"/>
          <p:cNvSpPr/>
          <p:nvPr/>
        </p:nvSpPr>
        <p:spPr>
          <a:xfrm rot="-10667599">
            <a:off x="9720543" y="5238155"/>
            <a:ext cx="3217963" cy="2163650"/>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sz="1200"/>
          </a:p>
        </p:txBody>
      </p:sp>
      <p:sp>
        <p:nvSpPr>
          <p:cNvPr id="16" name="TextBox 16"/>
          <p:cNvSpPr txBox="1"/>
          <p:nvPr/>
        </p:nvSpPr>
        <p:spPr>
          <a:xfrm>
            <a:off x="3454401" y="1143000"/>
            <a:ext cx="6799679" cy="1477328"/>
          </a:xfrm>
          <a:prstGeom prst="rect">
            <a:avLst/>
          </a:prstGeom>
        </p:spPr>
        <p:txBody>
          <a:bodyPr wrap="square" lIns="0" tIns="0" rIns="0" bIns="0" rtlCol="0" anchor="t">
            <a:spAutoFit/>
          </a:bodyPr>
          <a:lstStyle/>
          <a:p>
            <a:pPr algn="ctr"/>
            <a:r>
              <a:rPr lang="vi-VN" sz="4800" b="1" dirty="0">
                <a:solidFill>
                  <a:srgbClr val="FFFFFF"/>
                </a:solidFill>
                <a:latin typeface="Cambria" panose="02040503050406030204" pitchFamily="18" charset="0"/>
                <a:ea typeface="Cambria" panose="02040503050406030204" pitchFamily="18" charset="0"/>
                <a:cs typeface="Kollektif Bold"/>
                <a:sym typeface="Kollektif Bold"/>
              </a:rPr>
              <a:t>2. TIẾT KIỆM </a:t>
            </a:r>
            <a:endParaRPr lang="en-US" sz="4800" b="1" dirty="0">
              <a:solidFill>
                <a:srgbClr val="FFFFFF"/>
              </a:solidFill>
              <a:latin typeface="Cambria" panose="02040503050406030204" pitchFamily="18" charset="0"/>
              <a:ea typeface="Cambria" panose="02040503050406030204" pitchFamily="18" charset="0"/>
              <a:cs typeface="Kollektif Bold"/>
              <a:sym typeface="Kollektif Bold"/>
            </a:endParaRPr>
          </a:p>
          <a:p>
            <a:pPr algn="ctr"/>
            <a:r>
              <a:rPr lang="vi-VN" sz="4800" b="1" dirty="0">
                <a:solidFill>
                  <a:srgbClr val="FFFFFF"/>
                </a:solidFill>
                <a:latin typeface="Cambria" panose="02040503050406030204" pitchFamily="18" charset="0"/>
                <a:ea typeface="Cambria" panose="02040503050406030204" pitchFamily="18" charset="0"/>
                <a:cs typeface="Kollektif Bold"/>
                <a:sym typeface="Kollektif Bold"/>
              </a:rPr>
              <a:t>NĂNG LƯỢNG ĐIỆN</a:t>
            </a:r>
            <a:endParaRPr lang="en-US" sz="4800" b="1" dirty="0">
              <a:solidFill>
                <a:srgbClr val="FFFFFF"/>
              </a:solidFill>
              <a:latin typeface="Cambria" panose="02040503050406030204" pitchFamily="18" charset="0"/>
              <a:ea typeface="Cambria" panose="02040503050406030204" pitchFamily="18" charset="0"/>
              <a:cs typeface="Kollektif Bold"/>
              <a:sym typeface="Kollektif Bold"/>
            </a:endParaRPr>
          </a:p>
        </p:txBody>
      </p:sp>
      <p:sp>
        <p:nvSpPr>
          <p:cNvPr id="18" name="Freeform 18"/>
          <p:cNvSpPr/>
          <p:nvPr/>
        </p:nvSpPr>
        <p:spPr>
          <a:xfrm>
            <a:off x="2337039" y="3308845"/>
            <a:ext cx="887259" cy="784115"/>
          </a:xfrm>
          <a:custGeom>
            <a:avLst/>
            <a:gdLst/>
            <a:ahLst/>
            <a:cxnLst/>
            <a:rect l="l" t="t" r="r" b="b"/>
            <a:pathLst>
              <a:path w="1330888" h="1176172">
                <a:moveTo>
                  <a:pt x="0" y="0"/>
                </a:moveTo>
                <a:lnTo>
                  <a:pt x="1330888" y="0"/>
                </a:lnTo>
                <a:lnTo>
                  <a:pt x="1330888" y="1176173"/>
                </a:lnTo>
                <a:lnTo>
                  <a:pt x="0" y="117617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sz="1200"/>
          </a:p>
        </p:txBody>
      </p:sp>
      <p:sp>
        <p:nvSpPr>
          <p:cNvPr id="19" name="Freeform 19"/>
          <p:cNvSpPr/>
          <p:nvPr/>
        </p:nvSpPr>
        <p:spPr>
          <a:xfrm>
            <a:off x="6530910" y="5159039"/>
            <a:ext cx="887259" cy="784115"/>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sz="1200"/>
          </a:p>
        </p:txBody>
      </p:sp>
    </p:spTree>
    <p:extLst>
      <p:ext uri="{BB962C8B-B14F-4D97-AF65-F5344CB8AC3E}">
        <p14:creationId xmlns:p14="http://schemas.microsoft.com/office/powerpoint/2010/main" val="22362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600" y="33020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sz="1200"/>
          </a:p>
        </p:txBody>
      </p:sp>
      <p:grpSp>
        <p:nvGrpSpPr>
          <p:cNvPr id="3" name="Group 3"/>
          <p:cNvGrpSpPr/>
          <p:nvPr/>
        </p:nvGrpSpPr>
        <p:grpSpPr>
          <a:xfrm>
            <a:off x="1057789" y="533401"/>
            <a:ext cx="10076423" cy="3657167"/>
            <a:chOff x="0" y="0"/>
            <a:chExt cx="4184879" cy="1083522"/>
          </a:xfrm>
        </p:grpSpPr>
        <p:sp>
          <p:nvSpPr>
            <p:cNvPr id="4" name="Freeform 4"/>
            <p:cNvSpPr/>
            <p:nvPr/>
          </p:nvSpPr>
          <p:spPr>
            <a:xfrm>
              <a:off x="0" y="0"/>
              <a:ext cx="4184879" cy="1083522"/>
            </a:xfrm>
            <a:custGeom>
              <a:avLst/>
              <a:gdLst/>
              <a:ahLst/>
              <a:cxnLst/>
              <a:rect l="l" t="t" r="r" b="b"/>
              <a:pathLst>
                <a:path w="4184879" h="1083522">
                  <a:moveTo>
                    <a:pt x="9732" y="0"/>
                  </a:moveTo>
                  <a:lnTo>
                    <a:pt x="4175147" y="0"/>
                  </a:lnTo>
                  <a:cubicBezTo>
                    <a:pt x="4180522" y="0"/>
                    <a:pt x="4184879" y="4357"/>
                    <a:pt x="4184879" y="9732"/>
                  </a:cubicBezTo>
                  <a:lnTo>
                    <a:pt x="4184879" y="1073790"/>
                  </a:lnTo>
                  <a:cubicBezTo>
                    <a:pt x="4184879" y="1079165"/>
                    <a:pt x="4180522" y="1083522"/>
                    <a:pt x="4175147" y="1083522"/>
                  </a:cubicBezTo>
                  <a:lnTo>
                    <a:pt x="9732" y="1083522"/>
                  </a:lnTo>
                  <a:cubicBezTo>
                    <a:pt x="4357" y="1083522"/>
                    <a:pt x="0" y="1079165"/>
                    <a:pt x="0" y="1073790"/>
                  </a:cubicBezTo>
                  <a:lnTo>
                    <a:pt x="0" y="9732"/>
                  </a:lnTo>
                  <a:cubicBezTo>
                    <a:pt x="0" y="4357"/>
                    <a:pt x="4357" y="0"/>
                    <a:pt x="9732" y="0"/>
                  </a:cubicBezTo>
                  <a:close/>
                </a:path>
              </a:pathLst>
            </a:custGeom>
            <a:solidFill>
              <a:srgbClr val="465D3B"/>
            </a:solidFill>
          </p:spPr>
          <p:txBody>
            <a:bodyPr/>
            <a:lstStyle/>
            <a:p>
              <a:endParaRPr lang="en-US" sz="1200"/>
            </a:p>
          </p:txBody>
        </p:sp>
        <p:sp>
          <p:nvSpPr>
            <p:cNvPr id="5" name="TextBox 5"/>
            <p:cNvSpPr txBox="1"/>
            <p:nvPr/>
          </p:nvSpPr>
          <p:spPr>
            <a:xfrm>
              <a:off x="0" y="-85725"/>
              <a:ext cx="4184879" cy="1169247"/>
            </a:xfrm>
            <a:prstGeom prst="rect">
              <a:avLst/>
            </a:prstGeom>
          </p:spPr>
          <p:txBody>
            <a:bodyPr lIns="33867" tIns="33867" rIns="33867" bIns="33867" rtlCol="0" anchor="ctr"/>
            <a:lstStyle/>
            <a:p>
              <a:pPr algn="ctr">
                <a:lnSpc>
                  <a:spcPts val="2059"/>
                </a:lnSpc>
              </a:pPr>
              <a:endParaRPr sz="1200"/>
            </a:p>
          </p:txBody>
        </p:sp>
      </p:grpSp>
      <p:sp>
        <p:nvSpPr>
          <p:cNvPr id="6" name="Freeform 6"/>
          <p:cNvSpPr/>
          <p:nvPr/>
        </p:nvSpPr>
        <p:spPr>
          <a:xfrm>
            <a:off x="10324420" y="964931"/>
            <a:ext cx="1375981" cy="1584415"/>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7" name="Freeform 7"/>
          <p:cNvSpPr/>
          <p:nvPr/>
        </p:nvSpPr>
        <p:spPr>
          <a:xfrm rot="1172543">
            <a:off x="445832" y="964931"/>
            <a:ext cx="1375981" cy="1584415"/>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grpSp>
        <p:nvGrpSpPr>
          <p:cNvPr id="8" name="Group 8"/>
          <p:cNvGrpSpPr/>
          <p:nvPr/>
        </p:nvGrpSpPr>
        <p:grpSpPr>
          <a:xfrm>
            <a:off x="-1112300" y="6172200"/>
            <a:ext cx="14416600" cy="2277285"/>
            <a:chOff x="0" y="0"/>
            <a:chExt cx="5695447" cy="899668"/>
          </a:xfrm>
        </p:grpSpPr>
        <p:sp>
          <p:nvSpPr>
            <p:cNvPr id="9" name="Freeform 9"/>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sz="1200"/>
            </a:p>
          </p:txBody>
        </p:sp>
        <p:sp>
          <p:nvSpPr>
            <p:cNvPr id="10" name="TextBox 10"/>
            <p:cNvSpPr txBox="1"/>
            <p:nvPr/>
          </p:nvSpPr>
          <p:spPr>
            <a:xfrm>
              <a:off x="0" y="-85725"/>
              <a:ext cx="5695447" cy="985393"/>
            </a:xfrm>
            <a:prstGeom prst="rect">
              <a:avLst/>
            </a:prstGeom>
          </p:spPr>
          <p:txBody>
            <a:bodyPr lIns="33867" tIns="33867" rIns="33867" bIns="33867" rtlCol="0" anchor="ctr"/>
            <a:lstStyle/>
            <a:p>
              <a:pPr algn="ctr">
                <a:lnSpc>
                  <a:spcPts val="2059"/>
                </a:lnSpc>
              </a:pPr>
              <a:endParaRPr sz="1200"/>
            </a:p>
          </p:txBody>
        </p:sp>
      </p:grpSp>
      <p:sp>
        <p:nvSpPr>
          <p:cNvPr id="11" name="Freeform 11"/>
          <p:cNvSpPr/>
          <p:nvPr/>
        </p:nvSpPr>
        <p:spPr>
          <a:xfrm>
            <a:off x="109719" y="4445000"/>
            <a:ext cx="3874917" cy="2413000"/>
          </a:xfrm>
          <a:custGeom>
            <a:avLst/>
            <a:gdLst/>
            <a:ahLst/>
            <a:cxnLst/>
            <a:rect l="l" t="t" r="r" b="b"/>
            <a:pathLst>
              <a:path w="5812376" h="4216614">
                <a:moveTo>
                  <a:pt x="0" y="0"/>
                </a:moveTo>
                <a:lnTo>
                  <a:pt x="5812376" y="0"/>
                </a:lnTo>
                <a:lnTo>
                  <a:pt x="5812376" y="4216614"/>
                </a:lnTo>
                <a:lnTo>
                  <a:pt x="0" y="42166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200"/>
          </a:p>
        </p:txBody>
      </p:sp>
      <p:sp>
        <p:nvSpPr>
          <p:cNvPr id="12" name="Freeform 12"/>
          <p:cNvSpPr/>
          <p:nvPr/>
        </p:nvSpPr>
        <p:spPr>
          <a:xfrm rot="-380224">
            <a:off x="8574260" y="3963100"/>
            <a:ext cx="3251638" cy="2743200"/>
          </a:xfrm>
          <a:custGeom>
            <a:avLst/>
            <a:gdLst/>
            <a:ahLst/>
            <a:cxnLst/>
            <a:rect l="l" t="t" r="r" b="b"/>
            <a:pathLst>
              <a:path w="4877457" h="4114800">
                <a:moveTo>
                  <a:pt x="0" y="0"/>
                </a:moveTo>
                <a:lnTo>
                  <a:pt x="4877457" y="0"/>
                </a:lnTo>
                <a:lnTo>
                  <a:pt x="487745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sz="1200"/>
          </a:p>
        </p:txBody>
      </p:sp>
      <p:sp>
        <p:nvSpPr>
          <p:cNvPr id="13" name="Freeform 13"/>
          <p:cNvSpPr/>
          <p:nvPr/>
        </p:nvSpPr>
        <p:spPr>
          <a:xfrm>
            <a:off x="4826863" y="4475939"/>
            <a:ext cx="2212511" cy="2111943"/>
          </a:xfrm>
          <a:custGeom>
            <a:avLst/>
            <a:gdLst/>
            <a:ahLst/>
            <a:cxnLst/>
            <a:rect l="l" t="t" r="r" b="b"/>
            <a:pathLst>
              <a:path w="3318767" h="3167914">
                <a:moveTo>
                  <a:pt x="0" y="0"/>
                </a:moveTo>
                <a:lnTo>
                  <a:pt x="3318767" y="0"/>
                </a:lnTo>
                <a:lnTo>
                  <a:pt x="3318767" y="3167913"/>
                </a:lnTo>
                <a:lnTo>
                  <a:pt x="0" y="316791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sz="1200"/>
          </a:p>
        </p:txBody>
      </p:sp>
      <p:sp>
        <p:nvSpPr>
          <p:cNvPr id="14" name="TextBox 14"/>
          <p:cNvSpPr txBox="1"/>
          <p:nvPr/>
        </p:nvSpPr>
        <p:spPr>
          <a:xfrm>
            <a:off x="1879600" y="685801"/>
            <a:ext cx="8737600" cy="3282950"/>
          </a:xfrm>
          <a:prstGeom prst="rect">
            <a:avLst/>
          </a:prstGeom>
        </p:spPr>
        <p:txBody>
          <a:bodyPr wrap="square" lIns="0" tIns="0" rIns="0" bIns="0" rtlCol="0" anchor="t">
            <a:spAutoFit/>
          </a:bodyPr>
          <a:lstStyle/>
          <a:p>
            <a:pPr algn="just">
              <a:lnSpc>
                <a:spcPts val="3209"/>
              </a:lnSpc>
            </a:pPr>
            <a:r>
              <a:rPr lang="vi-VN" sz="2292" b="1" dirty="0">
                <a:solidFill>
                  <a:srgbClr val="FFFFFF"/>
                </a:solidFill>
                <a:latin typeface="Cambria" panose="02040503050406030204" pitchFamily="18" charset="0"/>
                <a:ea typeface="Cambria" panose="02040503050406030204" pitchFamily="18" charset="0"/>
                <a:cs typeface="Kollektif Bold"/>
                <a:sym typeface="Kollektif Bold"/>
              </a:rPr>
              <a:t>Các nguồn năng lượng như than đá, dầu mỏ, khí tự nhiên dùng để sản xuất điện. Chúng cần rất nhiều năm để hình thành và đang dần cạn kiệt.</a:t>
            </a:r>
          </a:p>
          <a:p>
            <a:pPr algn="just">
              <a:lnSpc>
                <a:spcPts val="3209"/>
              </a:lnSpc>
            </a:pPr>
            <a:r>
              <a:rPr lang="vi-VN" sz="2292" b="1" dirty="0">
                <a:solidFill>
                  <a:srgbClr val="FFFFFF"/>
                </a:solidFill>
                <a:latin typeface="Cambria" panose="02040503050406030204" pitchFamily="18" charset="0"/>
                <a:ea typeface="Cambria" panose="02040503050406030204" pitchFamily="18" charset="0"/>
                <a:cs typeface="Kollektif Bold"/>
                <a:sym typeface="Kollektif Bold"/>
              </a:rPr>
              <a:t>Năng lượng nước chảy từ trên cao xuống, năng lượng mặt trời, năng lượng gió có thể sử dụng để sản xuất điện nhưng các nguồn năng lượng này không dễ khai thác hoặc không sẵn có ở mọi thời điểm.</a:t>
            </a:r>
          </a:p>
          <a:p>
            <a:pPr algn="just">
              <a:lnSpc>
                <a:spcPts val="3209"/>
              </a:lnSpc>
            </a:pPr>
            <a:r>
              <a:rPr lang="vi-VN" sz="2292" b="1" dirty="0">
                <a:solidFill>
                  <a:srgbClr val="FFFFFF"/>
                </a:solidFill>
                <a:latin typeface="Cambria" panose="02040503050406030204" pitchFamily="18" charset="0"/>
                <a:ea typeface="Cambria" panose="02040503050406030204" pitchFamily="18" charset="0"/>
                <a:cs typeface="Kollektif Bold"/>
                <a:sym typeface="Kollektif Bold"/>
              </a:rPr>
              <a:t>Do đó, chúng ta cần sử dụng điện một cách hợp lí và tiết kiệm.</a:t>
            </a:r>
          </a:p>
        </p:txBody>
      </p:sp>
      <p:sp>
        <p:nvSpPr>
          <p:cNvPr id="16" name="Freeform 16"/>
          <p:cNvSpPr/>
          <p:nvPr/>
        </p:nvSpPr>
        <p:spPr>
          <a:xfrm>
            <a:off x="11700400" y="2778704"/>
            <a:ext cx="2851200" cy="96228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txBody>
          <a:bodyPr/>
          <a:lstStyle/>
          <a:p>
            <a:endParaRPr lang="en-US" sz="1200"/>
          </a:p>
        </p:txBody>
      </p:sp>
      <p:sp>
        <p:nvSpPr>
          <p:cNvPr id="17" name="Freeform 17"/>
          <p:cNvSpPr/>
          <p:nvPr/>
        </p:nvSpPr>
        <p:spPr>
          <a:xfrm rot="463947">
            <a:off x="-2410335" y="2778704"/>
            <a:ext cx="2851200" cy="96228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sz="1200"/>
          </a:p>
        </p:txBody>
      </p:sp>
      <p:sp>
        <p:nvSpPr>
          <p:cNvPr id="18" name="Freeform 18"/>
          <p:cNvSpPr/>
          <p:nvPr/>
        </p:nvSpPr>
        <p:spPr>
          <a:xfrm>
            <a:off x="-1288470" y="-479592"/>
            <a:ext cx="3217963" cy="2163650"/>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200"/>
          </a:p>
        </p:txBody>
      </p:sp>
      <p:sp>
        <p:nvSpPr>
          <p:cNvPr id="19" name="Freeform 19"/>
          <p:cNvSpPr/>
          <p:nvPr/>
        </p:nvSpPr>
        <p:spPr>
          <a:xfrm rot="-7875380">
            <a:off x="9919973" y="-785403"/>
            <a:ext cx="3217963" cy="2163650"/>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200"/>
          </a:p>
        </p:txBody>
      </p:sp>
    </p:spTree>
    <p:extLst>
      <p:ext uri="{BB962C8B-B14F-4D97-AF65-F5344CB8AC3E}">
        <p14:creationId xmlns:p14="http://schemas.microsoft.com/office/powerpoint/2010/main" val="110929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defTabSz="609630">
              <a:defRPr/>
            </a:pPr>
            <a:endParaRPr lang="en-US" sz="1200">
              <a:solidFill>
                <a:prstClr val="black"/>
              </a:solidFill>
              <a:latin typeface="Calibri"/>
            </a:endParaRPr>
          </a:p>
        </p:txBody>
      </p:sp>
      <p:grpSp>
        <p:nvGrpSpPr>
          <p:cNvPr id="3" name="Group 3"/>
          <p:cNvGrpSpPr/>
          <p:nvPr/>
        </p:nvGrpSpPr>
        <p:grpSpPr>
          <a:xfrm>
            <a:off x="2286000" y="279400"/>
            <a:ext cx="8636000" cy="13208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defTabSz="609630">
                <a:defRPr/>
              </a:pPr>
              <a:endParaRPr lang="en-US" sz="1200">
                <a:solidFill>
                  <a:prstClr val="black"/>
                </a:solidFill>
                <a:latin typeface="Calibri"/>
              </a:endParaRPr>
            </a:p>
          </p:txBody>
        </p:sp>
        <p:sp>
          <p:nvSpPr>
            <p:cNvPr id="5" name="TextBox 5"/>
            <p:cNvSpPr txBox="1"/>
            <p:nvPr/>
          </p:nvSpPr>
          <p:spPr>
            <a:xfrm>
              <a:off x="0" y="-85725"/>
              <a:ext cx="2516133" cy="1041157"/>
            </a:xfrm>
            <a:prstGeom prst="rect">
              <a:avLst/>
            </a:prstGeom>
          </p:spPr>
          <p:txBody>
            <a:bodyPr lIns="33867" tIns="33867" rIns="33867" bIns="33867" rtlCol="0" anchor="ctr"/>
            <a:lstStyle/>
            <a:p>
              <a:pPr algn="ctr" defTabSz="609630">
                <a:lnSpc>
                  <a:spcPts val="2059"/>
                </a:lnSpc>
                <a:defRPr/>
              </a:pPr>
              <a:endParaRPr sz="1200">
                <a:solidFill>
                  <a:prstClr val="black"/>
                </a:solidFill>
                <a:latin typeface="Calibri"/>
              </a:endParaRPr>
            </a:p>
          </p:txBody>
        </p:sp>
      </p:grpSp>
      <p:grpSp>
        <p:nvGrpSpPr>
          <p:cNvPr id="6" name="Group 6"/>
          <p:cNvGrpSpPr/>
          <p:nvPr/>
        </p:nvGrpSpPr>
        <p:grpSpPr>
          <a:xfrm>
            <a:off x="2641516" y="644153"/>
            <a:ext cx="308295" cy="208169"/>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defTabSz="609630">
                <a:defRPr/>
              </a:pPr>
              <a:endParaRPr lang="en-US" sz="1200">
                <a:solidFill>
                  <a:prstClr val="black"/>
                </a:solidFill>
                <a:latin typeface="Calibri"/>
              </a:endParaRPr>
            </a:p>
          </p:txBody>
        </p:sp>
      </p:grpSp>
      <p:grpSp>
        <p:nvGrpSpPr>
          <p:cNvPr id="12" name="Group 12"/>
          <p:cNvGrpSpPr/>
          <p:nvPr/>
        </p:nvGrpSpPr>
        <p:grpSpPr>
          <a:xfrm>
            <a:off x="-1112300" y="5458125"/>
            <a:ext cx="14416600" cy="2277285"/>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defTabSz="609630">
                <a:defRPr/>
              </a:pPr>
              <a:endParaRPr lang="en-US" sz="1200">
                <a:solidFill>
                  <a:prstClr val="black"/>
                </a:solidFill>
                <a:latin typeface="Calibri"/>
              </a:endParaRPr>
            </a:p>
          </p:txBody>
        </p:sp>
        <p:sp>
          <p:nvSpPr>
            <p:cNvPr id="14" name="TextBox 14"/>
            <p:cNvSpPr txBox="1"/>
            <p:nvPr/>
          </p:nvSpPr>
          <p:spPr>
            <a:xfrm>
              <a:off x="0" y="-85725"/>
              <a:ext cx="5695447" cy="985393"/>
            </a:xfrm>
            <a:prstGeom prst="rect">
              <a:avLst/>
            </a:prstGeom>
          </p:spPr>
          <p:txBody>
            <a:bodyPr lIns="33867" tIns="33867" rIns="33867" bIns="33867" rtlCol="0" anchor="ctr"/>
            <a:lstStyle/>
            <a:p>
              <a:pPr algn="ctr" defTabSz="609630">
                <a:lnSpc>
                  <a:spcPts val="2059"/>
                </a:lnSpc>
                <a:defRPr/>
              </a:pPr>
              <a:endParaRPr sz="1200">
                <a:solidFill>
                  <a:prstClr val="black"/>
                </a:solidFill>
                <a:latin typeface="Calibri"/>
              </a:endParaRPr>
            </a:p>
          </p:txBody>
        </p:sp>
      </p:grpSp>
      <p:sp>
        <p:nvSpPr>
          <p:cNvPr id="16" name="Freeform 16"/>
          <p:cNvSpPr/>
          <p:nvPr/>
        </p:nvSpPr>
        <p:spPr>
          <a:xfrm>
            <a:off x="6478130" y="3661116"/>
            <a:ext cx="4909916" cy="2857023"/>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asvg="http://schemas.microsoft.com/office/drawing/2016/SVG/main" xmlns="" r:embed="rId5"/>
                </a:ext>
              </a:extLst>
            </a:blip>
            <a:stretch>
              <a:fillRect t="-69156" r="-1952"/>
            </a:stretch>
          </a:blipFill>
        </p:spPr>
        <p:txBody>
          <a:bodyPr/>
          <a:lstStyle/>
          <a:p>
            <a:pPr defTabSz="609630">
              <a:defRPr/>
            </a:pPr>
            <a:endParaRPr lang="en-US" sz="1200">
              <a:solidFill>
                <a:prstClr val="black"/>
              </a:solidFill>
              <a:latin typeface="Calibri"/>
            </a:endParaRPr>
          </a:p>
        </p:txBody>
      </p:sp>
      <p:sp>
        <p:nvSpPr>
          <p:cNvPr id="19" name="TextBox 19"/>
          <p:cNvSpPr txBox="1"/>
          <p:nvPr/>
        </p:nvSpPr>
        <p:spPr>
          <a:xfrm>
            <a:off x="3015111" y="587003"/>
            <a:ext cx="6840089" cy="820866"/>
          </a:xfrm>
          <a:prstGeom prst="rect">
            <a:avLst/>
          </a:prstGeom>
        </p:spPr>
        <p:txBody>
          <a:bodyPr wrap="square" lIns="0" tIns="0" rIns="0" bIns="0" rtlCol="0" anchor="t">
            <a:spAutoFit/>
          </a:bodyPr>
          <a:lstStyle/>
          <a:p>
            <a:pPr defTabSz="609630">
              <a:defRPr/>
            </a:pPr>
            <a:r>
              <a:rPr lang="en-US" sz="2667" b="1" dirty="0" err="1">
                <a:solidFill>
                  <a:srgbClr val="FFFFFF"/>
                </a:solidFill>
                <a:latin typeface="Cambria" panose="02040503050406030204" pitchFamily="18" charset="0"/>
                <a:ea typeface="Cambria" panose="02040503050406030204" pitchFamily="18" charset="0"/>
                <a:cs typeface="Kollektif"/>
                <a:sym typeface="Kollektif"/>
              </a:rPr>
              <a:t>Vì</a:t>
            </a:r>
            <a:r>
              <a:rPr lang="en-US" sz="2667" b="1" dirty="0">
                <a:solidFill>
                  <a:srgbClr val="FFFFFF"/>
                </a:solidFill>
                <a:latin typeface="Cambria" panose="02040503050406030204" pitchFamily="18" charset="0"/>
                <a:ea typeface="Cambria" panose="02040503050406030204" pitchFamily="18" charset="0"/>
                <a:cs typeface="Kollektif"/>
                <a:sym typeface="Kollektif"/>
              </a:rPr>
              <a:t> </a:t>
            </a:r>
            <a:r>
              <a:rPr lang="en-US" sz="2667" b="1" dirty="0" err="1">
                <a:solidFill>
                  <a:srgbClr val="FFFFFF"/>
                </a:solidFill>
                <a:latin typeface="Cambria" panose="02040503050406030204" pitchFamily="18" charset="0"/>
                <a:ea typeface="Cambria" panose="02040503050406030204" pitchFamily="18" charset="0"/>
                <a:cs typeface="Kollektif"/>
                <a:sym typeface="Kollektif"/>
              </a:rPr>
              <a:t>sao</a:t>
            </a:r>
            <a:r>
              <a:rPr lang="en-US" sz="2667" b="1" dirty="0">
                <a:solidFill>
                  <a:srgbClr val="FFFFFF"/>
                </a:solidFill>
                <a:latin typeface="Cambria" panose="02040503050406030204" pitchFamily="18" charset="0"/>
                <a:ea typeface="Cambria" panose="02040503050406030204" pitchFamily="18" charset="0"/>
                <a:cs typeface="Kollektif"/>
                <a:sym typeface="Kollektif"/>
              </a:rPr>
              <a:t> </a:t>
            </a:r>
            <a:r>
              <a:rPr lang="en-US" sz="2667" b="1" dirty="0" err="1">
                <a:solidFill>
                  <a:srgbClr val="FFFFFF"/>
                </a:solidFill>
                <a:latin typeface="Cambria" panose="02040503050406030204" pitchFamily="18" charset="0"/>
                <a:ea typeface="Cambria" panose="02040503050406030204" pitchFamily="18" charset="0"/>
                <a:cs typeface="Kollektif"/>
                <a:sym typeface="Kollektif"/>
              </a:rPr>
              <a:t>chúng</a:t>
            </a:r>
            <a:r>
              <a:rPr lang="en-US" sz="2667" b="1" dirty="0">
                <a:solidFill>
                  <a:srgbClr val="FFFFFF"/>
                </a:solidFill>
                <a:latin typeface="Cambria" panose="02040503050406030204" pitchFamily="18" charset="0"/>
                <a:ea typeface="Cambria" panose="02040503050406030204" pitchFamily="18" charset="0"/>
                <a:cs typeface="Kollektif"/>
                <a:sym typeface="Kollektif"/>
              </a:rPr>
              <a:t> ta </a:t>
            </a:r>
            <a:r>
              <a:rPr lang="en-US" sz="2667" b="1" dirty="0" err="1">
                <a:solidFill>
                  <a:srgbClr val="FFFFFF"/>
                </a:solidFill>
                <a:latin typeface="Cambria" panose="02040503050406030204" pitchFamily="18" charset="0"/>
                <a:ea typeface="Cambria" panose="02040503050406030204" pitchFamily="18" charset="0"/>
                <a:cs typeface="Kollektif"/>
                <a:sym typeface="Kollektif"/>
              </a:rPr>
              <a:t>cần</a:t>
            </a:r>
            <a:r>
              <a:rPr lang="en-US" sz="2667" b="1" dirty="0">
                <a:solidFill>
                  <a:srgbClr val="FFFFFF"/>
                </a:solidFill>
                <a:latin typeface="Cambria" panose="02040503050406030204" pitchFamily="18" charset="0"/>
                <a:ea typeface="Cambria" panose="02040503050406030204" pitchFamily="18" charset="0"/>
                <a:cs typeface="Kollektif"/>
                <a:sym typeface="Kollektif"/>
              </a:rPr>
              <a:t> </a:t>
            </a:r>
            <a:r>
              <a:rPr lang="en-US" sz="2667" b="1" dirty="0" err="1">
                <a:solidFill>
                  <a:srgbClr val="FFFFFF"/>
                </a:solidFill>
                <a:latin typeface="Cambria" panose="02040503050406030204" pitchFamily="18" charset="0"/>
                <a:ea typeface="Cambria" panose="02040503050406030204" pitchFamily="18" charset="0"/>
                <a:cs typeface="Kollektif"/>
                <a:sym typeface="Kollektif"/>
              </a:rPr>
              <a:t>sử</a:t>
            </a:r>
            <a:r>
              <a:rPr lang="en-US" sz="2667" b="1" dirty="0">
                <a:solidFill>
                  <a:srgbClr val="FFFFFF"/>
                </a:solidFill>
                <a:latin typeface="Cambria" panose="02040503050406030204" pitchFamily="18" charset="0"/>
                <a:ea typeface="Cambria" panose="02040503050406030204" pitchFamily="18" charset="0"/>
                <a:cs typeface="Kollektif"/>
                <a:sym typeface="Kollektif"/>
              </a:rPr>
              <a:t> </a:t>
            </a:r>
            <a:r>
              <a:rPr lang="en-US" sz="2667" b="1" dirty="0" err="1">
                <a:solidFill>
                  <a:srgbClr val="FFFFFF"/>
                </a:solidFill>
                <a:latin typeface="Cambria" panose="02040503050406030204" pitchFamily="18" charset="0"/>
                <a:ea typeface="Cambria" panose="02040503050406030204" pitchFamily="18" charset="0"/>
                <a:cs typeface="Kollektif"/>
                <a:sym typeface="Kollektif"/>
              </a:rPr>
              <a:t>dụng</a:t>
            </a:r>
            <a:r>
              <a:rPr lang="en-US" sz="2667" b="1" dirty="0">
                <a:solidFill>
                  <a:srgbClr val="FFFFFF"/>
                </a:solidFill>
                <a:latin typeface="Cambria" panose="02040503050406030204" pitchFamily="18" charset="0"/>
                <a:ea typeface="Cambria" panose="02040503050406030204" pitchFamily="18" charset="0"/>
                <a:cs typeface="Kollektif"/>
                <a:sym typeface="Kollektif"/>
              </a:rPr>
              <a:t> </a:t>
            </a:r>
            <a:r>
              <a:rPr lang="en-US" sz="2667"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2667" b="1" dirty="0">
                <a:solidFill>
                  <a:srgbClr val="FFFFFF"/>
                </a:solidFill>
                <a:latin typeface="Cambria" panose="02040503050406030204" pitchFamily="18" charset="0"/>
                <a:ea typeface="Cambria" panose="02040503050406030204" pitchFamily="18" charset="0"/>
                <a:cs typeface="Kollektif"/>
                <a:sym typeface="Kollektif"/>
              </a:rPr>
              <a:t> </a:t>
            </a:r>
            <a:r>
              <a:rPr lang="en-US" sz="2667" b="1" dirty="0" err="1">
                <a:solidFill>
                  <a:srgbClr val="FFFFFF"/>
                </a:solidFill>
                <a:latin typeface="Cambria" panose="02040503050406030204" pitchFamily="18" charset="0"/>
                <a:ea typeface="Cambria" panose="02040503050406030204" pitchFamily="18" charset="0"/>
                <a:cs typeface="Kollektif"/>
                <a:sym typeface="Kollektif"/>
              </a:rPr>
              <a:t>một</a:t>
            </a:r>
            <a:r>
              <a:rPr lang="en-US" sz="2667" b="1" dirty="0">
                <a:solidFill>
                  <a:srgbClr val="FFFFFF"/>
                </a:solidFill>
                <a:latin typeface="Cambria" panose="02040503050406030204" pitchFamily="18" charset="0"/>
                <a:ea typeface="Cambria" panose="02040503050406030204" pitchFamily="18" charset="0"/>
                <a:cs typeface="Kollektif"/>
                <a:sym typeface="Kollektif"/>
              </a:rPr>
              <a:t> </a:t>
            </a:r>
            <a:r>
              <a:rPr lang="en-US" sz="2667"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2667" b="1" dirty="0">
                <a:solidFill>
                  <a:srgbClr val="FFFFFF"/>
                </a:solidFill>
                <a:latin typeface="Cambria" panose="02040503050406030204" pitchFamily="18" charset="0"/>
                <a:ea typeface="Cambria" panose="02040503050406030204" pitchFamily="18" charset="0"/>
                <a:cs typeface="Kollektif"/>
                <a:sym typeface="Kollektif"/>
              </a:rPr>
              <a:t> </a:t>
            </a:r>
            <a:r>
              <a:rPr lang="en-US" sz="2667" b="1" dirty="0" err="1">
                <a:solidFill>
                  <a:srgbClr val="FFFFFF"/>
                </a:solidFill>
                <a:latin typeface="Cambria" panose="02040503050406030204" pitchFamily="18" charset="0"/>
                <a:ea typeface="Cambria" panose="02040503050406030204" pitchFamily="18" charset="0"/>
                <a:cs typeface="Kollektif"/>
                <a:sym typeface="Kollektif"/>
              </a:rPr>
              <a:t>hợp</a:t>
            </a:r>
            <a:r>
              <a:rPr lang="en-US" sz="2667" b="1" dirty="0">
                <a:solidFill>
                  <a:srgbClr val="FFFFFF"/>
                </a:solidFill>
                <a:latin typeface="Cambria" panose="02040503050406030204" pitchFamily="18" charset="0"/>
                <a:ea typeface="Cambria" panose="02040503050406030204" pitchFamily="18" charset="0"/>
                <a:cs typeface="Kollektif"/>
                <a:sym typeface="Kollektif"/>
              </a:rPr>
              <a:t> </a:t>
            </a:r>
            <a:r>
              <a:rPr lang="en-US" sz="2667" b="1" dirty="0" err="1">
                <a:solidFill>
                  <a:srgbClr val="FFFFFF"/>
                </a:solidFill>
                <a:latin typeface="Cambria" panose="02040503050406030204" pitchFamily="18" charset="0"/>
                <a:ea typeface="Cambria" panose="02040503050406030204" pitchFamily="18" charset="0"/>
                <a:cs typeface="Kollektif"/>
                <a:sym typeface="Kollektif"/>
              </a:rPr>
              <a:t>lí</a:t>
            </a:r>
            <a:r>
              <a:rPr lang="en-US" sz="2667" b="1" dirty="0">
                <a:solidFill>
                  <a:srgbClr val="FFFFFF"/>
                </a:solidFill>
                <a:latin typeface="Cambria" panose="02040503050406030204" pitchFamily="18" charset="0"/>
                <a:ea typeface="Cambria" panose="02040503050406030204" pitchFamily="18" charset="0"/>
                <a:cs typeface="Kollektif"/>
                <a:sym typeface="Kollektif"/>
              </a:rPr>
              <a:t> </a:t>
            </a:r>
            <a:r>
              <a:rPr lang="en-US" sz="2667" b="1" dirty="0" err="1">
                <a:solidFill>
                  <a:srgbClr val="FFFFFF"/>
                </a:solidFill>
                <a:latin typeface="Cambria" panose="02040503050406030204" pitchFamily="18" charset="0"/>
                <a:ea typeface="Cambria" panose="02040503050406030204" pitchFamily="18" charset="0"/>
                <a:cs typeface="Kollektif"/>
                <a:sym typeface="Kollektif"/>
              </a:rPr>
              <a:t>và</a:t>
            </a:r>
            <a:r>
              <a:rPr lang="en-US" sz="2667" b="1" dirty="0">
                <a:solidFill>
                  <a:srgbClr val="FFFFFF"/>
                </a:solidFill>
                <a:latin typeface="Cambria" panose="02040503050406030204" pitchFamily="18" charset="0"/>
                <a:ea typeface="Cambria" panose="02040503050406030204" pitchFamily="18" charset="0"/>
                <a:cs typeface="Kollektif"/>
                <a:sym typeface="Kollektif"/>
              </a:rPr>
              <a:t> </a:t>
            </a:r>
            <a:r>
              <a:rPr lang="en-US" sz="2667" b="1" dirty="0" err="1">
                <a:solidFill>
                  <a:srgbClr val="FFFFFF"/>
                </a:solidFill>
                <a:latin typeface="Cambria" panose="02040503050406030204" pitchFamily="18" charset="0"/>
                <a:ea typeface="Cambria" panose="02040503050406030204" pitchFamily="18" charset="0"/>
                <a:cs typeface="Kollektif"/>
                <a:sym typeface="Kollektif"/>
              </a:rPr>
              <a:t>tiết</a:t>
            </a:r>
            <a:r>
              <a:rPr lang="en-US" sz="2667" b="1" dirty="0">
                <a:solidFill>
                  <a:srgbClr val="FFFFFF"/>
                </a:solidFill>
                <a:latin typeface="Cambria" panose="02040503050406030204" pitchFamily="18" charset="0"/>
                <a:ea typeface="Cambria" panose="02040503050406030204" pitchFamily="18" charset="0"/>
                <a:cs typeface="Kollektif"/>
                <a:sym typeface="Kollektif"/>
              </a:rPr>
              <a:t> </a:t>
            </a:r>
            <a:r>
              <a:rPr lang="en-US" sz="2667" b="1" dirty="0" err="1">
                <a:solidFill>
                  <a:srgbClr val="FFFFFF"/>
                </a:solidFill>
                <a:latin typeface="Cambria" panose="02040503050406030204" pitchFamily="18" charset="0"/>
                <a:ea typeface="Cambria" panose="02040503050406030204" pitchFamily="18" charset="0"/>
                <a:cs typeface="Kollektif"/>
                <a:sym typeface="Kollektif"/>
              </a:rPr>
              <a:t>kiệm</a:t>
            </a:r>
            <a:r>
              <a:rPr lang="en-US" sz="2667" b="1" dirty="0">
                <a:solidFill>
                  <a:srgbClr val="FFFFFF"/>
                </a:solidFill>
                <a:latin typeface="Cambria" panose="02040503050406030204" pitchFamily="18" charset="0"/>
                <a:ea typeface="Cambria" panose="02040503050406030204" pitchFamily="18" charset="0"/>
                <a:cs typeface="Kollektif"/>
                <a:sym typeface="Kollektif"/>
              </a:rPr>
              <a:t>?</a:t>
            </a:r>
          </a:p>
        </p:txBody>
      </p:sp>
      <p:sp>
        <p:nvSpPr>
          <p:cNvPr id="22" name="Freeform 22"/>
          <p:cNvSpPr/>
          <p:nvPr/>
        </p:nvSpPr>
        <p:spPr>
          <a:xfrm>
            <a:off x="10955633" y="2802669"/>
            <a:ext cx="2851200" cy="96228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defRPr/>
            </a:pPr>
            <a:endParaRPr lang="en-US" sz="1200">
              <a:solidFill>
                <a:prstClr val="black"/>
              </a:solidFill>
              <a:latin typeface="Calibri"/>
            </a:endParaRPr>
          </a:p>
        </p:txBody>
      </p:sp>
      <p:sp>
        <p:nvSpPr>
          <p:cNvPr id="24" name="Freeform 24"/>
          <p:cNvSpPr/>
          <p:nvPr/>
        </p:nvSpPr>
        <p:spPr>
          <a:xfrm>
            <a:off x="-1112300" y="-472368"/>
            <a:ext cx="3217963" cy="2163650"/>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defRPr/>
            </a:pPr>
            <a:endParaRPr lang="en-US" sz="1200">
              <a:solidFill>
                <a:prstClr val="black"/>
              </a:solidFill>
              <a:latin typeface="Calibri"/>
            </a:endParaRPr>
          </a:p>
        </p:txBody>
      </p:sp>
      <p:sp>
        <p:nvSpPr>
          <p:cNvPr id="25" name="Freeform 25"/>
          <p:cNvSpPr/>
          <p:nvPr/>
        </p:nvSpPr>
        <p:spPr>
          <a:xfrm rot="-10352016">
            <a:off x="10070873" y="5514942"/>
            <a:ext cx="3217963" cy="2163650"/>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defRPr/>
            </a:pPr>
            <a:endParaRPr lang="en-US" sz="1200">
              <a:solidFill>
                <a:prstClr val="black"/>
              </a:solidFill>
              <a:latin typeface="Calibri"/>
            </a:endParaRPr>
          </a:p>
        </p:txBody>
      </p:sp>
      <p:sp>
        <p:nvSpPr>
          <p:cNvPr id="28" name="Google Shape;903;p44">
            <a:extLst>
              <a:ext uri="{FF2B5EF4-FFF2-40B4-BE49-F238E27FC236}">
                <a16:creationId xmlns:a16="http://schemas.microsoft.com/office/drawing/2014/main" xmlns="" id="{AEC8852C-D536-6F77-646C-988D81001B1D}"/>
              </a:ext>
            </a:extLst>
          </p:cNvPr>
          <p:cNvSpPr/>
          <p:nvPr/>
        </p:nvSpPr>
        <p:spPr>
          <a:xfrm>
            <a:off x="508000" y="2209800"/>
            <a:ext cx="5842000" cy="36068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60950" tIns="60950" rIns="60950" bIns="60950" anchor="ctr" anchorCtr="0">
            <a:noAutofit/>
          </a:bodyPr>
          <a:lstStyle/>
          <a:p>
            <a:pPr defTabSz="609630">
              <a:defRPr/>
            </a:pPr>
            <a:endParaRPr sz="1200">
              <a:solidFill>
                <a:prstClr val="black"/>
              </a:solidFill>
              <a:latin typeface="Calibri"/>
            </a:endParaRPr>
          </a:p>
        </p:txBody>
      </p:sp>
      <p:grpSp>
        <p:nvGrpSpPr>
          <p:cNvPr id="29" name="Google Shape;906;p44">
            <a:extLst>
              <a:ext uri="{FF2B5EF4-FFF2-40B4-BE49-F238E27FC236}">
                <a16:creationId xmlns:a16="http://schemas.microsoft.com/office/drawing/2014/main" xmlns="" id="{6A27B71A-2A51-30D3-8271-556FB83EF2F0}"/>
              </a:ext>
            </a:extLst>
          </p:cNvPr>
          <p:cNvGrpSpPr/>
          <p:nvPr/>
        </p:nvGrpSpPr>
        <p:grpSpPr>
          <a:xfrm>
            <a:off x="3149600" y="2006600"/>
            <a:ext cx="542993" cy="475449"/>
            <a:chOff x="4311633" y="1449102"/>
            <a:chExt cx="520573" cy="455819"/>
          </a:xfrm>
        </p:grpSpPr>
        <p:sp>
          <p:nvSpPr>
            <p:cNvPr id="30" name="Google Shape;907;p44">
              <a:extLst>
                <a:ext uri="{FF2B5EF4-FFF2-40B4-BE49-F238E27FC236}">
                  <a16:creationId xmlns:a16="http://schemas.microsoft.com/office/drawing/2014/main" xmlns="" id="{78AF9300-FE3C-48B6-DF43-9A5AD5E1272B}"/>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0950" tIns="60950" rIns="60950" bIns="60950" anchor="ctr" anchorCtr="0">
              <a:noAutofit/>
            </a:bodyPr>
            <a:lstStyle/>
            <a:p>
              <a:pPr defTabSz="609630">
                <a:defRPr/>
              </a:pPr>
              <a:endParaRPr sz="1200">
                <a:solidFill>
                  <a:prstClr val="black"/>
                </a:solidFill>
                <a:latin typeface="Calibri"/>
              </a:endParaRPr>
            </a:p>
          </p:txBody>
        </p:sp>
        <p:sp>
          <p:nvSpPr>
            <p:cNvPr id="31" name="Google Shape;908;p44">
              <a:extLst>
                <a:ext uri="{FF2B5EF4-FFF2-40B4-BE49-F238E27FC236}">
                  <a16:creationId xmlns:a16="http://schemas.microsoft.com/office/drawing/2014/main" xmlns="" id="{5EADB95F-757B-2283-2146-71414B25A78F}"/>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0950" tIns="60950" rIns="60950" bIns="60950" anchor="ctr" anchorCtr="0">
              <a:noAutofit/>
            </a:bodyPr>
            <a:lstStyle/>
            <a:p>
              <a:pPr defTabSz="609630">
                <a:defRPr/>
              </a:pPr>
              <a:endParaRPr sz="1200">
                <a:solidFill>
                  <a:prstClr val="black"/>
                </a:solidFill>
                <a:latin typeface="Calibri"/>
              </a:endParaRPr>
            </a:p>
          </p:txBody>
        </p:sp>
      </p:grpSp>
      <p:sp>
        <p:nvSpPr>
          <p:cNvPr id="33" name="TextBox 32">
            <a:extLst>
              <a:ext uri="{FF2B5EF4-FFF2-40B4-BE49-F238E27FC236}">
                <a16:creationId xmlns:a16="http://schemas.microsoft.com/office/drawing/2014/main" xmlns="" id="{218AA693-F923-CE26-CA71-44624539E764}"/>
              </a:ext>
            </a:extLst>
          </p:cNvPr>
          <p:cNvSpPr txBox="1"/>
          <p:nvPr/>
        </p:nvSpPr>
        <p:spPr>
          <a:xfrm>
            <a:off x="711200" y="2565400"/>
            <a:ext cx="5384800" cy="3538982"/>
          </a:xfrm>
          <a:prstGeom prst="rect">
            <a:avLst/>
          </a:prstGeom>
          <a:noFill/>
        </p:spPr>
        <p:txBody>
          <a:bodyPr wrap="square" rtlCol="0">
            <a:spAutoFit/>
          </a:bodyPr>
          <a:lstStyle/>
          <a:p>
            <a:pPr marL="228611" indent="-228611" algn="just" defTabSz="609630">
              <a:lnSpc>
                <a:spcPct val="150000"/>
              </a:lnSpc>
              <a:buFont typeface="Arial" panose="020B0604020202020204" pitchFamily="34" charset="0"/>
              <a:buChar char="•"/>
              <a:defRPr/>
            </a:pPr>
            <a:r>
              <a:rPr lang="vi-VN" sz="2133" b="1" dirty="0">
                <a:solidFill>
                  <a:srgbClr val="FF0000"/>
                </a:solidFill>
                <a:latin typeface="Cambria" panose="02040503050406030204" pitchFamily="18" charset="0"/>
                <a:ea typeface="Cambria" panose="02040503050406030204" pitchFamily="18" charset="0"/>
                <a:cs typeface="Kollektif Bold"/>
                <a:sym typeface="Kollektif Bold"/>
              </a:rPr>
              <a:t>Các nguồn năng lượng </a:t>
            </a:r>
            <a:r>
              <a:rPr lang="en-US" sz="2133" b="1" dirty="0" err="1">
                <a:solidFill>
                  <a:srgbClr val="FF0000"/>
                </a:solidFill>
                <a:latin typeface="Cambria" panose="02040503050406030204" pitchFamily="18" charset="0"/>
                <a:ea typeface="Cambria" panose="02040503050406030204" pitchFamily="18" charset="0"/>
                <a:cs typeface="Kollektif Bold"/>
                <a:sym typeface="Kollektif Bold"/>
              </a:rPr>
              <a:t>cần</a:t>
            </a:r>
            <a:r>
              <a:rPr lang="en-US" sz="2133" b="1" dirty="0">
                <a:solidFill>
                  <a:srgbClr val="FF0000"/>
                </a:solidFill>
                <a:latin typeface="Cambria" panose="02040503050406030204" pitchFamily="18" charset="0"/>
                <a:ea typeface="Cambria" panose="02040503050406030204" pitchFamily="18" charset="0"/>
                <a:cs typeface="Kollektif Bold"/>
                <a:sym typeface="Kollektif Bold"/>
              </a:rPr>
              <a:t> </a:t>
            </a:r>
            <a:r>
              <a:rPr lang="vi-VN" sz="2133" b="1" dirty="0">
                <a:solidFill>
                  <a:srgbClr val="FF0000"/>
                </a:solidFill>
                <a:latin typeface="Cambria" panose="02040503050406030204" pitchFamily="18" charset="0"/>
                <a:ea typeface="Cambria" panose="02040503050406030204" pitchFamily="18" charset="0"/>
                <a:cs typeface="Kollektif Bold"/>
                <a:sym typeface="Kollektif Bold"/>
              </a:rPr>
              <a:t>rất nhiều năm để hình thành và đang dần cạn kiệt.</a:t>
            </a:r>
          </a:p>
          <a:p>
            <a:pPr marL="228611" indent="-228611" algn="just" defTabSz="609630">
              <a:lnSpc>
                <a:spcPct val="150000"/>
              </a:lnSpc>
              <a:buFont typeface="Arial" panose="020B0604020202020204" pitchFamily="34" charset="0"/>
              <a:buChar char="•"/>
              <a:defRPr/>
            </a:pPr>
            <a:r>
              <a:rPr lang="vi-VN" sz="2133" b="1" dirty="0">
                <a:solidFill>
                  <a:srgbClr val="FF0000"/>
                </a:solidFill>
                <a:latin typeface="Cambria" panose="02040503050406030204" pitchFamily="18" charset="0"/>
                <a:ea typeface="Cambria" panose="02040503050406030204" pitchFamily="18" charset="0"/>
                <a:cs typeface="Kollektif Bold"/>
                <a:sym typeface="Kollektif Bold"/>
              </a:rPr>
              <a:t>Năng lượng nước chảy từ trên cao xuống, năng lượng mặt trời, năng lượng gió không dễ khai thác hoặc không sẵn có ở mọi thời điểm.</a:t>
            </a:r>
          </a:p>
        </p:txBody>
      </p:sp>
    </p:spTree>
    <p:extLst>
      <p:ext uri="{BB962C8B-B14F-4D97-AF65-F5344CB8AC3E}">
        <p14:creationId xmlns:p14="http://schemas.microsoft.com/office/powerpoint/2010/main" val="192760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endParaRPr lang="en-US" sz="1200"/>
          </a:p>
        </p:txBody>
      </p:sp>
      <p:grpSp>
        <p:nvGrpSpPr>
          <p:cNvPr id="3" name="Group 3"/>
          <p:cNvGrpSpPr/>
          <p:nvPr/>
        </p:nvGrpSpPr>
        <p:grpSpPr>
          <a:xfrm>
            <a:off x="2286000" y="279400"/>
            <a:ext cx="8636000" cy="13208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endParaRPr lang="en-US" sz="1200"/>
            </a:p>
          </p:txBody>
        </p:sp>
        <p:sp>
          <p:nvSpPr>
            <p:cNvPr id="5" name="TextBox 5"/>
            <p:cNvSpPr txBox="1"/>
            <p:nvPr/>
          </p:nvSpPr>
          <p:spPr>
            <a:xfrm>
              <a:off x="0" y="-85725"/>
              <a:ext cx="2516133" cy="1041157"/>
            </a:xfrm>
            <a:prstGeom prst="rect">
              <a:avLst/>
            </a:prstGeom>
          </p:spPr>
          <p:txBody>
            <a:bodyPr lIns="33867" tIns="33867" rIns="33867" bIns="33867" rtlCol="0" anchor="ctr"/>
            <a:lstStyle/>
            <a:p>
              <a:pPr algn="ctr">
                <a:lnSpc>
                  <a:spcPts val="2059"/>
                </a:lnSpc>
              </a:pPr>
              <a:endParaRPr sz="1200"/>
            </a:p>
          </p:txBody>
        </p:sp>
      </p:grpSp>
      <p:grpSp>
        <p:nvGrpSpPr>
          <p:cNvPr id="6" name="Group 6"/>
          <p:cNvGrpSpPr/>
          <p:nvPr/>
        </p:nvGrpSpPr>
        <p:grpSpPr>
          <a:xfrm>
            <a:off x="2641516" y="644153"/>
            <a:ext cx="308295" cy="208169"/>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endParaRPr lang="en-US" sz="1200"/>
            </a:p>
          </p:txBody>
        </p:sp>
      </p:grpSp>
      <p:grpSp>
        <p:nvGrpSpPr>
          <p:cNvPr id="12" name="Group 12"/>
          <p:cNvGrpSpPr/>
          <p:nvPr/>
        </p:nvGrpSpPr>
        <p:grpSpPr>
          <a:xfrm>
            <a:off x="-1112300" y="5458125"/>
            <a:ext cx="14416600" cy="2277285"/>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sz="1200"/>
            </a:p>
          </p:txBody>
        </p:sp>
        <p:sp>
          <p:nvSpPr>
            <p:cNvPr id="14" name="TextBox 14"/>
            <p:cNvSpPr txBox="1"/>
            <p:nvPr/>
          </p:nvSpPr>
          <p:spPr>
            <a:xfrm>
              <a:off x="0" y="-85725"/>
              <a:ext cx="5695447" cy="985393"/>
            </a:xfrm>
            <a:prstGeom prst="rect">
              <a:avLst/>
            </a:prstGeom>
          </p:spPr>
          <p:txBody>
            <a:bodyPr lIns="33867" tIns="33867" rIns="33867" bIns="33867" rtlCol="0" anchor="ctr"/>
            <a:lstStyle/>
            <a:p>
              <a:pPr algn="ctr">
                <a:lnSpc>
                  <a:spcPts val="2059"/>
                </a:lnSpc>
              </a:pPr>
              <a:endParaRPr sz="1200"/>
            </a:p>
          </p:txBody>
        </p:sp>
      </p:grpSp>
      <p:sp>
        <p:nvSpPr>
          <p:cNvPr id="16" name="Freeform 16"/>
          <p:cNvSpPr/>
          <p:nvPr/>
        </p:nvSpPr>
        <p:spPr>
          <a:xfrm>
            <a:off x="6478130" y="3661116"/>
            <a:ext cx="4909916" cy="2857023"/>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asvg="http://schemas.microsoft.com/office/drawing/2016/SVG/main" xmlns="" r:embed="rId5"/>
                </a:ext>
              </a:extLst>
            </a:blip>
            <a:stretch>
              <a:fillRect t="-69156" r="-1952"/>
            </a:stretch>
          </a:blipFill>
        </p:spPr>
        <p:txBody>
          <a:bodyPr/>
          <a:lstStyle/>
          <a:p>
            <a:endParaRPr lang="en-US" sz="1200"/>
          </a:p>
        </p:txBody>
      </p:sp>
      <p:sp>
        <p:nvSpPr>
          <p:cNvPr id="19" name="TextBox 19"/>
          <p:cNvSpPr txBox="1"/>
          <p:nvPr/>
        </p:nvSpPr>
        <p:spPr>
          <a:xfrm>
            <a:off x="2997200" y="533400"/>
            <a:ext cx="7315200" cy="820866"/>
          </a:xfrm>
          <a:prstGeom prst="rect">
            <a:avLst/>
          </a:prstGeom>
        </p:spPr>
        <p:txBody>
          <a:bodyPr wrap="square" lIns="0" tIns="0" rIns="0" bIns="0" rtlCol="0" anchor="t">
            <a:spAutoFit/>
          </a:bodyPr>
          <a:lstStyle/>
          <a:p>
            <a:pPr lvl="0">
              <a:defRPr/>
            </a:pPr>
            <a:r>
              <a:rPr lang="en-US" sz="2667" b="1" dirty="0" err="1">
                <a:solidFill>
                  <a:srgbClr val="FFFFFF"/>
                </a:solidFill>
                <a:latin typeface="Cambria" panose="02040503050406030204" pitchFamily="18" charset="0"/>
                <a:ea typeface="Cambria" panose="02040503050406030204" pitchFamily="18" charset="0"/>
                <a:cs typeface="Kollektif"/>
                <a:sym typeface="Kollektif"/>
              </a:rPr>
              <a:t>Nếu</a:t>
            </a:r>
            <a:r>
              <a:rPr lang="en-US" sz="2667" b="1" dirty="0">
                <a:solidFill>
                  <a:srgbClr val="FFFFFF"/>
                </a:solidFill>
                <a:latin typeface="Cambria" panose="02040503050406030204" pitchFamily="18" charset="0"/>
                <a:ea typeface="Cambria" panose="02040503050406030204" pitchFamily="18" charset="0"/>
                <a:cs typeface="Kollektif"/>
                <a:sym typeface="Kollektif"/>
              </a:rPr>
              <a:t> </a:t>
            </a:r>
            <a:r>
              <a:rPr lang="en-US" sz="2667" b="1" dirty="0" err="1">
                <a:solidFill>
                  <a:srgbClr val="FFFFFF"/>
                </a:solidFill>
                <a:latin typeface="Cambria" panose="02040503050406030204" pitchFamily="18" charset="0"/>
                <a:ea typeface="Cambria" panose="02040503050406030204" pitchFamily="18" charset="0"/>
                <a:cs typeface="Kollektif"/>
                <a:sym typeface="Kollektif"/>
              </a:rPr>
              <a:t>chúng</a:t>
            </a:r>
            <a:r>
              <a:rPr lang="en-US" sz="2667" b="1" dirty="0">
                <a:solidFill>
                  <a:srgbClr val="FFFFFF"/>
                </a:solidFill>
                <a:latin typeface="Cambria" panose="02040503050406030204" pitchFamily="18" charset="0"/>
                <a:ea typeface="Cambria" panose="02040503050406030204" pitchFamily="18" charset="0"/>
                <a:cs typeface="Kollektif"/>
                <a:sym typeface="Kollektif"/>
              </a:rPr>
              <a:t> ta </a:t>
            </a:r>
            <a:r>
              <a:rPr lang="en-US" sz="2667" b="1" dirty="0" err="1">
                <a:solidFill>
                  <a:srgbClr val="FFFFFF"/>
                </a:solidFill>
                <a:latin typeface="Cambria" panose="02040503050406030204" pitchFamily="18" charset="0"/>
                <a:ea typeface="Cambria" panose="02040503050406030204" pitchFamily="18" charset="0"/>
                <a:cs typeface="Kollektif"/>
                <a:sym typeface="Kollektif"/>
              </a:rPr>
              <a:t>sử</a:t>
            </a:r>
            <a:r>
              <a:rPr lang="en-US" sz="2667" b="1" dirty="0">
                <a:solidFill>
                  <a:srgbClr val="FFFFFF"/>
                </a:solidFill>
                <a:latin typeface="Cambria" panose="02040503050406030204" pitchFamily="18" charset="0"/>
                <a:ea typeface="Cambria" panose="02040503050406030204" pitchFamily="18" charset="0"/>
                <a:cs typeface="Kollektif"/>
                <a:sym typeface="Kollektif"/>
              </a:rPr>
              <a:t> </a:t>
            </a:r>
            <a:r>
              <a:rPr lang="en-US" sz="2667" b="1" dirty="0" err="1">
                <a:solidFill>
                  <a:srgbClr val="FFFFFF"/>
                </a:solidFill>
                <a:latin typeface="Cambria" panose="02040503050406030204" pitchFamily="18" charset="0"/>
                <a:ea typeface="Cambria" panose="02040503050406030204" pitchFamily="18" charset="0"/>
                <a:cs typeface="Kollektif"/>
                <a:sym typeface="Kollektif"/>
              </a:rPr>
              <a:t>dụng</a:t>
            </a:r>
            <a:r>
              <a:rPr lang="en-US" sz="2667" b="1" dirty="0">
                <a:solidFill>
                  <a:srgbClr val="FFFFFF"/>
                </a:solidFill>
                <a:latin typeface="Cambria" panose="02040503050406030204" pitchFamily="18" charset="0"/>
                <a:ea typeface="Cambria" panose="02040503050406030204" pitchFamily="18" charset="0"/>
                <a:cs typeface="Kollektif"/>
                <a:sym typeface="Kollektif"/>
              </a:rPr>
              <a:t> </a:t>
            </a:r>
            <a:r>
              <a:rPr lang="en-US" sz="2667"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2667" b="1" dirty="0">
                <a:solidFill>
                  <a:srgbClr val="FFFFFF"/>
                </a:solidFill>
                <a:latin typeface="Cambria" panose="02040503050406030204" pitchFamily="18" charset="0"/>
                <a:ea typeface="Cambria" panose="02040503050406030204" pitchFamily="18" charset="0"/>
                <a:cs typeface="Kollektif"/>
                <a:sym typeface="Kollektif"/>
              </a:rPr>
              <a:t> </a:t>
            </a:r>
            <a:r>
              <a:rPr lang="en-US" sz="2667" b="1" dirty="0" err="1">
                <a:solidFill>
                  <a:srgbClr val="FFFFFF"/>
                </a:solidFill>
                <a:latin typeface="Cambria" panose="02040503050406030204" pitchFamily="18" charset="0"/>
                <a:ea typeface="Cambria" panose="02040503050406030204" pitchFamily="18" charset="0"/>
                <a:cs typeface="Kollektif"/>
                <a:sym typeface="Kollektif"/>
              </a:rPr>
              <a:t>một</a:t>
            </a:r>
            <a:r>
              <a:rPr lang="en-US" sz="2667" b="1" dirty="0">
                <a:solidFill>
                  <a:srgbClr val="FFFFFF"/>
                </a:solidFill>
                <a:latin typeface="Cambria" panose="02040503050406030204" pitchFamily="18" charset="0"/>
                <a:ea typeface="Cambria" panose="02040503050406030204" pitchFamily="18" charset="0"/>
                <a:cs typeface="Kollektif"/>
                <a:sym typeface="Kollektif"/>
              </a:rPr>
              <a:t> </a:t>
            </a:r>
            <a:r>
              <a:rPr lang="en-US" sz="2667"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2667" b="1" dirty="0">
                <a:solidFill>
                  <a:srgbClr val="FFFFFF"/>
                </a:solidFill>
                <a:latin typeface="Cambria" panose="02040503050406030204" pitchFamily="18" charset="0"/>
                <a:ea typeface="Cambria" panose="02040503050406030204" pitchFamily="18" charset="0"/>
                <a:cs typeface="Kollektif"/>
                <a:sym typeface="Kollektif"/>
              </a:rPr>
              <a:t> </a:t>
            </a:r>
            <a:r>
              <a:rPr lang="en-US" sz="2667" b="1" dirty="0" err="1">
                <a:solidFill>
                  <a:srgbClr val="FFFFFF"/>
                </a:solidFill>
                <a:latin typeface="Cambria" panose="02040503050406030204" pitchFamily="18" charset="0"/>
                <a:ea typeface="Cambria" panose="02040503050406030204" pitchFamily="18" charset="0"/>
                <a:cs typeface="Kollektif"/>
                <a:sym typeface="Kollektif"/>
              </a:rPr>
              <a:t>hợp</a:t>
            </a:r>
            <a:r>
              <a:rPr lang="en-US" sz="2667" b="1" dirty="0">
                <a:solidFill>
                  <a:srgbClr val="FFFFFF"/>
                </a:solidFill>
                <a:latin typeface="Cambria" panose="02040503050406030204" pitchFamily="18" charset="0"/>
                <a:ea typeface="Cambria" panose="02040503050406030204" pitchFamily="18" charset="0"/>
                <a:cs typeface="Kollektif"/>
                <a:sym typeface="Kollektif"/>
              </a:rPr>
              <a:t> </a:t>
            </a:r>
            <a:r>
              <a:rPr lang="en-US" sz="2667" b="1" dirty="0" err="1">
                <a:solidFill>
                  <a:srgbClr val="FFFFFF"/>
                </a:solidFill>
                <a:latin typeface="Cambria" panose="02040503050406030204" pitchFamily="18" charset="0"/>
                <a:ea typeface="Cambria" panose="02040503050406030204" pitchFamily="18" charset="0"/>
                <a:cs typeface="Kollektif"/>
                <a:sym typeface="Kollektif"/>
              </a:rPr>
              <a:t>lí</a:t>
            </a:r>
            <a:r>
              <a:rPr lang="en-US" sz="2667" b="1" dirty="0">
                <a:solidFill>
                  <a:srgbClr val="FFFFFF"/>
                </a:solidFill>
                <a:latin typeface="Cambria" panose="02040503050406030204" pitchFamily="18" charset="0"/>
                <a:ea typeface="Cambria" panose="02040503050406030204" pitchFamily="18" charset="0"/>
                <a:cs typeface="Kollektif"/>
                <a:sym typeface="Kollektif"/>
              </a:rPr>
              <a:t> </a:t>
            </a:r>
            <a:r>
              <a:rPr lang="en-US" sz="2667" b="1" dirty="0" err="1">
                <a:solidFill>
                  <a:srgbClr val="FFFFFF"/>
                </a:solidFill>
                <a:latin typeface="Cambria" panose="02040503050406030204" pitchFamily="18" charset="0"/>
                <a:ea typeface="Cambria" panose="02040503050406030204" pitchFamily="18" charset="0"/>
                <a:cs typeface="Kollektif"/>
                <a:sym typeface="Kollektif"/>
              </a:rPr>
              <a:t>và</a:t>
            </a:r>
            <a:r>
              <a:rPr lang="en-US" sz="2667" b="1" dirty="0">
                <a:solidFill>
                  <a:srgbClr val="FFFFFF"/>
                </a:solidFill>
                <a:latin typeface="Cambria" panose="02040503050406030204" pitchFamily="18" charset="0"/>
                <a:ea typeface="Cambria" panose="02040503050406030204" pitchFamily="18" charset="0"/>
                <a:cs typeface="Kollektif"/>
                <a:sym typeface="Kollektif"/>
              </a:rPr>
              <a:t> </a:t>
            </a:r>
            <a:r>
              <a:rPr lang="en-US" sz="2667" b="1" dirty="0" err="1">
                <a:solidFill>
                  <a:srgbClr val="FFFFFF"/>
                </a:solidFill>
                <a:latin typeface="Cambria" panose="02040503050406030204" pitchFamily="18" charset="0"/>
                <a:ea typeface="Cambria" panose="02040503050406030204" pitchFamily="18" charset="0"/>
                <a:cs typeface="Kollektif"/>
                <a:sym typeface="Kollektif"/>
              </a:rPr>
              <a:t>tiết</a:t>
            </a:r>
            <a:r>
              <a:rPr lang="en-US" sz="2667" b="1" dirty="0">
                <a:solidFill>
                  <a:srgbClr val="FFFFFF"/>
                </a:solidFill>
                <a:latin typeface="Cambria" panose="02040503050406030204" pitchFamily="18" charset="0"/>
                <a:ea typeface="Cambria" panose="02040503050406030204" pitchFamily="18" charset="0"/>
                <a:cs typeface="Kollektif"/>
                <a:sym typeface="Kollektif"/>
              </a:rPr>
              <a:t> </a:t>
            </a:r>
            <a:r>
              <a:rPr lang="en-US" sz="2667" b="1" dirty="0" err="1">
                <a:solidFill>
                  <a:srgbClr val="FFFFFF"/>
                </a:solidFill>
                <a:latin typeface="Cambria" panose="02040503050406030204" pitchFamily="18" charset="0"/>
                <a:ea typeface="Cambria" panose="02040503050406030204" pitchFamily="18" charset="0"/>
                <a:cs typeface="Kollektif"/>
                <a:sym typeface="Kollektif"/>
              </a:rPr>
              <a:t>kiệm</a:t>
            </a:r>
            <a:r>
              <a:rPr lang="en-US" sz="2667" b="1" dirty="0">
                <a:solidFill>
                  <a:srgbClr val="FFFFFF"/>
                </a:solidFill>
                <a:latin typeface="Cambria" panose="02040503050406030204" pitchFamily="18" charset="0"/>
                <a:ea typeface="Cambria" panose="02040503050406030204" pitchFamily="18" charset="0"/>
                <a:cs typeface="Kollektif"/>
                <a:sym typeface="Kollektif"/>
              </a:rPr>
              <a:t> </a:t>
            </a:r>
            <a:r>
              <a:rPr lang="en-US" sz="2667" b="1" dirty="0" err="1">
                <a:solidFill>
                  <a:srgbClr val="FFFFFF"/>
                </a:solidFill>
                <a:latin typeface="Cambria" panose="02040503050406030204" pitchFamily="18" charset="0"/>
                <a:ea typeface="Cambria" panose="02040503050406030204" pitchFamily="18" charset="0"/>
                <a:cs typeface="Kollektif"/>
                <a:sym typeface="Kollektif"/>
              </a:rPr>
              <a:t>thì</a:t>
            </a:r>
            <a:r>
              <a:rPr lang="en-US" sz="2667" b="1" dirty="0">
                <a:solidFill>
                  <a:srgbClr val="FFFFFF"/>
                </a:solidFill>
                <a:latin typeface="Cambria" panose="02040503050406030204" pitchFamily="18" charset="0"/>
                <a:ea typeface="Cambria" panose="02040503050406030204" pitchFamily="18" charset="0"/>
                <a:cs typeface="Kollektif"/>
                <a:sym typeface="Kollektif"/>
              </a:rPr>
              <a:t> </a:t>
            </a:r>
            <a:r>
              <a:rPr lang="en-US" sz="2667" b="1" dirty="0" err="1">
                <a:solidFill>
                  <a:srgbClr val="FFFFFF"/>
                </a:solidFill>
                <a:latin typeface="Cambria" panose="02040503050406030204" pitchFamily="18" charset="0"/>
                <a:ea typeface="Cambria" panose="02040503050406030204" pitchFamily="18" charset="0"/>
                <a:cs typeface="Kollektif"/>
                <a:sym typeface="Kollektif"/>
              </a:rPr>
              <a:t>sẽ</a:t>
            </a:r>
            <a:r>
              <a:rPr lang="en-US" sz="2667" b="1" dirty="0">
                <a:solidFill>
                  <a:srgbClr val="FFFFFF"/>
                </a:solidFill>
                <a:latin typeface="Cambria" panose="02040503050406030204" pitchFamily="18" charset="0"/>
                <a:ea typeface="Cambria" panose="02040503050406030204" pitchFamily="18" charset="0"/>
                <a:cs typeface="Kollektif"/>
                <a:sym typeface="Kollektif"/>
              </a:rPr>
              <a:t> </a:t>
            </a:r>
            <a:r>
              <a:rPr lang="en-US" sz="2667" b="1" dirty="0" err="1">
                <a:solidFill>
                  <a:srgbClr val="FFFFFF"/>
                </a:solidFill>
                <a:latin typeface="Cambria" panose="02040503050406030204" pitchFamily="18" charset="0"/>
                <a:ea typeface="Cambria" panose="02040503050406030204" pitchFamily="18" charset="0"/>
                <a:cs typeface="Kollektif"/>
                <a:sym typeface="Kollektif"/>
              </a:rPr>
              <a:t>mang</a:t>
            </a:r>
            <a:r>
              <a:rPr lang="en-US" sz="2667" b="1" dirty="0">
                <a:solidFill>
                  <a:srgbClr val="FFFFFF"/>
                </a:solidFill>
                <a:latin typeface="Cambria" panose="02040503050406030204" pitchFamily="18" charset="0"/>
                <a:ea typeface="Cambria" panose="02040503050406030204" pitchFamily="18" charset="0"/>
                <a:cs typeface="Kollektif"/>
                <a:sym typeface="Kollektif"/>
              </a:rPr>
              <a:t> </a:t>
            </a:r>
            <a:r>
              <a:rPr lang="en-US" sz="2667" b="1" dirty="0" err="1">
                <a:solidFill>
                  <a:srgbClr val="FFFFFF"/>
                </a:solidFill>
                <a:latin typeface="Cambria" panose="02040503050406030204" pitchFamily="18" charset="0"/>
                <a:ea typeface="Cambria" panose="02040503050406030204" pitchFamily="18" charset="0"/>
                <a:cs typeface="Kollektif"/>
                <a:sym typeface="Kollektif"/>
              </a:rPr>
              <a:t>lại</a:t>
            </a:r>
            <a:r>
              <a:rPr lang="en-US" sz="2667" b="1" dirty="0">
                <a:solidFill>
                  <a:srgbClr val="FFFFFF"/>
                </a:solidFill>
                <a:latin typeface="Cambria" panose="02040503050406030204" pitchFamily="18" charset="0"/>
                <a:ea typeface="Cambria" panose="02040503050406030204" pitchFamily="18" charset="0"/>
                <a:cs typeface="Kollektif"/>
                <a:sym typeface="Kollektif"/>
              </a:rPr>
              <a:t> </a:t>
            </a:r>
            <a:r>
              <a:rPr lang="en-US" sz="2667" b="1" dirty="0" err="1">
                <a:solidFill>
                  <a:srgbClr val="FFFFFF"/>
                </a:solidFill>
                <a:latin typeface="Cambria" panose="02040503050406030204" pitchFamily="18" charset="0"/>
                <a:ea typeface="Cambria" panose="02040503050406030204" pitchFamily="18" charset="0"/>
                <a:cs typeface="Kollektif"/>
                <a:sym typeface="Kollektif"/>
              </a:rPr>
              <a:t>lợi</a:t>
            </a:r>
            <a:r>
              <a:rPr lang="en-US" sz="2667" b="1" dirty="0">
                <a:solidFill>
                  <a:srgbClr val="FFFFFF"/>
                </a:solidFill>
                <a:latin typeface="Cambria" panose="02040503050406030204" pitchFamily="18" charset="0"/>
                <a:ea typeface="Cambria" panose="02040503050406030204" pitchFamily="18" charset="0"/>
                <a:cs typeface="Kollektif"/>
                <a:sym typeface="Kollektif"/>
              </a:rPr>
              <a:t> </a:t>
            </a:r>
            <a:r>
              <a:rPr lang="en-US" sz="2667" b="1" dirty="0" err="1">
                <a:solidFill>
                  <a:srgbClr val="FFFFFF"/>
                </a:solidFill>
                <a:latin typeface="Cambria" panose="02040503050406030204" pitchFamily="18" charset="0"/>
                <a:ea typeface="Cambria" panose="02040503050406030204" pitchFamily="18" charset="0"/>
                <a:cs typeface="Kollektif"/>
                <a:sym typeface="Kollektif"/>
              </a:rPr>
              <a:t>ích</a:t>
            </a:r>
            <a:r>
              <a:rPr lang="en-US" sz="2667" b="1" dirty="0">
                <a:solidFill>
                  <a:srgbClr val="FFFFFF"/>
                </a:solidFill>
                <a:latin typeface="Cambria" panose="02040503050406030204" pitchFamily="18" charset="0"/>
                <a:ea typeface="Cambria" panose="02040503050406030204" pitchFamily="18" charset="0"/>
                <a:cs typeface="Kollektif"/>
                <a:sym typeface="Kollektif"/>
              </a:rPr>
              <a:t> </a:t>
            </a:r>
            <a:r>
              <a:rPr lang="en-US" sz="2667" b="1" dirty="0" err="1">
                <a:solidFill>
                  <a:srgbClr val="FFFFFF"/>
                </a:solidFill>
                <a:latin typeface="Cambria" panose="02040503050406030204" pitchFamily="18" charset="0"/>
                <a:ea typeface="Cambria" panose="02040503050406030204" pitchFamily="18" charset="0"/>
                <a:cs typeface="Kollektif"/>
                <a:sym typeface="Kollektif"/>
              </a:rPr>
              <a:t>gì</a:t>
            </a:r>
            <a:r>
              <a:rPr lang="en-US" sz="2667" b="1" dirty="0">
                <a:solidFill>
                  <a:srgbClr val="FFFFFF"/>
                </a:solidFill>
                <a:latin typeface="Cambria" panose="02040503050406030204" pitchFamily="18" charset="0"/>
                <a:ea typeface="Cambria" panose="02040503050406030204" pitchFamily="18" charset="0"/>
                <a:cs typeface="Kollektif"/>
                <a:sym typeface="Kollektif"/>
              </a:rPr>
              <a:t>?</a:t>
            </a:r>
          </a:p>
        </p:txBody>
      </p:sp>
      <p:sp>
        <p:nvSpPr>
          <p:cNvPr id="22" name="Freeform 22"/>
          <p:cNvSpPr/>
          <p:nvPr/>
        </p:nvSpPr>
        <p:spPr>
          <a:xfrm>
            <a:off x="10955633" y="2802669"/>
            <a:ext cx="2851200" cy="96228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24" name="Freeform 24"/>
          <p:cNvSpPr/>
          <p:nvPr/>
        </p:nvSpPr>
        <p:spPr>
          <a:xfrm>
            <a:off x="-1112300" y="-472368"/>
            <a:ext cx="3217963" cy="2163650"/>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25" name="Freeform 25"/>
          <p:cNvSpPr/>
          <p:nvPr/>
        </p:nvSpPr>
        <p:spPr>
          <a:xfrm rot="-10352016">
            <a:off x="10070873" y="5514942"/>
            <a:ext cx="3217963" cy="2163650"/>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28" name="Google Shape;903;p44">
            <a:extLst>
              <a:ext uri="{FF2B5EF4-FFF2-40B4-BE49-F238E27FC236}">
                <a16:creationId xmlns:a16="http://schemas.microsoft.com/office/drawing/2014/main" xmlns="" id="{AEC8852C-D536-6F77-646C-988D81001B1D}"/>
              </a:ext>
            </a:extLst>
          </p:cNvPr>
          <p:cNvSpPr/>
          <p:nvPr/>
        </p:nvSpPr>
        <p:spPr>
          <a:xfrm>
            <a:off x="508000" y="2209800"/>
            <a:ext cx="5842000" cy="31496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60950" tIns="60950" rIns="60950" bIns="60950" anchor="ctr" anchorCtr="0">
            <a:noAutofit/>
          </a:bodyPr>
          <a:lstStyle/>
          <a:p>
            <a:endParaRPr sz="1200"/>
          </a:p>
        </p:txBody>
      </p:sp>
      <p:grpSp>
        <p:nvGrpSpPr>
          <p:cNvPr id="29" name="Google Shape;906;p44">
            <a:extLst>
              <a:ext uri="{FF2B5EF4-FFF2-40B4-BE49-F238E27FC236}">
                <a16:creationId xmlns:a16="http://schemas.microsoft.com/office/drawing/2014/main" xmlns="" id="{6A27B71A-2A51-30D3-8271-556FB83EF2F0}"/>
              </a:ext>
            </a:extLst>
          </p:cNvPr>
          <p:cNvGrpSpPr/>
          <p:nvPr/>
        </p:nvGrpSpPr>
        <p:grpSpPr>
          <a:xfrm>
            <a:off x="3149600" y="2006600"/>
            <a:ext cx="542993" cy="475449"/>
            <a:chOff x="4311633" y="1449102"/>
            <a:chExt cx="520573" cy="455819"/>
          </a:xfrm>
        </p:grpSpPr>
        <p:sp>
          <p:nvSpPr>
            <p:cNvPr id="30" name="Google Shape;907;p44">
              <a:extLst>
                <a:ext uri="{FF2B5EF4-FFF2-40B4-BE49-F238E27FC236}">
                  <a16:creationId xmlns:a16="http://schemas.microsoft.com/office/drawing/2014/main" xmlns="" id="{78AF9300-FE3C-48B6-DF43-9A5AD5E1272B}"/>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0950" tIns="60950" rIns="60950" bIns="60950" anchor="ctr" anchorCtr="0">
              <a:noAutofit/>
            </a:bodyPr>
            <a:lstStyle/>
            <a:p>
              <a:endParaRPr sz="1200"/>
            </a:p>
          </p:txBody>
        </p:sp>
        <p:sp>
          <p:nvSpPr>
            <p:cNvPr id="31" name="Google Shape;908;p44">
              <a:extLst>
                <a:ext uri="{FF2B5EF4-FFF2-40B4-BE49-F238E27FC236}">
                  <a16:creationId xmlns:a16="http://schemas.microsoft.com/office/drawing/2014/main" xmlns="" id="{5EADB95F-757B-2283-2146-71414B25A78F}"/>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0950" tIns="60950" rIns="60950" bIns="60950" anchor="ctr" anchorCtr="0">
              <a:noAutofit/>
            </a:bodyPr>
            <a:lstStyle/>
            <a:p>
              <a:endParaRPr sz="1200"/>
            </a:p>
          </p:txBody>
        </p:sp>
      </p:grpSp>
      <p:sp>
        <p:nvSpPr>
          <p:cNvPr id="33" name="TextBox 32">
            <a:extLst>
              <a:ext uri="{FF2B5EF4-FFF2-40B4-BE49-F238E27FC236}">
                <a16:creationId xmlns:a16="http://schemas.microsoft.com/office/drawing/2014/main" xmlns="" id="{218AA693-F923-CE26-CA71-44624539E764}"/>
              </a:ext>
            </a:extLst>
          </p:cNvPr>
          <p:cNvSpPr txBox="1"/>
          <p:nvPr/>
        </p:nvSpPr>
        <p:spPr>
          <a:xfrm>
            <a:off x="711200" y="2565400"/>
            <a:ext cx="5384800" cy="2554225"/>
          </a:xfrm>
          <a:prstGeom prst="rect">
            <a:avLst/>
          </a:prstGeom>
          <a:noFill/>
        </p:spPr>
        <p:txBody>
          <a:bodyPr wrap="square" rtlCol="0">
            <a:spAutoFit/>
          </a:bodyPr>
          <a:lstStyle/>
          <a:p>
            <a:pPr marL="228611" indent="-228611" algn="just">
              <a:lnSpc>
                <a:spcPct val="150000"/>
              </a:lnSpc>
              <a:buFont typeface="Arial" panose="020B0604020202020204" pitchFamily="34" charset="0"/>
              <a:buChar char="•"/>
            </a:pPr>
            <a:r>
              <a:rPr lang="en-US" sz="2133" b="1" dirty="0">
                <a:solidFill>
                  <a:srgbClr val="FF0000"/>
                </a:solidFill>
                <a:latin typeface="Cambria" panose="02040503050406030204" pitchFamily="18" charset="0"/>
                <a:ea typeface="Cambria" panose="02040503050406030204" pitchFamily="18" charset="0"/>
                <a:cs typeface="Kollektif Bold"/>
                <a:sym typeface="Kollektif Bold"/>
              </a:rPr>
              <a:t>B</a:t>
            </a:r>
            <a:r>
              <a:rPr lang="vi-VN" sz="2133" b="1" dirty="0">
                <a:solidFill>
                  <a:srgbClr val="FF0000"/>
                </a:solidFill>
                <a:latin typeface="Cambria" panose="02040503050406030204" pitchFamily="18" charset="0"/>
                <a:ea typeface="Cambria" panose="02040503050406030204" pitchFamily="18" charset="0"/>
                <a:cs typeface="Kollektif Bold"/>
                <a:sym typeface="Kollektif Bold"/>
              </a:rPr>
              <a:t>ằng cách tiết kiệm điện, chúng ta không chỉ giảm hóa đơn tiền điện mà còn góp phần bảo vệ nguồn tài nguyên thiên nhiên quý báu và giảm thiểu tác động tiêu cực đến môi trường.</a:t>
            </a:r>
          </a:p>
        </p:txBody>
      </p:sp>
    </p:spTree>
    <p:extLst>
      <p:ext uri="{BB962C8B-B14F-4D97-AF65-F5344CB8AC3E}">
        <p14:creationId xmlns:p14="http://schemas.microsoft.com/office/powerpoint/2010/main" val="399685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690</Words>
  <Application>Microsoft Office PowerPoint</Application>
  <PresentationFormat>Widescreen</PresentationFormat>
  <Paragraphs>45</Paragraphs>
  <Slides>19</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Arial</vt:lpstr>
      <vt:lpstr>Arial Rounded MT Bold</vt:lpstr>
      <vt:lpstr>Arial-Rounded</vt:lpstr>
      <vt:lpstr>Calibri</vt:lpstr>
      <vt:lpstr>Calibri Light</vt:lpstr>
      <vt:lpstr>Cambria</vt:lpstr>
      <vt:lpstr>Kollektif</vt:lpstr>
      <vt:lpstr>Kollektif Bold</vt:lpstr>
      <vt:lpstr>Times New Roman</vt:lpstr>
      <vt:lpstr>UVF Pistilli</vt:lpstr>
      <vt:lpstr>UVN Bach Tuyet Nang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cp:revision>
  <dcterms:created xsi:type="dcterms:W3CDTF">2025-10-29T07:50:16Z</dcterms:created>
  <dcterms:modified xsi:type="dcterms:W3CDTF">2025-10-29T07:52:28Z</dcterms:modified>
</cp:coreProperties>
</file>