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7" r:id="rId3"/>
    <p:sldId id="256" r:id="rId4"/>
    <p:sldId id="260" r:id="rId5"/>
    <p:sldId id="268" r:id="rId6"/>
    <p:sldId id="276" r:id="rId7"/>
    <p:sldId id="288" r:id="rId8"/>
    <p:sldId id="297" r:id="rId9"/>
    <p:sldId id="307" r:id="rId10"/>
    <p:sldId id="308" r:id="rId11"/>
    <p:sldId id="299" r:id="rId12"/>
    <p:sldId id="314" r:id="rId13"/>
    <p:sldId id="309" r:id="rId14"/>
    <p:sldId id="310" r:id="rId15"/>
    <p:sldId id="311" r:id="rId16"/>
    <p:sldId id="312" r:id="rId17"/>
    <p:sldId id="257" r:id="rId18"/>
    <p:sldId id="258" r:id="rId19"/>
    <p:sldId id="259" r:id="rId20"/>
    <p:sldId id="313"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48"/>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1</a:t>
            </a:fld>
            <a:endParaRPr lang="en-US"/>
          </a:p>
        </p:txBody>
      </p:sp>
    </p:spTree>
    <p:extLst>
      <p:ext uri="{BB962C8B-B14F-4D97-AF65-F5344CB8AC3E}">
        <p14:creationId xmlns:p14="http://schemas.microsoft.com/office/powerpoint/2010/main" val="280097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4</a:t>
            </a:fld>
            <a:endParaRPr lang="en-US"/>
          </a:p>
        </p:txBody>
      </p:sp>
    </p:spTree>
    <p:extLst>
      <p:ext uri="{BB962C8B-B14F-4D97-AF65-F5344CB8AC3E}">
        <p14:creationId xmlns:p14="http://schemas.microsoft.com/office/powerpoint/2010/main" val="259555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10/29/2025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10/29/2025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10/29/2025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10/29/2025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10/29/2025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2F2C1033-F134-2CB7-46A0-177735C1D5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7000" y="-7277100"/>
            <a:ext cx="2380952" cy="2380952"/>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288365AC-2897-2785-F713-3804161664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48600" y="12687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10/29/2025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1.png"/><Relationship Id="rId5" Type="http://schemas.microsoft.com/office/2007/relationships/media" Target="../media/media4.mp4"/><Relationship Id="rId10" Type="http://schemas.openxmlformats.org/officeDocument/2006/relationships/image" Target="../media/image5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1.png"/><Relationship Id="rId5" Type="http://schemas.microsoft.com/office/2007/relationships/media" Target="../media/media4.mp4"/><Relationship Id="rId10" Type="http://schemas.openxmlformats.org/officeDocument/2006/relationships/image" Target="../media/image5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1.png"/><Relationship Id="rId5" Type="http://schemas.microsoft.com/office/2007/relationships/media" Target="../media/media4.mp4"/><Relationship Id="rId10" Type="http://schemas.openxmlformats.org/officeDocument/2006/relationships/image" Target="../media/image5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1.png"/><Relationship Id="rId5" Type="http://schemas.microsoft.com/office/2007/relationships/media" Target="../media/media4.mp4"/><Relationship Id="rId10" Type="http://schemas.openxmlformats.org/officeDocument/2006/relationships/image" Target="../media/image5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5"/>
                  </a:ext>
                </a:extLst>
              </a:blip>
              <a:stretch>
                <a:fillRect l="-74505"/>
              </a:stretch>
            </a:blipFill>
          </p:spPr>
          <p:txBody>
            <a:bodyPr/>
            <a:lstStyle/>
            <a:p>
              <a:pPr defTabSz="609630"/>
              <a:endParaRPr lang="en-US" sz="1200">
                <a:solidFill>
                  <a:prstClr val="black"/>
                </a:solidFill>
                <a:latin typeface="Calibri"/>
              </a:endParaRPr>
            </a:p>
          </p:txBody>
        </p:sp>
      </p:grpSp>
      <p:sp>
        <p:nvSpPr>
          <p:cNvPr id="9" name="TextBox 8">
            <a:extLst>
              <a:ext uri="{FF2B5EF4-FFF2-40B4-BE49-F238E27FC236}">
                <a16:creationId xmlns:a16="http://schemas.microsoft.com/office/drawing/2014/main" id="{81C6CD2A-7BFD-43DB-9969-C5F4548FB21B}"/>
              </a:ext>
            </a:extLst>
          </p:cNvPr>
          <p:cNvSpPr txBox="1"/>
          <p:nvPr/>
        </p:nvSpPr>
        <p:spPr>
          <a:xfrm>
            <a:off x="3305692" y="3162300"/>
            <a:ext cx="11676616" cy="2862322"/>
          </a:xfrm>
          <a:prstGeom prst="rect">
            <a:avLst/>
          </a:prstGeom>
          <a:noFill/>
        </p:spPr>
        <p:txBody>
          <a:bodyPr wrap="square" rtlCol="0">
            <a:spAutoFit/>
          </a:bodyPr>
          <a:lstStyle/>
          <a:p>
            <a:r>
              <a:rPr lang="en-US" sz="6000" dirty="0"/>
              <a:t>GIÁO VIÊN: BÙI THỊ HÀ MAI</a:t>
            </a:r>
          </a:p>
          <a:p>
            <a:r>
              <a:rPr lang="en-US" sz="6000" dirty="0"/>
              <a:t>LỚP: 5A4</a:t>
            </a:r>
          </a:p>
          <a:p>
            <a:r>
              <a:rPr lang="en-US" sz="6000" dirty="0"/>
              <a:t>TRƯỜNG: TIỂU HỌC HƯNG ĐẠO</a:t>
            </a:r>
          </a:p>
        </p:txBody>
      </p:sp>
    </p:spTree>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2"/>
          <a:stretch>
            <a:fillRect/>
          </a:stretch>
        </p:blipFill>
        <p:spPr>
          <a:xfrm>
            <a:off x="965200" y="2137791"/>
            <a:ext cx="16357599" cy="6011417"/>
          </a:xfrm>
          <a:prstGeom prst="rect">
            <a:avLst/>
          </a:prstGeom>
        </p:spPr>
      </p:pic>
    </p:spTree>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788287" y="2274496"/>
            <a:ext cx="16007669" cy="6677192"/>
          </a:xfrm>
          <a:prstGeom prst="rect">
            <a:avLst/>
          </a:prstGeom>
        </p:spPr>
      </p:pic>
      <p:pic>
        <p:nvPicPr>
          <p:cNvPr id="11" name="Picture 10">
            <a:extLst>
              <a:ext uri="{FF2B5EF4-FFF2-40B4-BE49-F238E27FC236}">
                <a16:creationId xmlns:a16="http://schemas.microsoft.com/office/drawing/2014/main" id="{CFB091A1-C01F-CA12-D179-504E088A2128}"/>
              </a:ext>
            </a:extLst>
          </p:cNvPr>
          <p:cNvPicPr>
            <a:picLocks noChangeAspect="1"/>
          </p:cNvPicPr>
          <p:nvPr/>
        </p:nvPicPr>
        <p:blipFill>
          <a:blip r:embed="rId20"/>
          <a:stretch>
            <a:fillRect/>
          </a:stretch>
        </p:blipFill>
        <p:spPr>
          <a:xfrm>
            <a:off x="2362200" y="3009900"/>
            <a:ext cx="14235394" cy="5316173"/>
          </a:xfrm>
          <a:prstGeom prst="rect">
            <a:avLst/>
          </a:prstGeom>
        </p:spPr>
      </p:pic>
    </p:spTree>
    <p:extLst>
      <p:ext uri="{BB962C8B-B14F-4D97-AF65-F5344CB8AC3E}">
        <p14:creationId xmlns:p14="http://schemas.microsoft.com/office/powerpoint/2010/main" val="27263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Roboto Light" panose="02000000000000000000" pitchFamily="2" charset="0"/>
                <a:ea typeface="Roboto Light" panose="02000000000000000000" pitchFamily="2" charset="0"/>
              </a:rPr>
              <a:t>Hoàn thành bảng (theo gợi ý dưới đây vào vở) về các đền tháp Chăm ở Việt Nam</a:t>
            </a:r>
            <a:r>
              <a:rPr lang="en-US" sz="4400" b="1" dirty="0">
                <a:solidFill>
                  <a:srgbClr val="FFC000"/>
                </a:solidFill>
                <a:latin typeface="Roboto Light" panose="02000000000000000000" pitchFamily="2" charset="0"/>
                <a:ea typeface="Roboto Light" panose="02000000000000000000" pitchFamily="2" charset="0"/>
              </a:rPr>
              <a:t>.</a:t>
            </a:r>
            <a:endParaRPr lang="vi-VN" sz="4400"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2"/>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3"/>
          <a:stretch>
            <a:fillRect/>
          </a:stretch>
        </p:blipFill>
        <p:spPr>
          <a:xfrm>
            <a:off x="609600" y="2552700"/>
            <a:ext cx="17275776" cy="4343400"/>
          </a:xfrm>
          <a:prstGeom prst="rect">
            <a:avLst/>
          </a:prstGeom>
        </p:spPr>
      </p:pic>
    </p:spTree>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p>
        </p:txBody>
      </p:sp>
    </p:spTree>
    <p:extLst>
      <p:ext uri="{BB962C8B-B14F-4D97-AF65-F5344CB8AC3E}">
        <p14:creationId xmlns:p14="http://schemas.microsoft.com/office/powerpoint/2010/main" val="333703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4"/>
          <a:stretch>
            <a:fillRect/>
          </a:stretch>
        </p:blipFill>
        <p:spPr>
          <a:xfrm>
            <a:off x="30480" y="495300"/>
            <a:ext cx="2048434" cy="213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5909310"/>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K</a:t>
              </a:r>
              <a:r>
                <a:rPr lang="vi-VN" sz="4400"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4400"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3123345" y="7374414"/>
            <a:ext cx="1154159" cy="955619"/>
          </a:xfrm>
          <a:prstGeom prst="rect">
            <a:avLst/>
          </a:prstGeom>
        </p:spPr>
      </p:pic>
      <p:pic>
        <p:nvPicPr>
          <p:cNvPr id="8" name="Picture 4">
            <a:extLst>
              <a:ext uri="{FF2B5EF4-FFF2-40B4-BE49-F238E27FC236}">
                <a16:creationId xmlns:a16="http://schemas.microsoft.com/office/drawing/2014/main" id="{5C86AA48-4A7C-CB35-398A-7FA99B91E5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09268" y="4612168"/>
            <a:ext cx="691948" cy="574441"/>
          </a:xfrm>
          <a:prstGeom prst="rect">
            <a:avLst/>
          </a:prstGeom>
        </p:spPr>
      </p:pic>
      <p:pic>
        <p:nvPicPr>
          <p:cNvPr id="9" name="Picture 4">
            <a:extLst>
              <a:ext uri="{FF2B5EF4-FFF2-40B4-BE49-F238E27FC236}">
                <a16:creationId xmlns:a16="http://schemas.microsoft.com/office/drawing/2014/main" id="{0B3AC5BD-5E7A-1F78-1F73-2FE66297B2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1668" y="5983768"/>
            <a:ext cx="691948" cy="574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txBody>
            <a:bodyPr/>
            <a:lstStyle/>
            <a:p>
              <a:endParaRPr lang="en-US"/>
            </a:p>
          </p:txBody>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txBody>
            <a:bodyPr/>
            <a:lstStyle/>
            <a:p>
              <a:endParaRPr lang="en-US"/>
            </a:p>
          </p:txBody>
        </p:sp>
      </p:grpSp>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3"/>
          <a:stretch>
            <a:fillRect/>
          </a:stretch>
        </p:blipFill>
        <p:spPr>
          <a:xfrm>
            <a:off x="533399" y="3086100"/>
            <a:ext cx="7324813" cy="5562600"/>
          </a:xfrm>
          <a:prstGeom prst="rect">
            <a:avLst/>
          </a:prstGeom>
          <a:ln>
            <a:noFill/>
          </a:ln>
          <a:effectLst>
            <a:softEdge rad="112500"/>
          </a:effectLst>
        </p:spPr>
      </p:pic>
      <p:sp>
        <p:nvSpPr>
          <p:cNvPr id="4" name="TextBox 2"/>
          <p:cNvSpPr txBox="1"/>
          <p:nvPr/>
        </p:nvSpPr>
        <p:spPr>
          <a:xfrm>
            <a:off x="8610600" y="4305300"/>
            <a:ext cx="8229600" cy="2308324"/>
          </a:xfrm>
          <a:prstGeom prst="rect">
            <a:avLst/>
          </a:prstGeom>
        </p:spPr>
        <p:txBody>
          <a:bodyPr wrap="square" lIns="0" tIns="0" rIns="0" bIns="0" rtlCol="0" anchor="t">
            <a:spAutoFit/>
          </a:bodyPr>
          <a:lstStyle/>
          <a:p>
            <a:pPr algn="ctr">
              <a:lnSpc>
                <a:spcPts val="8960"/>
              </a:lnSpc>
            </a:pPr>
            <a:r>
              <a:rPr lang="en-US" sz="6400" dirty="0">
                <a:solidFill>
                  <a:srgbClr val="FBE675"/>
                </a:solidFill>
                <a:latin typeface="Sriracha"/>
              </a:rPr>
              <a:t>. </a:t>
            </a:r>
            <a:r>
              <a:rPr lang="en-US" sz="6400" dirty="0" err="1">
                <a:solidFill>
                  <a:srgbClr val="FBE675"/>
                </a:solidFill>
                <a:latin typeface="Sriracha"/>
              </a:rPr>
              <a:t>Hoạt</a:t>
            </a:r>
            <a:r>
              <a:rPr lang="en-US" sz="6400" dirty="0">
                <a:solidFill>
                  <a:srgbClr val="FBE675"/>
                </a:solidFill>
                <a:latin typeface="Sriracha"/>
              </a:rPr>
              <a:t> </a:t>
            </a:r>
            <a:r>
              <a:rPr lang="en-US" sz="6400" dirty="0" err="1">
                <a:solidFill>
                  <a:srgbClr val="FBE675"/>
                </a:solidFill>
                <a:latin typeface="Sriracha"/>
              </a:rPr>
              <a:t>động</a:t>
            </a:r>
            <a:r>
              <a:rPr lang="en-US" sz="6400" dirty="0">
                <a:solidFill>
                  <a:srgbClr val="FBE675"/>
                </a:solidFill>
                <a:latin typeface="Sriracha"/>
              </a:rPr>
              <a:t> 1. </a:t>
            </a:r>
            <a:r>
              <a:rPr lang="en-US" sz="6400" dirty="0" err="1">
                <a:solidFill>
                  <a:srgbClr val="FBE675"/>
                </a:solidFill>
                <a:latin typeface="Sriracha"/>
              </a:rPr>
              <a:t>Tìm</a:t>
            </a:r>
            <a:r>
              <a:rPr lang="en-US" sz="6400" dirty="0">
                <a:solidFill>
                  <a:srgbClr val="FBE675"/>
                </a:solidFill>
                <a:latin typeface="Sriracha"/>
              </a:rPr>
              <a:t> </a:t>
            </a:r>
            <a:r>
              <a:rPr lang="en-US" sz="6400" dirty="0" err="1">
                <a:solidFill>
                  <a:srgbClr val="FBE675"/>
                </a:solidFill>
                <a:latin typeface="Sriracha"/>
              </a:rPr>
              <a:t>hiểu</a:t>
            </a:r>
            <a:r>
              <a:rPr lang="en-US" sz="6400" dirty="0">
                <a:solidFill>
                  <a:srgbClr val="FBE675"/>
                </a:solidFill>
                <a:latin typeface="Sriracha"/>
              </a:rPr>
              <a:t> </a:t>
            </a:r>
            <a:r>
              <a:rPr lang="en-US" sz="6400" dirty="0" err="1">
                <a:solidFill>
                  <a:srgbClr val="FBE675"/>
                </a:solidFill>
                <a:latin typeface="Sriracha"/>
              </a:rPr>
              <a:t>về</a:t>
            </a:r>
            <a:r>
              <a:rPr lang="en-US" sz="6400" dirty="0">
                <a:solidFill>
                  <a:srgbClr val="FBE675"/>
                </a:solidFill>
                <a:latin typeface="Sriracha"/>
              </a:rPr>
              <a:t> </a:t>
            </a:r>
            <a:r>
              <a:rPr lang="en-US" sz="6400" dirty="0" err="1">
                <a:solidFill>
                  <a:srgbClr val="FBE675"/>
                </a:solidFill>
                <a:latin typeface="Sriracha"/>
              </a:rPr>
              <a:t>đền</a:t>
            </a:r>
            <a:r>
              <a:rPr lang="en-US" sz="6400" dirty="0">
                <a:solidFill>
                  <a:srgbClr val="FBE675"/>
                </a:solidFill>
                <a:latin typeface="Sriracha"/>
              </a:rPr>
              <a:t> </a:t>
            </a:r>
            <a:r>
              <a:rPr lang="en-US" sz="6400" dirty="0" err="1">
                <a:solidFill>
                  <a:srgbClr val="FBE675"/>
                </a:solidFill>
                <a:latin typeface="Sriracha"/>
              </a:rPr>
              <a:t>tháp</a:t>
            </a:r>
            <a:r>
              <a:rPr lang="en-US" sz="6400" dirty="0">
                <a:solidFill>
                  <a:srgbClr val="FBE675"/>
                </a:solidFill>
                <a:latin typeface="Sriracha"/>
              </a:rPr>
              <a:t> </a:t>
            </a:r>
            <a:r>
              <a:rPr lang="en-US" sz="6400" dirty="0" err="1">
                <a:solidFill>
                  <a:srgbClr val="FBE675"/>
                </a:solidFill>
                <a:latin typeface="Sriracha"/>
              </a:rPr>
              <a:t>Chăm</a:t>
            </a:r>
            <a:r>
              <a:rPr lang="en-US" sz="6400" dirty="0">
                <a:solidFill>
                  <a:srgbClr val="FBE675"/>
                </a:solidFill>
                <a:latin typeface="Sriracha"/>
              </a:rPr>
              <a:t>-pa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390900"/>
            <a:ext cx="8077200" cy="2800767"/>
          </a:xfrm>
          <a:prstGeom prst="rect">
            <a:avLst/>
          </a:prstGeom>
        </p:spPr>
        <p:txBody>
          <a:bodyPr wrap="square">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Q</a:t>
            </a:r>
            <a:r>
              <a:rPr lang="vi-VN" sz="4400" b="1" dirty="0">
                <a:solidFill>
                  <a:srgbClr val="FFC000"/>
                </a:solidFill>
                <a:latin typeface="Cambria" panose="02040503050406030204" pitchFamily="18" charset="0"/>
                <a:ea typeface="Cambria" panose="02040503050406030204" pitchFamily="18" charset="0"/>
              </a:rPr>
              <a:t>uan sát hình 2 và thực hiện yêu cầu: Kể tên và xác định vị trí của một số đền tháp Chăm trên lược đồ.</a:t>
            </a:r>
            <a:endParaRPr lang="en-US" sz="4400" b="1" dirty="0">
              <a:solidFill>
                <a:srgbClr val="FFC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2"/>
          <a:stretch>
            <a:fillRect/>
          </a:stretch>
        </p:blipFill>
        <p:spPr>
          <a:xfrm>
            <a:off x="9525000" y="342900"/>
            <a:ext cx="8458200" cy="9815131"/>
          </a:xfrm>
          <a:prstGeom prst="rect">
            <a:avLst/>
          </a:prstGeom>
        </p:spPr>
      </p:pic>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2"/>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296400" y="190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296400" y="8763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372600" y="2781300"/>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296400" y="43053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372600" y="52197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372600" y="61341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448800" y="7124700"/>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525000" y="8496300"/>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3FFAA568-287A-99CF-4D24-B6A151145A1F}"/>
              </a:ext>
            </a:extLst>
          </p:cNvPr>
          <p:cNvSpPr txBox="1"/>
          <p:nvPr/>
        </p:nvSpPr>
        <p:spPr>
          <a:xfrm>
            <a:off x="9220200" y="1714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Khương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Mỹ</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wipe(down)">
                                      <p:cBhvr>
                                        <p:cTn id="62" dur="500"/>
                                        <p:tgtEl>
                                          <p:spTgt spid="2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down)">
                                      <p:cBhvr>
                                        <p:cTn id="72" dur="500"/>
                                        <p:tgtEl>
                                          <p:spTgt spid="2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animEffect transition="in" filter="wipe(down)">
                                      <p:cBhvr>
                                        <p:cTn id="82" dur="500"/>
                                        <p:tgtEl>
                                          <p:spTgt spid="2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Effect transition="in" filter="wipe(down)">
                                      <p:cBhvr>
                                        <p:cTn id="9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9" grpId="0" animBg="1"/>
      <p:bldP spid="21" grpId="0" animBg="1"/>
      <p:bldP spid="23" grpId="0" animBg="1"/>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848100"/>
            <a:ext cx="8077200" cy="1938992"/>
          </a:xfrm>
          <a:prstGeom prst="rect">
            <a:avLst/>
          </a:prstGeom>
        </p:spPr>
        <p:txBody>
          <a:bodyPr wrap="square">
            <a:spAutoFit/>
          </a:bodyPr>
          <a:lstStyle/>
          <a:p>
            <a:pPr lvl="0" algn="just">
              <a:spcBef>
                <a:spcPts val="600"/>
              </a:spcBef>
              <a:spcAft>
                <a:spcPts val="600"/>
              </a:spcAft>
            </a:pPr>
            <a:r>
              <a:rPr lang="en-US" sz="6000" b="1" dirty="0" err="1">
                <a:solidFill>
                  <a:srgbClr val="FFC000"/>
                </a:solidFill>
                <a:latin typeface="Cambria" panose="02040503050406030204" pitchFamily="18" charset="0"/>
                <a:ea typeface="Cambria" panose="02040503050406030204" pitchFamily="18" charset="0"/>
              </a:rPr>
              <a:t>Mô</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tả</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nét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chính</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của</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một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đền</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tháp</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Chăm</a:t>
            </a:r>
            <a:r>
              <a:rPr lang="en-US" sz="6000" b="1" dirty="0">
                <a:solidFill>
                  <a:srgbClr val="FFC000"/>
                </a:solidFill>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2"/>
          <a:stretch>
            <a:fillRect/>
          </a:stretch>
        </p:blipFill>
        <p:spPr>
          <a:xfrm>
            <a:off x="9372599" y="2019300"/>
            <a:ext cx="8580649" cy="6629400"/>
          </a:xfrm>
          <a:prstGeom prst="rect">
            <a:avLst/>
          </a:prstGeom>
        </p:spPr>
      </p:pic>
    </p:spTree>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7372363"/>
            <a:chOff x="0" y="133351"/>
            <a:chExt cx="9249414" cy="982981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Thánh</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địa</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Mỹ</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Sơn</a:t>
              </a:r>
              <a:endPar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779907"/>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73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640</Words>
  <Application>Microsoft Office PowerPoint</Application>
  <PresentationFormat>Custom</PresentationFormat>
  <Paragraphs>48</Paragraphs>
  <Slides>19</Slides>
  <Notes>2</Notes>
  <HiddenSlides>0</HiddenSlides>
  <MMClips>17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#9Slide02 Noi dung dai</vt:lpstr>
      <vt:lpstr>#9Slide02 Tieu de dai</vt:lpstr>
      <vt:lpstr>Aachen</vt:lpstr>
      <vt:lpstr>Arial</vt:lpstr>
      <vt:lpstr>Calibri</vt:lpstr>
      <vt:lpstr>Cambria</vt:lpstr>
      <vt:lpstr>Mali</vt:lpstr>
      <vt:lpstr>Roboto Light</vt:lpstr>
      <vt:lpstr>Sriracha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dc:creator>thao</dc:creator>
  <cp:lastModifiedBy>HP</cp:lastModifiedBy>
  <cp:revision>152</cp:revision>
  <dcterms:created xsi:type="dcterms:W3CDTF">2006-08-16T00:00:00Z</dcterms:created>
  <dcterms:modified xsi:type="dcterms:W3CDTF">2025-10-29T08:30:35Z</dcterms:modified>
  <dc:identifier>DAExMhQ9LvI</dc:identifier>
</cp:coreProperties>
</file>