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0" r:id="rId4"/>
    <p:sldId id="263" r:id="rId5"/>
    <p:sldId id="266" r:id="rId6"/>
    <p:sldId id="256" r:id="rId7"/>
    <p:sldId id="262" r:id="rId8"/>
    <p:sldId id="268" r:id="rId9"/>
    <p:sldId id="269" r:id="rId10"/>
    <p:sldId id="270" r:id="rId11"/>
    <p:sldId id="271" r:id="rId12"/>
    <p:sldId id="272" r:id="rId13"/>
    <p:sldId id="273" r:id="rId14"/>
    <p:sldId id="275" r:id="rId15"/>
    <p:sldId id="277" r:id="rId16"/>
    <p:sldId id="278"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2025/10/30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2025/10/30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10/30/2025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10/30/2025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50.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Rectangle 13">
            <a:extLst>
              <a:ext uri="{FF2B5EF4-FFF2-40B4-BE49-F238E27FC236}">
                <a16:creationId xmlns:a16="http://schemas.microsoft.com/office/drawing/2014/main" id="{DA96E962-B3D4-498F-B4C8-4D72C79EE646}"/>
              </a:ext>
            </a:extLst>
          </p:cNvPr>
          <p:cNvSpPr/>
          <p:nvPr/>
        </p:nvSpPr>
        <p:spPr>
          <a:xfrm>
            <a:off x="1085562" y="1923411"/>
            <a:ext cx="9944005" cy="2585323"/>
          </a:xfrm>
          <a:prstGeom prst="rect">
            <a:avLst/>
          </a:prstGeom>
          <a:noFill/>
        </p:spPr>
        <p:txBody>
          <a:bodyPr wrap="none" lIns="91440" tIns="45720" rIns="91440" bIns="45720">
            <a:spAutoFit/>
          </a:bodyPr>
          <a:lstStyle/>
          <a:p>
            <a:pPr algn="ctr"/>
            <a:r>
              <a:rPr lang="vi-VN" sz="5400" b="1" cap="none" spc="0" dirty="0">
                <a:ln w="22225">
                  <a:solidFill>
                    <a:schemeClr val="accent2"/>
                  </a:solidFill>
                  <a:prstDash val="solid"/>
                </a:ln>
                <a:solidFill>
                  <a:schemeClr val="accent2">
                    <a:lumMod val="40000"/>
                    <a:lumOff val="60000"/>
                  </a:schemeClr>
                </a:solidFill>
                <a:effectLst/>
              </a:rPr>
              <a:t>Giáo viên: Bùi Thị Hà Mai</a:t>
            </a:r>
          </a:p>
          <a:p>
            <a:pPr algn="ctr"/>
            <a:r>
              <a:rPr lang="vi-VN" sz="5400" b="1" dirty="0">
                <a:ln w="22225">
                  <a:solidFill>
                    <a:schemeClr val="accent2"/>
                  </a:solidFill>
                  <a:prstDash val="solid"/>
                </a:ln>
                <a:solidFill>
                  <a:schemeClr val="accent2">
                    <a:lumMod val="40000"/>
                    <a:lumOff val="60000"/>
                  </a:schemeClr>
                </a:solidFill>
              </a:rPr>
              <a:t>Lớp: 5A4</a:t>
            </a:r>
          </a:p>
          <a:p>
            <a:pPr algn="ctr"/>
            <a:r>
              <a:rPr lang="vi-VN" sz="5400" b="1" dirty="0">
                <a:ln w="22225">
                  <a:solidFill>
                    <a:schemeClr val="accent2"/>
                  </a:solidFill>
                  <a:prstDash val="solid"/>
                </a:ln>
                <a:solidFill>
                  <a:schemeClr val="accent2">
                    <a:lumMod val="40000"/>
                    <a:lumOff val="60000"/>
                  </a:schemeClr>
                </a:solidFill>
              </a:rPr>
              <a:t>Đơn vị: Trường TH Hưng Đạo</a:t>
            </a:r>
            <a:endParaRPr 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id="{ABA90C51-DB7B-13E1-9600-FEDF1DF9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8362B2B-B3E5-A84F-096C-5EFD9D0FF1DB}"/>
              </a:ext>
            </a:extLst>
          </p:cNvPr>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94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1156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và cho biết những câu thơ dưới đây nhắc đến sự kiện lịch sử nào?</a:t>
            </a:r>
          </a:p>
        </p:txBody>
      </p:sp>
      <p:sp>
        <p:nvSpPr>
          <p:cNvPr id="11" name="TextBox 10">
            <a:extLst>
              <a:ext uri="{FF2B5EF4-FFF2-40B4-BE49-F238E27FC236}">
                <a16:creationId xmlns:a16="http://schemas.microsoft.com/office/drawing/2014/main" id="{10AE795C-FFC7-565B-E6B2-D2B87A5AD762}"/>
              </a:ext>
            </a:extLst>
          </p:cNvPr>
          <p:cNvSpPr txBox="1"/>
          <p:nvPr/>
        </p:nvSpPr>
        <p:spPr>
          <a:xfrm>
            <a:off x="1200150" y="1676400"/>
            <a:ext cx="10277475" cy="3416320"/>
          </a:xfrm>
          <a:prstGeom prst="rect">
            <a:avLst/>
          </a:prstGeom>
          <a:noFill/>
        </p:spPr>
        <p:txBody>
          <a:bodyPr wrap="square" rtlCol="0">
            <a:spAutoFit/>
          </a:bodyPr>
          <a:lstStyle/>
          <a:p>
            <a:pPr algn="ctr"/>
            <a:r>
              <a:rPr lang="vi-VN" sz="3600" b="0" i="1" dirty="0">
                <a:solidFill>
                  <a:srgbClr val="000000"/>
                </a:solidFill>
                <a:effectLst/>
                <a:latin typeface="Cambria" panose="02040503050406030204" pitchFamily="18" charset="0"/>
                <a:ea typeface="Cambria" panose="02040503050406030204" pitchFamily="18" charset="0"/>
              </a:rPr>
              <a:t>“Hai Bà Trưng có đại tài,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Phất cờ khởi nghĩa giết người tà gian,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Ra tay khôi phục giang san,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Tiếng thơm dài tạc đá vàng nước ta.”</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0" dirty="0">
                <a:solidFill>
                  <a:srgbClr val="000000"/>
                </a:solidFill>
                <a:effectLst/>
                <a:latin typeface="Cambria" panose="02040503050406030204" pitchFamily="18" charset="0"/>
                <a:ea typeface="Cambria" panose="02040503050406030204" pitchFamily="18" charset="0"/>
              </a:rPr>
              <a:t>(Hồ Chí Minh, Lịch sử nước ta, NXB Chính trị quốc gia Sự thật, 2018)</a:t>
            </a:r>
          </a:p>
        </p:txBody>
      </p:sp>
    </p:spTree>
    <p:extLst>
      <p:ext uri="{BB962C8B-B14F-4D97-AF65-F5344CB8AC3E}">
        <p14:creationId xmlns:p14="http://schemas.microsoft.com/office/powerpoint/2010/main" val="4076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defTabSz="609630"/>
                <a:endParaRPr lang="en-US" sz="1200">
                  <a:solidFill>
                    <a:prstClr val="black"/>
                  </a:solidFill>
                  <a:latin typeface="Calibri"/>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defTabSz="609630"/>
                <a:endParaRPr lang="en-US" sz="1200">
                  <a:solidFill>
                    <a:prstClr val="black"/>
                  </a:solidFill>
                  <a:latin typeface="Calibri"/>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24025" y="1901825"/>
              <a:ext cx="8905875" cy="3046988"/>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Những câu thơ trên nhắc đến Hai Bà Trưng và cuộc khởi nghĩa do Hai Bà Trưng lãnh đạo. Đây là một trong những cuộc khởi nghĩa mở đầu phong trào đấu tranh chống lại ách đô hộ của phương Bắc. Cuộc khởi nghĩa đã cổ vũ mạnh mẽ tinh thần đấu tranh giành độc lập của nhân dân ta.</a:t>
              </a:r>
              <a:endParaRPr lang="en-US" sz="3200" dirty="0">
                <a:solidFill>
                  <a:prstClr val="black"/>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89520" y="327287"/>
            <a:ext cx="11212961" cy="6343126"/>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defTabSz="609630"/>
              <a:endParaRPr lang="en-US" sz="1200">
                <a:solidFill>
                  <a:prstClr val="black"/>
                </a:solidFill>
                <a:latin typeface="Calibri"/>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067924" y="4457700"/>
            <a:ext cx="1829707" cy="2212713"/>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9" name="Picture 8">
            <a:extLst>
              <a:ext uri="{FF2B5EF4-FFF2-40B4-BE49-F238E27FC236}">
                <a16:creationId xmlns:a16="http://schemas.microsoft.com/office/drawing/2014/main" id="{A7CCC541-377D-6235-8F6E-81B7D995FF0D}"/>
              </a:ext>
            </a:extLst>
          </p:cNvPr>
          <p:cNvPicPr>
            <a:picLocks noChangeAspect="1"/>
          </p:cNvPicPr>
          <p:nvPr/>
        </p:nvPicPr>
        <p:blipFill>
          <a:blip r:embed="rId6"/>
          <a:stretch>
            <a:fillRect/>
          </a:stretch>
        </p:blipFill>
        <p:spPr>
          <a:xfrm>
            <a:off x="4001429" y="903694"/>
            <a:ext cx="4932091" cy="859611"/>
          </a:xfrm>
          <a:prstGeom prst="rect">
            <a:avLst/>
          </a:prstGeom>
        </p:spPr>
      </p:pic>
      <p:sp>
        <p:nvSpPr>
          <p:cNvPr id="10" name="TextBox 9">
            <a:extLst>
              <a:ext uri="{FF2B5EF4-FFF2-40B4-BE49-F238E27FC236}">
                <a16:creationId xmlns:a16="http://schemas.microsoft.com/office/drawing/2014/main" id="{B95A31F0-93D4-4854-192C-27000DAE83AD}"/>
              </a:ext>
            </a:extLst>
          </p:cNvPr>
          <p:cNvSpPr txBox="1"/>
          <p:nvPr/>
        </p:nvSpPr>
        <p:spPr>
          <a:xfrm>
            <a:off x="1485899" y="1819275"/>
            <a:ext cx="9496425" cy="3434786"/>
          </a:xfrm>
          <a:prstGeom prst="rect">
            <a:avLst/>
          </a:prstGeom>
          <a:noFill/>
        </p:spPr>
        <p:txBody>
          <a:bodyPr wrap="square" rtlCol="0">
            <a:spAutoFit/>
          </a:bodyPr>
          <a:lstStyle/>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Kể được tên và vẽ được trục gian thể hiện một số cuộc khởi nghĩa tiêu biểu trong thời kì Bắc thuộc (VD: 179 TCN, 40, 248, 542, 938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Sưu tầm và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Năng lực nhận thức lịch sử thông qua việc kể được tên một số cuộc khởi nghĩa tiêu biểu trong thời kì Bắc thuộc;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indent="-342900">
              <a:buFont typeface="Wingdings" panose="05000000000000000000" pitchFamily="2" charset="2"/>
              <a:buChar char="q"/>
            </a:pPr>
            <a:endParaRPr lang="en-US" sz="2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id="{8F7FF536-3782-912C-0255-206B71231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latin typeface="Cambria" panose="02040503050406030204" pitchFamily="18" charset="0"/>
                <a:ea typeface="Cambria" panose="02040503050406030204" pitchFamily="18" charset="0"/>
              </a:rPr>
              <a:t>T</a:t>
            </a:r>
            <a:r>
              <a:rPr lang="nl-NL" sz="3200" b="1" dirty="0">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62F74403-4846-8D2E-BCA1-804B5A3261D0}"/>
              </a:ext>
            </a:extLst>
          </p:cNvPr>
          <p:cNvPicPr>
            <a:picLocks noChangeAspect="1"/>
          </p:cNvPicPr>
          <p:nvPr/>
        </p:nvPicPr>
        <p:blipFill>
          <a:blip r:embed="rId4"/>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id="{5414AB8B-BDE3-41A4-E0AC-111687DB3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652</Words>
  <Application>Microsoft Office PowerPoint</Application>
  <PresentationFormat>Widescreen</PresentationFormat>
  <Paragraphs>29</Paragraphs>
  <Slides>15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Calibri</vt:lpstr>
      <vt:lpstr>Calibri Light</vt:lpstr>
      <vt:lpstr>Cambria</vt:lpstr>
      <vt:lpstr>Wingdings</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2024-09-13T02:51:48Z</dcterms:created>
  <dcterms:modified xsi:type="dcterms:W3CDTF">2025-10-30T08:02:19Z</dcterms:modified>
</cp:coreProperties>
</file>