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Lst>
  <p:sldIdLst>
    <p:sldId id="260" r:id="rId5"/>
    <p:sldId id="300" r:id="rId6"/>
    <p:sldId id="301" r:id="rId7"/>
    <p:sldId id="302" r:id="rId8"/>
    <p:sldId id="304" r:id="rId9"/>
    <p:sldId id="303" r:id="rId10"/>
    <p:sldId id="256" r:id="rId11"/>
    <p:sldId id="267" r:id="rId12"/>
    <p:sldId id="268" r:id="rId13"/>
    <p:sldId id="269" r:id="rId14"/>
    <p:sldId id="270" r:id="rId15"/>
    <p:sldId id="352" r:id="rId16"/>
    <p:sldId id="353" r:id="rId17"/>
    <p:sldId id="354" r:id="rId18"/>
    <p:sldId id="355" r:id="rId19"/>
    <p:sldId id="356" r:id="rId20"/>
    <p:sldId id="271" r:id="rId21"/>
    <p:sldId id="382" r:id="rId22"/>
    <p:sldId id="383" r:id="rId23"/>
    <p:sldId id="384" r:id="rId24"/>
    <p:sldId id="385"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88655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76031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6476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7198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294953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0526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2943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30935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735887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16765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007158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1100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921823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2920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745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884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708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971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8448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383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1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7174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20254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74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8678516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2" name="Rectangle 11">
            <a:extLst>
              <a:ext uri="{FF2B5EF4-FFF2-40B4-BE49-F238E27FC236}">
                <a16:creationId xmlns:a16="http://schemas.microsoft.com/office/drawing/2014/main" id="{CD6B2D55-FFC4-4CD4-8989-61EECB55C9DD}"/>
              </a:ext>
            </a:extLst>
          </p:cNvPr>
          <p:cNvSpPr/>
          <p:nvPr/>
        </p:nvSpPr>
        <p:spPr>
          <a:xfrm>
            <a:off x="2313967" y="1973536"/>
            <a:ext cx="8007192" cy="2585323"/>
          </a:xfrm>
          <a:prstGeom prst="rect">
            <a:avLst/>
          </a:prstGeom>
          <a:noFill/>
        </p:spPr>
        <p:txBody>
          <a:bodyPr wrap="square" lIns="91440" tIns="45720" rIns="91440" bIns="45720">
            <a:spAutoFit/>
          </a:bodyPr>
          <a:lstStyle/>
          <a:p>
            <a:r>
              <a:rPr lang="en-US" sz="5400" b="1" cap="none" spc="0" dirty="0">
                <a:ln w="22225">
                  <a:solidFill>
                    <a:schemeClr val="accent2"/>
                  </a:solidFill>
                  <a:prstDash val="solid"/>
                </a:ln>
                <a:solidFill>
                  <a:schemeClr val="accent2">
                    <a:lumMod val="40000"/>
                    <a:lumOff val="60000"/>
                  </a:schemeClr>
                </a:solidFill>
                <a:effectLst/>
              </a:rPr>
              <a:t>GV: BÙI THỊ HÀ MAI</a:t>
            </a:r>
          </a:p>
          <a:p>
            <a:r>
              <a:rPr lang="en-US" sz="5400" b="1" dirty="0">
                <a:ln w="22225">
                  <a:solidFill>
                    <a:schemeClr val="accent2"/>
                  </a:solidFill>
                  <a:prstDash val="solid"/>
                </a:ln>
                <a:solidFill>
                  <a:schemeClr val="accent2">
                    <a:lumMod val="40000"/>
                    <a:lumOff val="60000"/>
                  </a:schemeClr>
                </a:solidFill>
              </a:rPr>
              <a:t>LỚP: 5A4</a:t>
            </a:r>
          </a:p>
          <a:p>
            <a:r>
              <a:rPr lang="en-US" sz="5400" b="1" cap="none" spc="0" dirty="0">
                <a:ln w="22225">
                  <a:solidFill>
                    <a:schemeClr val="accent2"/>
                  </a:solidFill>
                  <a:prstDash val="solid"/>
                </a:ln>
                <a:solidFill>
                  <a:schemeClr val="accent2">
                    <a:lumMod val="40000"/>
                    <a:lumOff val="60000"/>
                  </a:schemeClr>
                </a:solidFill>
                <a:effectLst/>
              </a:rPr>
              <a:t>TRƯỜNG TH HƯNG ĐẠO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4"/>
          <a:stretch>
            <a:fillRect/>
          </a:stretch>
        </p:blipFill>
        <p:spPr>
          <a:xfrm>
            <a:off x="3318827" y="334644"/>
            <a:ext cx="6444933" cy="5895365"/>
          </a:xfrm>
          <a:prstGeom prst="rect">
            <a:avLst/>
          </a:prstGeom>
        </p:spPr>
      </p:pic>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4"/>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4"/>
          <a:stretch>
            <a:fillRect/>
          </a:stretch>
        </p:blipFill>
        <p:spPr>
          <a:xfrm>
            <a:off x="3769360" y="285224"/>
            <a:ext cx="5388610" cy="5946348"/>
          </a:xfrm>
          <a:prstGeom prst="rect">
            <a:avLst/>
          </a:prstGeom>
        </p:spPr>
      </p:pic>
    </p:spTree>
    <p:extLst>
      <p:ext uri="{BB962C8B-B14F-4D97-AF65-F5344CB8AC3E}">
        <p14:creationId xmlns:p14="http://schemas.microsoft.com/office/powerpoint/2010/main" val="31334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4"/>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4"/>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5"/>
            <a:stretch>
              <a:fillRect/>
            </a:stretch>
          </p:blipFill>
          <p:spPr>
            <a:xfrm>
              <a:off x="3161982" y="2620645"/>
              <a:ext cx="6010275" cy="3486150"/>
            </a:xfrm>
            <a:prstGeom prst="rect">
              <a:avLst/>
            </a:prstGeom>
          </p:spPr>
        </p:pic>
      </p:grpSp>
    </p:spTree>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4"/>
          <a:stretch>
            <a:fillRect/>
          </a:stretch>
        </p:blipFill>
        <p:spPr>
          <a:xfrm>
            <a:off x="1803400" y="1109662"/>
            <a:ext cx="3195320" cy="4965410"/>
          </a:xfrm>
          <a:prstGeom prst="rect">
            <a:avLst/>
          </a:prstGeom>
        </p:spPr>
      </p:pic>
    </p:spTree>
    <p:extLst>
      <p:ext uri="{BB962C8B-B14F-4D97-AF65-F5344CB8AC3E}">
        <p14:creationId xmlns:p14="http://schemas.microsoft.com/office/powerpoint/2010/main" val="21377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37254" y="1665605"/>
            <a:ext cx="6315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cho biết câu chuyện nhắc đến nhân vật lịch sử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nêu những việc làm của nhân vật lịch sử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Bày tỏ cảm nghĩ của em về nhân vật lịch sử đó.</a:t>
            </a: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03FF7F7-B931-49A6-B8E7-AE968DBCB9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9869">
            <a:off x="531508" y="-1694615"/>
            <a:ext cx="10666789" cy="10056347"/>
          </a:xfrm>
          <a:prstGeom prst="rect">
            <a:avLst/>
          </a:prstGeom>
        </p:spPr>
      </p:pic>
      <p:pic>
        <p:nvPicPr>
          <p:cNvPr id="7" name="图片 22">
            <a:extLst>
              <a:ext uri="{FF2B5EF4-FFF2-40B4-BE49-F238E27FC236}">
                <a16:creationId xmlns:a16="http://schemas.microsoft.com/office/drawing/2014/main" id="{FF050339-3D88-4259-99D9-310D9053BC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73375" y="141705"/>
            <a:ext cx="3229188" cy="3000587"/>
          </a:xfrm>
          <a:prstGeom prst="rect">
            <a:avLst/>
          </a:prstGeom>
        </p:spPr>
      </p:pic>
      <p:pic>
        <p:nvPicPr>
          <p:cNvPr id="8" name="图片 20">
            <a:extLst>
              <a:ext uri="{FF2B5EF4-FFF2-40B4-BE49-F238E27FC236}">
                <a16:creationId xmlns:a16="http://schemas.microsoft.com/office/drawing/2014/main" id="{F3E2DD33-66BD-47B1-B5A0-E12E6184C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8505" y="347864"/>
            <a:ext cx="2173817" cy="1981200"/>
          </a:xfrm>
          <a:prstGeom prst="rect">
            <a:avLst/>
          </a:prstGeom>
          <a:noFill/>
          <a:ln w="9525">
            <a:noFill/>
          </a:ln>
        </p:spPr>
      </p:pic>
      <p:pic>
        <p:nvPicPr>
          <p:cNvPr id="4" name="Picture 3">
            <a:extLst>
              <a:ext uri="{FF2B5EF4-FFF2-40B4-BE49-F238E27FC236}">
                <a16:creationId xmlns:a16="http://schemas.microsoft.com/office/drawing/2014/main" id="{19F75CEB-AF80-2FE3-A8AB-64DBAA329255}"/>
              </a:ext>
            </a:extLst>
          </p:cNvPr>
          <p:cNvPicPr>
            <a:picLocks noChangeAspect="1"/>
          </p:cNvPicPr>
          <p:nvPr/>
        </p:nvPicPr>
        <p:blipFill>
          <a:blip r:embed="rId5"/>
          <a:stretch>
            <a:fillRect/>
          </a:stretch>
        </p:blipFill>
        <p:spPr>
          <a:xfrm>
            <a:off x="2173931" y="1709818"/>
            <a:ext cx="7132938" cy="2523963"/>
          </a:xfrm>
          <a:prstGeom prst="rect">
            <a:avLst/>
          </a:prstGeom>
        </p:spPr>
      </p:pic>
    </p:spTree>
    <p:extLst>
      <p:ext uri="{BB962C8B-B14F-4D97-AF65-F5344CB8AC3E}">
        <p14:creationId xmlns:p14="http://schemas.microsoft.com/office/powerpoint/2010/main" val="5496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96444" y="409816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Em </a:t>
            </a:r>
            <a:r>
              <a:rPr lang="en-US" sz="3200" b="1" dirty="0" err="1"/>
              <a:t>hãy</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các</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vừa</a:t>
            </a:r>
            <a:r>
              <a:rPr lang="en-US" sz="3200" b="1" dirty="0"/>
              <a:t> </a:t>
            </a:r>
            <a:r>
              <a:rPr lang="en-US" sz="3200" b="1" dirty="0" err="1"/>
              <a:t>đọc</a:t>
            </a:r>
            <a:r>
              <a:rPr lang="en-US" sz="3200" b="1" dirty="0"/>
              <a:t> </a:t>
            </a:r>
            <a:r>
              <a:rPr lang="en-US" sz="3200" b="1" dirty="0" err="1"/>
              <a:t>nhắc</a:t>
            </a:r>
            <a:r>
              <a:rPr lang="en-US" sz="3200" b="1" dirty="0"/>
              <a:t> </a:t>
            </a:r>
            <a:r>
              <a:rPr lang="en-US" sz="3200" b="1" dirty="0" err="1"/>
              <a:t>đến</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lịch</a:t>
            </a:r>
            <a:r>
              <a:rPr lang="en-US" sz="3200" b="1" dirty="0"/>
              <a:t> </a:t>
            </a:r>
            <a:r>
              <a:rPr lang="en-US" sz="3200" b="1" dirty="0" err="1"/>
              <a:t>sử</a:t>
            </a:r>
            <a:r>
              <a:rPr lang="en-US" sz="3200" b="1" dirty="0"/>
              <a:t> </a:t>
            </a:r>
            <a:r>
              <a:rPr lang="en-US" sz="3200" b="1" dirty="0" err="1"/>
              <a:t>nào</a:t>
            </a:r>
            <a:r>
              <a:rPr lang="en-US" sz="3200" b="1" dirty="0"/>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rPr>
              <a:t>Em </a:t>
            </a:r>
            <a:r>
              <a:rPr lang="en-US" sz="3200" b="1" dirty="0" err="1">
                <a:solidFill>
                  <a:prstClr val="black"/>
                </a:solidFill>
              </a:rPr>
              <a:t>hãy</a:t>
            </a:r>
            <a:r>
              <a:rPr lang="en-US" sz="3200" b="1" dirty="0">
                <a:solidFill>
                  <a:prstClr val="black"/>
                </a:solidFill>
              </a:rPr>
              <a:t> </a:t>
            </a:r>
            <a:r>
              <a:rPr lang="en-US" sz="3200" b="1" dirty="0" err="1">
                <a:solidFill>
                  <a:prstClr val="black"/>
                </a:solidFill>
              </a:rPr>
              <a:t>nêu</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làm</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lịch</a:t>
            </a:r>
            <a:r>
              <a:rPr lang="en-US" sz="3200" b="1" dirty="0">
                <a:solidFill>
                  <a:prstClr val="black"/>
                </a:solidFill>
              </a:rPr>
              <a:t> </a:t>
            </a:r>
            <a:r>
              <a:rPr lang="en-US" sz="3200" b="1" dirty="0" err="1">
                <a:solidFill>
                  <a:prstClr val="black"/>
                </a:solidFill>
              </a:rPr>
              <a:t>sử</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032E0F4-3748-40C4-8311-5130A613B1CF}"/>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3" name="Picture 2" descr="Khởi Nghĩa Hai Bà Trưng: Nguyên nhân, diễn biến, và ý nghĩa">
            <a:extLst>
              <a:ext uri="{FF2B5EF4-FFF2-40B4-BE49-F238E27FC236}">
                <a16:creationId xmlns:a16="http://schemas.microsoft.com/office/drawing/2014/main" id="{73CB00B8-909D-CB71-7E65-B0F16427F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435" y="1395424"/>
            <a:ext cx="6559100" cy="48428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CB1E835-D993-409F-B4FF-B758B6ABD21A}"/>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Hai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Trưng</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994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FE6058F9-6FFA-4E65-9BBC-EA70FCF2086B}"/>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6" name="Picture 2" descr="Ngô Quyền và kinh đô Cổ Loa - HOÀNG THÀNH THĂNG LONG">
            <a:extLst>
              <a:ext uri="{FF2B5EF4-FFF2-40B4-BE49-F238E27FC236}">
                <a16:creationId xmlns:a16="http://schemas.microsoft.com/office/drawing/2014/main" id="{8B028902-2D09-11E5-6E39-9DFAD3935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957" y="1389379"/>
            <a:ext cx="6490618" cy="4564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92ED26-DF9F-32BA-4EE3-FF6ECEDF2390}"/>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Ngô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Quyền</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63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49BBDCD-F731-41AB-A3E7-A328ADD0F9E5}"/>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4" name="Picture 4" descr="176. Khởi nghĩa Bà Triệu và những giá trị lịch sử trường tồn – Lược Sử Tộc  Việt">
            <a:extLst>
              <a:ext uri="{FF2B5EF4-FFF2-40B4-BE49-F238E27FC236}">
                <a16:creationId xmlns:a16="http://schemas.microsoft.com/office/drawing/2014/main" id="{A367FB03-9CC3-53B8-1286-0A975A12F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28" y="1622424"/>
            <a:ext cx="6366511" cy="4929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1E9F80-8EB3-467C-BF56-A2DDFE85B2B0}"/>
              </a:ext>
            </a:extLst>
          </p:cNvPr>
          <p:cNvSpPr txBox="1"/>
          <p:nvPr/>
        </p:nvSpPr>
        <p:spPr>
          <a:xfrm>
            <a:off x="7368583" y="3037785"/>
            <a:ext cx="4556501"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Triệu</a:t>
            </a:r>
            <a:endPar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57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1D3C7B5-A74A-46FA-9036-347335565507}"/>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sp>
        <p:nvSpPr>
          <p:cNvPr id="3" name="TextBox 2">
            <a:extLst>
              <a:ext uri="{FF2B5EF4-FFF2-40B4-BE49-F238E27FC236}">
                <a16:creationId xmlns:a16="http://schemas.microsoft.com/office/drawing/2014/main" id="{F02C2088-034F-4746-B273-A1CA2CE02AED}"/>
              </a:ext>
            </a:extLst>
          </p:cNvPr>
          <p:cNvSpPr txBox="1"/>
          <p:nvPr/>
        </p:nvSpPr>
        <p:spPr>
          <a:xfrm>
            <a:off x="7170550" y="3046740"/>
            <a:ext cx="4556501"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Phùng</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Hưng</a:t>
            </a:r>
            <a:endPar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4" descr="Khởi nghĩa Phùng Hưng: Nguyên nhân, kết quả và ý nghĩa?">
            <a:extLst>
              <a:ext uri="{FF2B5EF4-FFF2-40B4-BE49-F238E27FC236}">
                <a16:creationId xmlns:a16="http://schemas.microsoft.com/office/drawing/2014/main" id="{199BFC44-42A1-A72E-91BA-352D0E276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29" y="1713230"/>
            <a:ext cx="6111443" cy="4088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676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5"/>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608</Words>
  <Application>Microsoft Office PowerPoint</Application>
  <PresentationFormat>Widescreen</PresentationFormat>
  <Paragraphs>35</Paragraphs>
  <Slides>22</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微软雅黑</vt:lpstr>
      <vt:lpstr>Arial</vt:lpstr>
      <vt:lpstr>Calibri</vt:lpstr>
      <vt:lpstr>Calibri Light</vt:lpstr>
      <vt:lpstr>Cambria</vt:lpstr>
      <vt:lpstr>Lato</vt:lpstr>
      <vt:lpstr>Patrick Hand</vt:lpstr>
      <vt:lpstr>Roboto Condensed Light</vt:lpstr>
      <vt:lpstr>Office Theme</vt:lpstr>
      <vt:lpstr>1_Office Theme</vt:lpstr>
      <vt:lpstr>自定义设计方案</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2024-09-13T02:51:48Z</dcterms:created>
  <dcterms:modified xsi:type="dcterms:W3CDTF">2025-11-12T12:33:37Z</dcterms:modified>
</cp:coreProperties>
</file>