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7" r:id="rId3"/>
    <p:sldId id="258" r:id="rId4"/>
    <p:sldId id="259" r:id="rId5"/>
    <p:sldId id="260" r:id="rId6"/>
    <p:sldId id="261" r:id="rId7"/>
    <p:sldId id="262" r:id="rId8"/>
    <p:sldId id="272" r:id="rId9"/>
  </p:sldIdLst>
  <p:sldSz cx="18288000" cy="10287000"/>
  <p:notesSz cx="6858000" cy="9144000"/>
  <p:embeddedFontLst>
    <p:embeddedFont>
      <p:font typeface="Bogart Heavy" panose="020B0604020202020204" charset="0"/>
      <p:regular r:id="rId10"/>
    </p:embeddedFont>
    <p:embeddedFont>
      <p:font typeface="DejaVu Serif Bold" panose="020B0604020202020204" charset="0"/>
      <p:regular r:id="rId11"/>
    </p:embeddedFont>
    <p:embeddedFont>
      <p:font typeface="Crimson Pro Bold" panose="020B0604020202020204" charset="-93"/>
      <p:regular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4" d="100"/>
          <a:sy n="74" d="100"/>
        </p:scale>
        <p:origin x="5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10"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4.sv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 y="-28576"/>
            <a:ext cx="18288000" cy="1028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4"/>
          <p:cNvSpPr>
            <a:spLocks noChangeArrowheads="1"/>
          </p:cNvSpPr>
          <p:nvPr/>
        </p:nvSpPr>
        <p:spPr bwMode="auto">
          <a:xfrm>
            <a:off x="400050" y="2448047"/>
            <a:ext cx="174879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a:spcBef>
                <a:spcPct val="0"/>
              </a:spcBef>
              <a:buFontTx/>
              <a:buNone/>
            </a:pPr>
            <a:r>
              <a:rPr lang="en-US" altLang="en-US" sz="6000" b="1" dirty="0">
                <a:solidFill>
                  <a:srgbClr val="0000CC"/>
                </a:solidFill>
                <a:latin typeface="Times New Roman" panose="02020603050405020304" pitchFamily="18" charset="0"/>
                <a:cs typeface="Times New Roman" panose="02020603050405020304" pitchFamily="18" charset="0"/>
              </a:rPr>
              <a:t>TIN HỌC LỚP 5 </a:t>
            </a:r>
          </a:p>
          <a:p>
            <a:pPr algn="ctr">
              <a:spcBef>
                <a:spcPct val="0"/>
              </a:spcBef>
              <a:buFontTx/>
              <a:buNone/>
            </a:pPr>
            <a:r>
              <a:rPr lang="en-US" altLang="en-US" sz="4800" b="1" smtClean="0">
                <a:solidFill>
                  <a:srgbClr val="0000CC"/>
                </a:solidFill>
                <a:latin typeface="Times New Roman" panose="02020603050405020304" pitchFamily="18" charset="0"/>
                <a:cs typeface="Times New Roman" panose="02020603050405020304" pitchFamily="18" charset="0"/>
              </a:rPr>
              <a:t>CHỦ ĐỀ 5. ỨNG DỤNG TIN HỌC</a:t>
            </a:r>
            <a:endParaRPr lang="en-US" altLang="en-US" sz="4800" b="1">
              <a:solidFill>
                <a:srgbClr val="0000CC"/>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6000" b="1" smtClean="0">
                <a:solidFill>
                  <a:srgbClr val="0000CC"/>
                </a:solidFill>
                <a:latin typeface="Times New Roman" panose="02020603050405020304" pitchFamily="18" charset="0"/>
                <a:cs typeface="Times New Roman" panose="02020603050405020304" pitchFamily="18" charset="0"/>
              </a:rPr>
              <a:t>Bài 6: Định dạng kí tự và bố trí hình ảnh </a:t>
            </a:r>
          </a:p>
          <a:p>
            <a:pPr algn="ctr">
              <a:spcBef>
                <a:spcPct val="0"/>
              </a:spcBef>
              <a:buFontTx/>
              <a:buNone/>
            </a:pPr>
            <a:r>
              <a:rPr lang="en-US" altLang="en-US" sz="6000" b="1" smtClean="0">
                <a:solidFill>
                  <a:srgbClr val="0000CC"/>
                </a:solidFill>
                <a:latin typeface="Times New Roman" panose="02020603050405020304" pitchFamily="18" charset="0"/>
                <a:cs typeface="Times New Roman" panose="02020603050405020304" pitchFamily="18" charset="0"/>
              </a:rPr>
              <a:t>trong văn bản (Tiết 1)</a:t>
            </a:r>
            <a:endParaRPr lang="en-US" altLang="en-US" sz="6000" b="1" dirty="0">
              <a:solidFill>
                <a:srgbClr val="0000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5400638" y="7206342"/>
            <a:ext cx="8001000" cy="120032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en-US" sz="3600" b="1" dirty="0">
                <a:solidFill>
                  <a:srgbClr val="000000"/>
                </a:solidFill>
                <a:latin typeface="Times New Roman" panose="02020603050405020304" pitchFamily="18" charset="0"/>
                <a:cs typeface="Times New Roman" panose="02020603050405020304" pitchFamily="18" charset="0"/>
              </a:rPr>
              <a:t>GIÁO VIÊN</a:t>
            </a:r>
            <a:r>
              <a:rPr lang="en-US" sz="3600" b="1">
                <a:solidFill>
                  <a:srgbClr val="000000"/>
                </a:solidFill>
                <a:latin typeface="Times New Roman" panose="02020603050405020304" pitchFamily="18" charset="0"/>
                <a:cs typeface="Times New Roman" panose="02020603050405020304" pitchFamily="18" charset="0"/>
              </a:rPr>
              <a:t>: BÙI TOÀN THẮNG</a:t>
            </a:r>
          </a:p>
          <a:p>
            <a:pPr algn="ctr">
              <a:defRPr/>
            </a:pPr>
            <a:r>
              <a:rPr lang="en-US" sz="3600" b="1">
                <a:solidFill>
                  <a:srgbClr val="000000"/>
                </a:solidFill>
                <a:latin typeface="Times New Roman" panose="02020603050405020304" pitchFamily="18" charset="0"/>
                <a:cs typeface="Times New Roman" panose="02020603050405020304" pitchFamily="18" charset="0"/>
              </a:rPr>
              <a:t>NĂM HỌC 2025-2026</a:t>
            </a:r>
            <a:endParaRPr lang="en-US" sz="3600" b="1" dirty="0">
              <a:solidFill>
                <a:srgbClr val="000000"/>
              </a:solidFill>
              <a:latin typeface="Times New Roman" panose="02020603050405020304" pitchFamily="18" charset="0"/>
              <a:cs typeface="Times New Roman" panose="02020603050405020304" pitchFamily="18" charset="0"/>
            </a:endParaRPr>
          </a:p>
        </p:txBody>
      </p:sp>
      <p:sp>
        <p:nvSpPr>
          <p:cNvPr id="6149" name="TextBox 6"/>
          <p:cNvSpPr txBox="1">
            <a:spLocks noChangeArrowheads="1"/>
          </p:cNvSpPr>
          <p:nvPr/>
        </p:nvSpPr>
        <p:spPr bwMode="auto">
          <a:xfrm>
            <a:off x="5368441" y="711519"/>
            <a:ext cx="73225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rebuchet MS" panose="020B0603020202020204" pitchFamily="34" charset="0"/>
              </a:defRPr>
            </a:lvl1pPr>
            <a:lvl2pPr marL="742950" indent="-285750">
              <a:spcBef>
                <a:spcPct val="20000"/>
              </a:spcBef>
              <a:buChar char="–"/>
              <a:defRPr sz="2800">
                <a:solidFill>
                  <a:schemeClr val="tx1"/>
                </a:solidFill>
                <a:latin typeface="Trebuchet MS" panose="020B0603020202020204" pitchFamily="34" charset="0"/>
              </a:defRPr>
            </a:lvl2pPr>
            <a:lvl3pPr marL="1143000" indent="-228600">
              <a:spcBef>
                <a:spcPct val="20000"/>
              </a:spcBef>
              <a:buChar char="•"/>
              <a:defRPr sz="2400">
                <a:solidFill>
                  <a:schemeClr val="tx1"/>
                </a:solidFill>
                <a:latin typeface="Trebuchet MS" panose="020B0603020202020204" pitchFamily="34" charset="0"/>
              </a:defRPr>
            </a:lvl3pPr>
            <a:lvl4pPr marL="1600200" indent="-228600">
              <a:spcBef>
                <a:spcPct val="20000"/>
              </a:spcBef>
              <a:buChar char="–"/>
              <a:defRPr sz="2000">
                <a:solidFill>
                  <a:schemeClr val="tx1"/>
                </a:solidFill>
                <a:latin typeface="Trebuchet MS" panose="020B0603020202020204" pitchFamily="34" charset="0"/>
              </a:defRPr>
            </a:lvl4pPr>
            <a:lvl5pPr marL="2057400" indent="-228600">
              <a:spcBef>
                <a:spcPct val="20000"/>
              </a:spcBef>
              <a:buChar char="»"/>
              <a:defRPr sz="2000">
                <a:solidFill>
                  <a:schemeClr val="tx1"/>
                </a:solidFill>
                <a:latin typeface="Trebuchet MS" panose="020B0603020202020204" pitchFamily="34" charset="0"/>
              </a:defRPr>
            </a:lvl5pPr>
            <a:lvl6pPr marL="2514600" indent="-228600" eaLnBrk="0" fontAlgn="base" hangingPunct="0">
              <a:spcBef>
                <a:spcPct val="20000"/>
              </a:spcBef>
              <a:spcAft>
                <a:spcPct val="0"/>
              </a:spcAft>
              <a:buChar char="»"/>
              <a:defRPr sz="2000">
                <a:solidFill>
                  <a:schemeClr val="tx1"/>
                </a:solidFill>
                <a:latin typeface="Trebuchet MS" panose="020B0603020202020204" pitchFamily="34" charset="0"/>
              </a:defRPr>
            </a:lvl6pPr>
            <a:lvl7pPr marL="2971800" indent="-228600" eaLnBrk="0" fontAlgn="base" hangingPunct="0">
              <a:spcBef>
                <a:spcPct val="20000"/>
              </a:spcBef>
              <a:spcAft>
                <a:spcPct val="0"/>
              </a:spcAft>
              <a:buChar char="»"/>
              <a:defRPr sz="2000">
                <a:solidFill>
                  <a:schemeClr val="tx1"/>
                </a:solidFill>
                <a:latin typeface="Trebuchet MS" panose="020B0603020202020204" pitchFamily="34" charset="0"/>
              </a:defRPr>
            </a:lvl7pPr>
            <a:lvl8pPr marL="3429000" indent="-228600" eaLnBrk="0" fontAlgn="base" hangingPunct="0">
              <a:spcBef>
                <a:spcPct val="20000"/>
              </a:spcBef>
              <a:spcAft>
                <a:spcPct val="0"/>
              </a:spcAft>
              <a:buChar char="»"/>
              <a:defRPr sz="2000">
                <a:solidFill>
                  <a:schemeClr val="tx1"/>
                </a:solidFill>
                <a:latin typeface="Trebuchet MS" panose="020B0603020202020204" pitchFamily="34" charset="0"/>
              </a:defRPr>
            </a:lvl8pPr>
            <a:lvl9pPr marL="3886200" indent="-228600" eaLnBrk="0" fontAlgn="base" hangingPunct="0">
              <a:spcBef>
                <a:spcPct val="20000"/>
              </a:spcBef>
              <a:spcAft>
                <a:spcPct val="0"/>
              </a:spcAft>
              <a:buChar char="»"/>
              <a:defRPr sz="2000">
                <a:solidFill>
                  <a:schemeClr val="tx1"/>
                </a:solidFill>
                <a:latin typeface="Trebuchet MS" panose="020B0603020202020204" pitchFamily="34" charset="0"/>
              </a:defRPr>
            </a:lvl9pPr>
          </a:lstStyle>
          <a:p>
            <a:pPr algn="ctr">
              <a:spcBef>
                <a:spcPct val="0"/>
              </a:spcBef>
              <a:buFontTx/>
              <a:buNone/>
            </a:pPr>
            <a:r>
              <a:rPr lang="en-US" altLang="en-US" sz="3600" b="1">
                <a:solidFill>
                  <a:srgbClr val="000000"/>
                </a:solidFill>
                <a:latin typeface="Times New Roman" panose="02020603050405020304" pitchFamily="18" charset="0"/>
                <a:cs typeface="Times New Roman" panose="02020603050405020304" pitchFamily="18" charset="0"/>
              </a:rPr>
              <a:t>TRƯỜNG </a:t>
            </a:r>
            <a:r>
              <a:rPr lang="en-US" altLang="en-US" sz="3600" b="1" dirty="0">
                <a:solidFill>
                  <a:srgbClr val="000000"/>
                </a:solidFill>
                <a:latin typeface="Times New Roman" panose="02020603050405020304" pitchFamily="18" charset="0"/>
                <a:cs typeface="Times New Roman" panose="02020603050405020304" pitchFamily="18" charset="0"/>
              </a:rPr>
              <a:t>TIỂU </a:t>
            </a:r>
            <a:r>
              <a:rPr lang="en-US" altLang="en-US" sz="3600" b="1">
                <a:solidFill>
                  <a:srgbClr val="000000"/>
                </a:solidFill>
                <a:latin typeface="Times New Roman" panose="02020603050405020304" pitchFamily="18" charset="0"/>
                <a:cs typeface="Times New Roman" panose="02020603050405020304" pitchFamily="18" charset="0"/>
              </a:rPr>
              <a:t>HỌC HƯNG ĐẠO</a:t>
            </a:r>
            <a:endParaRPr lang="en-US" altLang="en-US" sz="3600" b="1" dirty="0">
              <a:solidFill>
                <a:srgbClr val="00000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6172200" y="1450182"/>
            <a:ext cx="5715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73391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6434420" y="61336"/>
            <a:ext cx="1853580" cy="1237264"/>
          </a:xfrm>
          <a:custGeom>
            <a:avLst/>
            <a:gdLst/>
            <a:ahLst/>
            <a:cxnLst/>
            <a:rect l="l" t="t" r="r" b="b"/>
            <a:pathLst>
              <a:path w="1853580" h="1237264">
                <a:moveTo>
                  <a:pt x="1853580" y="0"/>
                </a:moveTo>
                <a:lnTo>
                  <a:pt x="0" y="0"/>
                </a:lnTo>
                <a:lnTo>
                  <a:pt x="0" y="1237264"/>
                </a:lnTo>
                <a:lnTo>
                  <a:pt x="1853580" y="1237264"/>
                </a:lnTo>
                <a:lnTo>
                  <a:pt x="185358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0" y="0"/>
            <a:ext cx="1121680" cy="1186963"/>
          </a:xfrm>
          <a:custGeom>
            <a:avLst/>
            <a:gdLst/>
            <a:ahLst/>
            <a:cxnLst/>
            <a:rect l="l" t="t" r="r" b="b"/>
            <a:pathLst>
              <a:path w="1121680" h="1186963">
                <a:moveTo>
                  <a:pt x="0" y="0"/>
                </a:moveTo>
                <a:lnTo>
                  <a:pt x="1121680" y="0"/>
                </a:lnTo>
                <a:lnTo>
                  <a:pt x="1121680" y="1186963"/>
                </a:lnTo>
                <a:lnTo>
                  <a:pt x="0" y="11869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a:off x="0" y="8714105"/>
            <a:ext cx="2243359" cy="1592785"/>
          </a:xfrm>
          <a:custGeom>
            <a:avLst/>
            <a:gdLst/>
            <a:ahLst/>
            <a:cxnLst/>
            <a:rect l="l" t="t" r="r" b="b"/>
            <a:pathLst>
              <a:path w="2243359" h="1592785">
                <a:moveTo>
                  <a:pt x="0" y="0"/>
                </a:moveTo>
                <a:lnTo>
                  <a:pt x="2243359" y="0"/>
                </a:lnTo>
                <a:lnTo>
                  <a:pt x="2243359" y="1592785"/>
                </a:lnTo>
                <a:lnTo>
                  <a:pt x="0" y="1592785"/>
                </a:lnTo>
                <a:lnTo>
                  <a:pt x="0" y="0"/>
                </a:lnTo>
                <a:close/>
              </a:path>
            </a:pathLst>
          </a:custGeom>
          <a:blipFill>
            <a:blip r:embed="rId6"/>
            <a:stretch>
              <a:fillRect/>
            </a:stretch>
          </a:blipFill>
        </p:spPr>
        <p:txBody>
          <a:bodyPr/>
          <a:lstStyle/>
          <a:p>
            <a:endParaRPr lang="en-US"/>
          </a:p>
        </p:txBody>
      </p:sp>
      <p:sp>
        <p:nvSpPr>
          <p:cNvPr id="5" name="Freeform 5"/>
          <p:cNvSpPr/>
          <p:nvPr/>
        </p:nvSpPr>
        <p:spPr>
          <a:xfrm>
            <a:off x="16167820" y="8714105"/>
            <a:ext cx="2120180" cy="1592785"/>
          </a:xfrm>
          <a:custGeom>
            <a:avLst/>
            <a:gdLst/>
            <a:ahLst/>
            <a:cxnLst/>
            <a:rect l="l" t="t" r="r" b="b"/>
            <a:pathLst>
              <a:path w="2120180" h="1592785">
                <a:moveTo>
                  <a:pt x="0" y="0"/>
                </a:moveTo>
                <a:lnTo>
                  <a:pt x="2120180" y="0"/>
                </a:lnTo>
                <a:lnTo>
                  <a:pt x="2120180" y="1592785"/>
                </a:lnTo>
                <a:lnTo>
                  <a:pt x="0" y="1592785"/>
                </a:lnTo>
                <a:lnTo>
                  <a:pt x="0" y="0"/>
                </a:lnTo>
                <a:close/>
              </a:path>
            </a:pathLst>
          </a:custGeom>
          <a:blipFill>
            <a:blip r:embed="rId7"/>
            <a:stretch>
              <a:fillRect/>
            </a:stretch>
          </a:blipFill>
        </p:spPr>
        <p:txBody>
          <a:bodyPr/>
          <a:lstStyle/>
          <a:p>
            <a:endParaRPr lang="en-US"/>
          </a:p>
        </p:txBody>
      </p:sp>
      <p:sp>
        <p:nvSpPr>
          <p:cNvPr id="6" name="TextBox 6"/>
          <p:cNvSpPr txBox="1"/>
          <p:nvPr/>
        </p:nvSpPr>
        <p:spPr>
          <a:xfrm>
            <a:off x="1710328" y="29818"/>
            <a:ext cx="13982343" cy="824230"/>
          </a:xfrm>
          <a:prstGeom prst="rect">
            <a:avLst/>
          </a:prstGeom>
        </p:spPr>
        <p:txBody>
          <a:bodyPr lIns="0" tIns="0" rIns="0" bIns="0" rtlCol="0" anchor="t">
            <a:spAutoFit/>
          </a:bodyPr>
          <a:lstStyle/>
          <a:p>
            <a:pPr marL="0" lvl="0" indent="0" algn="ctr">
              <a:lnSpc>
                <a:spcPts val="7399"/>
              </a:lnSpc>
              <a:spcBef>
                <a:spcPct val="0"/>
              </a:spcBef>
            </a:pPr>
            <a:r>
              <a:rPr lang="en-US" sz="3699">
                <a:solidFill>
                  <a:srgbClr val="056528"/>
                </a:solidFill>
                <a:latin typeface="Bogart Heavy"/>
                <a:ea typeface="Bogart Heavy"/>
                <a:cs typeface="Bogart Heavy"/>
                <a:sym typeface="Bogart Heavy"/>
              </a:rPr>
              <a:t>Bài 6: Định dạng kí tự và bố trí hình ảnh trong văn bản</a:t>
            </a:r>
          </a:p>
        </p:txBody>
      </p:sp>
      <p:sp>
        <p:nvSpPr>
          <p:cNvPr id="7" name="Freeform 7"/>
          <p:cNvSpPr/>
          <p:nvPr/>
        </p:nvSpPr>
        <p:spPr>
          <a:xfrm>
            <a:off x="76200" y="1028700"/>
            <a:ext cx="15616471" cy="8958978"/>
          </a:xfrm>
          <a:custGeom>
            <a:avLst/>
            <a:gdLst/>
            <a:ahLst/>
            <a:cxnLst/>
            <a:rect l="l" t="t" r="r" b="b"/>
            <a:pathLst>
              <a:path w="9706867" h="8958978">
                <a:moveTo>
                  <a:pt x="0" y="0"/>
                </a:moveTo>
                <a:lnTo>
                  <a:pt x="9706867" y="0"/>
                </a:lnTo>
                <a:lnTo>
                  <a:pt x="9706867" y="8958978"/>
                </a:lnTo>
                <a:lnTo>
                  <a:pt x="0" y="8958978"/>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8" name="TextBox 8"/>
          <p:cNvSpPr txBox="1"/>
          <p:nvPr/>
        </p:nvSpPr>
        <p:spPr>
          <a:xfrm>
            <a:off x="8461692" y="2115071"/>
            <a:ext cx="2671419" cy="644525"/>
          </a:xfrm>
          <a:prstGeom prst="rect">
            <a:avLst/>
          </a:prstGeom>
        </p:spPr>
        <p:txBody>
          <a:bodyPr lIns="0" tIns="0" rIns="0" bIns="0" rtlCol="0" anchor="t">
            <a:spAutoFit/>
          </a:bodyPr>
          <a:lstStyle/>
          <a:p>
            <a:pPr algn="ctr">
              <a:lnSpc>
                <a:spcPts val="5199"/>
              </a:lnSpc>
              <a:spcBef>
                <a:spcPct val="0"/>
              </a:spcBef>
            </a:pPr>
            <a:r>
              <a:rPr lang="en-US" sz="3999">
                <a:solidFill>
                  <a:srgbClr val="E42323"/>
                </a:solidFill>
                <a:latin typeface="DejaVu Serif Bold"/>
                <a:ea typeface="DejaVu Serif Bold"/>
                <a:cs typeface="DejaVu Serif Bold"/>
                <a:sym typeface="DejaVu Serif Bold"/>
              </a:rPr>
              <a:t>Mục tiêu</a:t>
            </a:r>
          </a:p>
        </p:txBody>
      </p:sp>
      <p:sp>
        <p:nvSpPr>
          <p:cNvPr id="9" name="TextBox 9"/>
          <p:cNvSpPr txBox="1"/>
          <p:nvPr/>
        </p:nvSpPr>
        <p:spPr>
          <a:xfrm>
            <a:off x="7332889" y="2856230"/>
            <a:ext cx="4929024" cy="6028690"/>
          </a:xfrm>
          <a:prstGeom prst="rect">
            <a:avLst/>
          </a:prstGeom>
        </p:spPr>
        <p:txBody>
          <a:bodyPr lIns="0" tIns="0" rIns="0" bIns="0" rtlCol="0" anchor="t">
            <a:spAutoFit/>
          </a:bodyPr>
          <a:lstStyle/>
          <a:p>
            <a:pPr marL="0" lvl="0" indent="0" algn="just">
              <a:lnSpc>
                <a:spcPts val="4340"/>
              </a:lnSpc>
              <a:spcBef>
                <a:spcPct val="0"/>
              </a:spcBef>
            </a:pPr>
            <a:r>
              <a:rPr lang="en-US" sz="3100">
                <a:solidFill>
                  <a:srgbClr val="000000"/>
                </a:solidFill>
                <a:latin typeface="DejaVu Serif Bold"/>
                <a:ea typeface="DejaVu Serif Bold"/>
                <a:cs typeface="DejaVu Serif Bold"/>
                <a:sym typeface="DejaVu Serif Bold"/>
              </a:rPr>
              <a:t>- </a:t>
            </a:r>
            <a:r>
              <a:rPr lang="en-US" sz="3100" u="none" strike="noStrike">
                <a:solidFill>
                  <a:srgbClr val="000000"/>
                </a:solidFill>
                <a:latin typeface="DejaVu Serif Bold"/>
                <a:ea typeface="DejaVu Serif Bold"/>
                <a:cs typeface="DejaVu Serif Bold"/>
                <a:sym typeface="DejaVu Serif Bold"/>
              </a:rPr>
              <a:t>Định dạng được kí tự để trình bày văn bản đẹp hơn: chọn phông, kiểu, kích thước, màu sắc cho chữ.</a:t>
            </a:r>
          </a:p>
          <a:p>
            <a:pPr marL="0" lvl="0" indent="0" algn="just">
              <a:lnSpc>
                <a:spcPts val="4340"/>
              </a:lnSpc>
              <a:spcBef>
                <a:spcPct val="0"/>
              </a:spcBef>
            </a:pPr>
            <a:endParaRPr lang="en-US" sz="3100" u="none" strike="noStrike">
              <a:solidFill>
                <a:srgbClr val="000000"/>
              </a:solidFill>
              <a:latin typeface="DejaVu Serif Bold"/>
              <a:ea typeface="DejaVu Serif Bold"/>
              <a:cs typeface="DejaVu Serif Bold"/>
              <a:sym typeface="DejaVu Serif Bold"/>
            </a:endParaRPr>
          </a:p>
          <a:p>
            <a:pPr marL="0" lvl="0" indent="0" algn="just">
              <a:lnSpc>
                <a:spcPts val="4340"/>
              </a:lnSpc>
              <a:spcBef>
                <a:spcPct val="0"/>
              </a:spcBef>
            </a:pPr>
            <a:endParaRPr lang="en-US" sz="3100" u="none" strike="noStrike">
              <a:solidFill>
                <a:srgbClr val="000000"/>
              </a:solidFill>
              <a:latin typeface="DejaVu Serif Bold"/>
              <a:ea typeface="DejaVu Serif Bold"/>
              <a:cs typeface="DejaVu Serif Bold"/>
              <a:sym typeface="DejaVu Serif Bold"/>
            </a:endParaRPr>
          </a:p>
          <a:p>
            <a:pPr marL="0" lvl="0" indent="0" algn="just">
              <a:lnSpc>
                <a:spcPts val="4340"/>
              </a:lnSpc>
              <a:spcBef>
                <a:spcPct val="0"/>
              </a:spcBef>
            </a:pPr>
            <a:r>
              <a:rPr lang="en-US" sz="3100" u="none" strike="noStrike">
                <a:solidFill>
                  <a:srgbClr val="000000"/>
                </a:solidFill>
                <a:latin typeface="DejaVu Serif Bold"/>
                <a:ea typeface="DejaVu Serif Bold"/>
                <a:cs typeface="DejaVu Serif Bold"/>
                <a:sym typeface="DejaVu Serif Bold"/>
              </a:rPr>
              <a:t>- Thay đổi được cách bố trí hình ảnh trong văn bản.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6434420" y="61336"/>
            <a:ext cx="1853580" cy="1237264"/>
          </a:xfrm>
          <a:custGeom>
            <a:avLst/>
            <a:gdLst/>
            <a:ahLst/>
            <a:cxnLst/>
            <a:rect l="l" t="t" r="r" b="b"/>
            <a:pathLst>
              <a:path w="1853580" h="1237264">
                <a:moveTo>
                  <a:pt x="1853580" y="0"/>
                </a:moveTo>
                <a:lnTo>
                  <a:pt x="0" y="0"/>
                </a:lnTo>
                <a:lnTo>
                  <a:pt x="0" y="1237264"/>
                </a:lnTo>
                <a:lnTo>
                  <a:pt x="1853580" y="1237264"/>
                </a:lnTo>
                <a:lnTo>
                  <a:pt x="185358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0" y="0"/>
            <a:ext cx="1121680" cy="1186963"/>
          </a:xfrm>
          <a:custGeom>
            <a:avLst/>
            <a:gdLst/>
            <a:ahLst/>
            <a:cxnLst/>
            <a:rect l="l" t="t" r="r" b="b"/>
            <a:pathLst>
              <a:path w="1121680" h="1186963">
                <a:moveTo>
                  <a:pt x="0" y="0"/>
                </a:moveTo>
                <a:lnTo>
                  <a:pt x="1121680" y="0"/>
                </a:lnTo>
                <a:lnTo>
                  <a:pt x="1121680" y="1186963"/>
                </a:lnTo>
                <a:lnTo>
                  <a:pt x="0" y="11869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a:off x="0" y="8714105"/>
            <a:ext cx="2243359" cy="1592785"/>
          </a:xfrm>
          <a:custGeom>
            <a:avLst/>
            <a:gdLst/>
            <a:ahLst/>
            <a:cxnLst/>
            <a:rect l="l" t="t" r="r" b="b"/>
            <a:pathLst>
              <a:path w="2243359" h="1592785">
                <a:moveTo>
                  <a:pt x="0" y="0"/>
                </a:moveTo>
                <a:lnTo>
                  <a:pt x="2243359" y="0"/>
                </a:lnTo>
                <a:lnTo>
                  <a:pt x="2243359" y="1592785"/>
                </a:lnTo>
                <a:lnTo>
                  <a:pt x="0" y="1592785"/>
                </a:lnTo>
                <a:lnTo>
                  <a:pt x="0" y="0"/>
                </a:lnTo>
                <a:close/>
              </a:path>
            </a:pathLst>
          </a:custGeom>
          <a:blipFill>
            <a:blip r:embed="rId6"/>
            <a:stretch>
              <a:fillRect/>
            </a:stretch>
          </a:blipFill>
        </p:spPr>
        <p:txBody>
          <a:bodyPr/>
          <a:lstStyle/>
          <a:p>
            <a:endParaRPr lang="en-US"/>
          </a:p>
        </p:txBody>
      </p:sp>
      <p:sp>
        <p:nvSpPr>
          <p:cNvPr id="5" name="Freeform 5"/>
          <p:cNvSpPr/>
          <p:nvPr/>
        </p:nvSpPr>
        <p:spPr>
          <a:xfrm>
            <a:off x="16167820" y="8714105"/>
            <a:ext cx="2120180" cy="1592785"/>
          </a:xfrm>
          <a:custGeom>
            <a:avLst/>
            <a:gdLst/>
            <a:ahLst/>
            <a:cxnLst/>
            <a:rect l="l" t="t" r="r" b="b"/>
            <a:pathLst>
              <a:path w="2120180" h="1592785">
                <a:moveTo>
                  <a:pt x="0" y="0"/>
                </a:moveTo>
                <a:lnTo>
                  <a:pt x="2120180" y="0"/>
                </a:lnTo>
                <a:lnTo>
                  <a:pt x="2120180" y="1592785"/>
                </a:lnTo>
                <a:lnTo>
                  <a:pt x="0" y="1592785"/>
                </a:lnTo>
                <a:lnTo>
                  <a:pt x="0" y="0"/>
                </a:lnTo>
                <a:close/>
              </a:path>
            </a:pathLst>
          </a:custGeom>
          <a:blipFill>
            <a:blip r:embed="rId7"/>
            <a:stretch>
              <a:fillRect/>
            </a:stretch>
          </a:blipFill>
        </p:spPr>
        <p:txBody>
          <a:bodyPr/>
          <a:lstStyle/>
          <a:p>
            <a:endParaRPr lang="en-US"/>
          </a:p>
        </p:txBody>
      </p:sp>
      <p:sp>
        <p:nvSpPr>
          <p:cNvPr id="6" name="TextBox 6"/>
          <p:cNvSpPr txBox="1"/>
          <p:nvPr/>
        </p:nvSpPr>
        <p:spPr>
          <a:xfrm>
            <a:off x="1710328" y="29818"/>
            <a:ext cx="13982343" cy="824230"/>
          </a:xfrm>
          <a:prstGeom prst="rect">
            <a:avLst/>
          </a:prstGeom>
        </p:spPr>
        <p:txBody>
          <a:bodyPr lIns="0" tIns="0" rIns="0" bIns="0" rtlCol="0" anchor="t">
            <a:spAutoFit/>
          </a:bodyPr>
          <a:lstStyle/>
          <a:p>
            <a:pPr marL="0" lvl="0" indent="0" algn="ctr">
              <a:lnSpc>
                <a:spcPts val="7399"/>
              </a:lnSpc>
              <a:spcBef>
                <a:spcPct val="0"/>
              </a:spcBef>
            </a:pPr>
            <a:r>
              <a:rPr lang="en-US" sz="3699">
                <a:solidFill>
                  <a:srgbClr val="056528"/>
                </a:solidFill>
                <a:latin typeface="Bogart Heavy"/>
                <a:ea typeface="Bogart Heavy"/>
                <a:cs typeface="Bogart Heavy"/>
                <a:sym typeface="Bogart Heavy"/>
              </a:rPr>
              <a:t>Bài 6: Định dạng kí tự và bố trí hình ảnh trong văn bản</a:t>
            </a:r>
          </a:p>
        </p:txBody>
      </p:sp>
      <p:sp>
        <p:nvSpPr>
          <p:cNvPr id="7" name="Freeform 7"/>
          <p:cNvSpPr/>
          <p:nvPr/>
        </p:nvSpPr>
        <p:spPr>
          <a:xfrm>
            <a:off x="825424" y="854048"/>
            <a:ext cx="1619723" cy="1265157"/>
          </a:xfrm>
          <a:custGeom>
            <a:avLst/>
            <a:gdLst/>
            <a:ahLst/>
            <a:cxnLst/>
            <a:rect l="l" t="t" r="r" b="b"/>
            <a:pathLst>
              <a:path w="1619723" h="1265157">
                <a:moveTo>
                  <a:pt x="0" y="0"/>
                </a:moveTo>
                <a:lnTo>
                  <a:pt x="1619723" y="0"/>
                </a:lnTo>
                <a:lnTo>
                  <a:pt x="1619723" y="1265157"/>
                </a:lnTo>
                <a:lnTo>
                  <a:pt x="0" y="1265157"/>
                </a:lnTo>
                <a:lnTo>
                  <a:pt x="0" y="0"/>
                </a:lnTo>
                <a:close/>
              </a:path>
            </a:pathLst>
          </a:custGeom>
          <a:blipFill>
            <a:blip r:embed="rId8"/>
            <a:stretch>
              <a:fillRect/>
            </a:stretch>
          </a:blipFill>
        </p:spPr>
        <p:txBody>
          <a:bodyPr/>
          <a:lstStyle/>
          <a:p>
            <a:endParaRPr lang="en-US"/>
          </a:p>
        </p:txBody>
      </p:sp>
      <p:grpSp>
        <p:nvGrpSpPr>
          <p:cNvPr id="8" name="Group 8"/>
          <p:cNvGrpSpPr/>
          <p:nvPr/>
        </p:nvGrpSpPr>
        <p:grpSpPr>
          <a:xfrm>
            <a:off x="825424" y="2182139"/>
            <a:ext cx="16717790" cy="7328358"/>
            <a:chOff x="0" y="0"/>
            <a:chExt cx="4707427" cy="2063533"/>
          </a:xfrm>
        </p:grpSpPr>
        <p:sp>
          <p:nvSpPr>
            <p:cNvPr id="9" name="Freeform 9"/>
            <p:cNvSpPr/>
            <p:nvPr/>
          </p:nvSpPr>
          <p:spPr>
            <a:xfrm>
              <a:off x="0" y="0"/>
              <a:ext cx="4707427" cy="2063533"/>
            </a:xfrm>
            <a:custGeom>
              <a:avLst/>
              <a:gdLst/>
              <a:ahLst/>
              <a:cxnLst/>
              <a:rect l="l" t="t" r="r" b="b"/>
              <a:pathLst>
                <a:path w="4707427" h="2063533">
                  <a:moveTo>
                    <a:pt x="23618" y="0"/>
                  </a:moveTo>
                  <a:lnTo>
                    <a:pt x="4683809" y="0"/>
                  </a:lnTo>
                  <a:cubicBezTo>
                    <a:pt x="4690073" y="0"/>
                    <a:pt x="4696080" y="2488"/>
                    <a:pt x="4700509" y="6918"/>
                  </a:cubicBezTo>
                  <a:cubicBezTo>
                    <a:pt x="4704938" y="11347"/>
                    <a:pt x="4707427" y="17354"/>
                    <a:pt x="4707427" y="23618"/>
                  </a:cubicBezTo>
                  <a:lnTo>
                    <a:pt x="4707427" y="2039915"/>
                  </a:lnTo>
                  <a:cubicBezTo>
                    <a:pt x="4707427" y="2046179"/>
                    <a:pt x="4704938" y="2052186"/>
                    <a:pt x="4700509" y="2056616"/>
                  </a:cubicBezTo>
                  <a:cubicBezTo>
                    <a:pt x="4696080" y="2061045"/>
                    <a:pt x="4690073" y="2063533"/>
                    <a:pt x="4683809" y="2063533"/>
                  </a:cubicBezTo>
                  <a:lnTo>
                    <a:pt x="23618" y="2063533"/>
                  </a:lnTo>
                  <a:cubicBezTo>
                    <a:pt x="17354" y="2063533"/>
                    <a:pt x="11347" y="2061045"/>
                    <a:pt x="6918" y="2056616"/>
                  </a:cubicBezTo>
                  <a:cubicBezTo>
                    <a:pt x="2488" y="2052186"/>
                    <a:pt x="0" y="2046179"/>
                    <a:pt x="0" y="2039915"/>
                  </a:cubicBezTo>
                  <a:lnTo>
                    <a:pt x="0" y="23618"/>
                  </a:lnTo>
                  <a:cubicBezTo>
                    <a:pt x="0" y="17354"/>
                    <a:pt x="2488" y="11347"/>
                    <a:pt x="6918" y="6918"/>
                  </a:cubicBezTo>
                  <a:cubicBezTo>
                    <a:pt x="11347" y="2488"/>
                    <a:pt x="17354" y="0"/>
                    <a:pt x="23618" y="0"/>
                  </a:cubicBezTo>
                  <a:close/>
                </a:path>
              </a:pathLst>
            </a:custGeom>
            <a:solidFill>
              <a:srgbClr val="34B2E4">
                <a:alpha val="73725"/>
              </a:srgbClr>
            </a:solidFill>
            <a:ln w="38100" cap="rnd">
              <a:solidFill>
                <a:srgbClr val="000000">
                  <a:alpha val="73725"/>
                </a:srgbClr>
              </a:solidFill>
              <a:prstDash val="lgDash"/>
              <a:round/>
            </a:ln>
          </p:spPr>
          <p:txBody>
            <a:bodyPr/>
            <a:lstStyle/>
            <a:p>
              <a:endParaRPr lang="en-US"/>
            </a:p>
          </p:txBody>
        </p:sp>
        <p:sp>
          <p:nvSpPr>
            <p:cNvPr id="10" name="TextBox 10"/>
            <p:cNvSpPr txBox="1"/>
            <p:nvPr/>
          </p:nvSpPr>
          <p:spPr>
            <a:xfrm>
              <a:off x="0" y="-28575"/>
              <a:ext cx="4707427" cy="2092108"/>
            </a:xfrm>
            <a:prstGeom prst="rect">
              <a:avLst/>
            </a:prstGeom>
          </p:spPr>
          <p:txBody>
            <a:bodyPr lIns="33886" tIns="33886" rIns="33886" bIns="33886" rtlCol="0" anchor="ctr"/>
            <a:lstStyle/>
            <a:p>
              <a:pPr algn="ctr">
                <a:lnSpc>
                  <a:spcPts val="1774"/>
                </a:lnSpc>
              </a:pPr>
              <a:endParaRPr/>
            </a:p>
          </p:txBody>
        </p:sp>
      </p:grpSp>
      <p:sp>
        <p:nvSpPr>
          <p:cNvPr id="11" name="Freeform 11"/>
          <p:cNvSpPr/>
          <p:nvPr/>
        </p:nvSpPr>
        <p:spPr>
          <a:xfrm>
            <a:off x="951263" y="2226684"/>
            <a:ext cx="3278917" cy="1192333"/>
          </a:xfrm>
          <a:custGeom>
            <a:avLst/>
            <a:gdLst/>
            <a:ahLst/>
            <a:cxnLst/>
            <a:rect l="l" t="t" r="r" b="b"/>
            <a:pathLst>
              <a:path w="3278917" h="1192333">
                <a:moveTo>
                  <a:pt x="0" y="0"/>
                </a:moveTo>
                <a:lnTo>
                  <a:pt x="3278917" y="0"/>
                </a:lnTo>
                <a:lnTo>
                  <a:pt x="3278917" y="1192334"/>
                </a:lnTo>
                <a:lnTo>
                  <a:pt x="0" y="1192334"/>
                </a:lnTo>
                <a:lnTo>
                  <a:pt x="0" y="0"/>
                </a:lnTo>
                <a:close/>
              </a:path>
            </a:pathLst>
          </a:custGeom>
          <a:blipFill>
            <a:blip r:embed="rId9"/>
            <a:stretch>
              <a:fillRect/>
            </a:stretch>
          </a:blipFill>
        </p:spPr>
        <p:txBody>
          <a:bodyPr/>
          <a:lstStyle/>
          <a:p>
            <a:endParaRPr lang="en-US"/>
          </a:p>
        </p:txBody>
      </p:sp>
      <p:sp>
        <p:nvSpPr>
          <p:cNvPr id="12" name="Freeform 12"/>
          <p:cNvSpPr/>
          <p:nvPr/>
        </p:nvSpPr>
        <p:spPr>
          <a:xfrm>
            <a:off x="10777723" y="3056573"/>
            <a:ext cx="5826128" cy="5700327"/>
          </a:xfrm>
          <a:custGeom>
            <a:avLst/>
            <a:gdLst/>
            <a:ahLst/>
            <a:cxnLst/>
            <a:rect l="l" t="t" r="r" b="b"/>
            <a:pathLst>
              <a:path w="5826128" h="5700327">
                <a:moveTo>
                  <a:pt x="0" y="0"/>
                </a:moveTo>
                <a:lnTo>
                  <a:pt x="5826128" y="0"/>
                </a:lnTo>
                <a:lnTo>
                  <a:pt x="5826128" y="5700327"/>
                </a:lnTo>
                <a:lnTo>
                  <a:pt x="0" y="5700327"/>
                </a:lnTo>
                <a:lnTo>
                  <a:pt x="0" y="0"/>
                </a:lnTo>
                <a:close/>
              </a:path>
            </a:pathLst>
          </a:custGeom>
          <a:blipFill>
            <a:blip r:embed="rId10"/>
            <a:stretch>
              <a:fillRect/>
            </a:stretch>
          </a:blipFill>
        </p:spPr>
        <p:txBody>
          <a:bodyPr/>
          <a:lstStyle/>
          <a:p>
            <a:endParaRPr lang="en-US"/>
          </a:p>
        </p:txBody>
      </p:sp>
      <p:sp>
        <p:nvSpPr>
          <p:cNvPr id="13" name="TextBox 13"/>
          <p:cNvSpPr txBox="1"/>
          <p:nvPr/>
        </p:nvSpPr>
        <p:spPr>
          <a:xfrm>
            <a:off x="2390401" y="1474680"/>
            <a:ext cx="3679558" cy="644525"/>
          </a:xfrm>
          <a:prstGeom prst="rect">
            <a:avLst/>
          </a:prstGeom>
        </p:spPr>
        <p:txBody>
          <a:bodyPr lIns="0" tIns="0" rIns="0" bIns="0" rtlCol="0" anchor="t">
            <a:spAutoFit/>
          </a:bodyPr>
          <a:lstStyle/>
          <a:p>
            <a:pPr algn="ctr">
              <a:lnSpc>
                <a:spcPts val="5199"/>
              </a:lnSpc>
              <a:spcBef>
                <a:spcPct val="0"/>
              </a:spcBef>
            </a:pPr>
            <a:r>
              <a:rPr lang="en-US" sz="3999">
                <a:solidFill>
                  <a:srgbClr val="F41B3E"/>
                </a:solidFill>
                <a:latin typeface="DejaVu Serif Bold"/>
                <a:ea typeface="DejaVu Serif Bold"/>
                <a:cs typeface="DejaVu Serif Bold"/>
                <a:sym typeface="DejaVu Serif Bold"/>
              </a:rPr>
              <a:t>KHỞI ĐỘNG</a:t>
            </a:r>
          </a:p>
        </p:txBody>
      </p:sp>
      <p:sp>
        <p:nvSpPr>
          <p:cNvPr id="14" name="TextBox 14"/>
          <p:cNvSpPr txBox="1"/>
          <p:nvPr/>
        </p:nvSpPr>
        <p:spPr>
          <a:xfrm>
            <a:off x="987710" y="2581748"/>
            <a:ext cx="2364170" cy="453400"/>
          </a:xfrm>
          <a:prstGeom prst="rect">
            <a:avLst/>
          </a:prstGeom>
        </p:spPr>
        <p:txBody>
          <a:bodyPr lIns="0" tIns="0" rIns="0" bIns="0" rtlCol="0" anchor="t">
            <a:spAutoFit/>
          </a:bodyPr>
          <a:lstStyle/>
          <a:p>
            <a:pPr algn="ctr">
              <a:lnSpc>
                <a:spcPts val="3749"/>
              </a:lnSpc>
              <a:spcBef>
                <a:spcPct val="0"/>
              </a:spcBef>
            </a:pPr>
            <a:r>
              <a:rPr lang="en-US" sz="2678">
                <a:solidFill>
                  <a:srgbClr val="000000"/>
                </a:solidFill>
                <a:latin typeface="Bogart Heavy"/>
                <a:ea typeface="Bogart Heavy"/>
                <a:cs typeface="Bogart Heavy"/>
                <a:sym typeface="Bogart Heavy"/>
              </a:rPr>
              <a:t>Hoạt Động </a:t>
            </a:r>
          </a:p>
        </p:txBody>
      </p:sp>
      <p:sp>
        <p:nvSpPr>
          <p:cNvPr id="15" name="TextBox 15"/>
          <p:cNvSpPr txBox="1"/>
          <p:nvPr/>
        </p:nvSpPr>
        <p:spPr>
          <a:xfrm>
            <a:off x="4442043" y="2508206"/>
            <a:ext cx="12661069" cy="548367"/>
          </a:xfrm>
          <a:prstGeom prst="rect">
            <a:avLst/>
          </a:prstGeom>
        </p:spPr>
        <p:txBody>
          <a:bodyPr lIns="0" tIns="0" rIns="0" bIns="0" rtlCol="0" anchor="t">
            <a:spAutoFit/>
          </a:bodyPr>
          <a:lstStyle/>
          <a:p>
            <a:pPr algn="just">
              <a:lnSpc>
                <a:spcPts val="4425"/>
              </a:lnSpc>
              <a:spcBef>
                <a:spcPct val="0"/>
              </a:spcBef>
            </a:pPr>
            <a:r>
              <a:rPr lang="en-US" sz="3160">
                <a:solidFill>
                  <a:srgbClr val="056528"/>
                </a:solidFill>
                <a:latin typeface="Bogart Heavy"/>
                <a:ea typeface="Bogart Heavy"/>
                <a:cs typeface="Bogart Heavy"/>
                <a:sym typeface="Bogart Heavy"/>
              </a:rPr>
              <a:t>Hai điều tích cực và một điều mong muốn thay đổi</a:t>
            </a:r>
          </a:p>
        </p:txBody>
      </p:sp>
      <p:sp>
        <p:nvSpPr>
          <p:cNvPr id="16" name="TextBox 16"/>
          <p:cNvSpPr txBox="1"/>
          <p:nvPr/>
        </p:nvSpPr>
        <p:spPr>
          <a:xfrm>
            <a:off x="1007755" y="3558739"/>
            <a:ext cx="8322103" cy="5043170"/>
          </a:xfrm>
          <a:prstGeom prst="rect">
            <a:avLst/>
          </a:prstGeom>
        </p:spPr>
        <p:txBody>
          <a:bodyPr lIns="0" tIns="0" rIns="0" bIns="0" rtlCol="0" anchor="t">
            <a:spAutoFit/>
          </a:bodyPr>
          <a:lstStyle/>
          <a:p>
            <a:pPr algn="just">
              <a:lnSpc>
                <a:spcPts val="4480"/>
              </a:lnSpc>
            </a:pPr>
            <a:r>
              <a:rPr lang="en-US" sz="3200">
                <a:solidFill>
                  <a:srgbClr val="000000"/>
                </a:solidFill>
                <a:latin typeface="DejaVu Serif Bold"/>
                <a:ea typeface="DejaVu Serif Bold"/>
                <a:cs typeface="DejaVu Serif Bold"/>
                <a:sym typeface="DejaVu Serif Bold"/>
              </a:rPr>
              <a:t>Những góp ý hữu ích có thể giúp chúng ta thực hiện công việc tốt hơn.</a:t>
            </a:r>
          </a:p>
          <a:p>
            <a:pPr algn="just">
              <a:lnSpc>
                <a:spcPts val="4480"/>
              </a:lnSpc>
            </a:pPr>
            <a:r>
              <a:rPr lang="en-US" sz="3200">
                <a:solidFill>
                  <a:srgbClr val="000000"/>
                </a:solidFill>
                <a:latin typeface="DejaVu Serif Bold"/>
                <a:ea typeface="DejaVu Serif Bold"/>
                <a:cs typeface="DejaVu Serif Bold"/>
                <a:sym typeface="DejaVu Serif Bold"/>
              </a:rPr>
              <a:t> </a:t>
            </a:r>
          </a:p>
          <a:p>
            <a:pPr marL="0" lvl="0" indent="0" algn="just">
              <a:lnSpc>
                <a:spcPts val="4480"/>
              </a:lnSpc>
              <a:spcBef>
                <a:spcPct val="0"/>
              </a:spcBef>
            </a:pPr>
            <a:r>
              <a:rPr lang="en-US" sz="3200">
                <a:solidFill>
                  <a:srgbClr val="000000"/>
                </a:solidFill>
                <a:latin typeface="DejaVu Serif Bold"/>
                <a:ea typeface="DejaVu Serif Bold"/>
                <a:cs typeface="DejaVu Serif Bold"/>
                <a:sym typeface="DejaVu Serif Bold"/>
              </a:rPr>
              <a:t>Hình 28 là nội dung hướng dẫn cách làm kem. Em hãy góp ý về hình thức của văn bản này bằng cách chỉ ra hai điều tích cực và một điều em mong muốn thay đổi.</a:t>
            </a:r>
          </a:p>
        </p:txBody>
      </p:sp>
      <p:sp>
        <p:nvSpPr>
          <p:cNvPr id="17" name="TextBox 17"/>
          <p:cNvSpPr txBox="1"/>
          <p:nvPr/>
        </p:nvSpPr>
        <p:spPr>
          <a:xfrm>
            <a:off x="4336121" y="8775950"/>
            <a:ext cx="9987472" cy="547370"/>
          </a:xfrm>
          <a:prstGeom prst="rect">
            <a:avLst/>
          </a:prstGeom>
        </p:spPr>
        <p:txBody>
          <a:bodyPr lIns="0" tIns="0" rIns="0" bIns="0" rtlCol="0" anchor="t">
            <a:spAutoFit/>
          </a:bodyPr>
          <a:lstStyle/>
          <a:p>
            <a:pPr marL="0" lvl="0" indent="0" algn="just">
              <a:lnSpc>
                <a:spcPts val="4480"/>
              </a:lnSpc>
              <a:spcBef>
                <a:spcPct val="0"/>
              </a:spcBef>
            </a:pPr>
            <a:r>
              <a:rPr lang="en-US" sz="3200" u="none" strike="noStrike">
                <a:solidFill>
                  <a:srgbClr val="000000"/>
                </a:solidFill>
                <a:latin typeface="DejaVu Serif Bold"/>
                <a:ea typeface="DejaVu Serif Bold"/>
                <a:cs typeface="DejaVu Serif Bold"/>
                <a:sym typeface="DejaVu Serif Bold"/>
              </a:rPr>
              <a:t>Hình 28. Văn bản hướng dẫn cách làm kem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6434420" y="61336"/>
            <a:ext cx="1853580" cy="1237264"/>
          </a:xfrm>
          <a:custGeom>
            <a:avLst/>
            <a:gdLst/>
            <a:ahLst/>
            <a:cxnLst/>
            <a:rect l="l" t="t" r="r" b="b"/>
            <a:pathLst>
              <a:path w="1853580" h="1237264">
                <a:moveTo>
                  <a:pt x="1853580" y="0"/>
                </a:moveTo>
                <a:lnTo>
                  <a:pt x="0" y="0"/>
                </a:lnTo>
                <a:lnTo>
                  <a:pt x="0" y="1237264"/>
                </a:lnTo>
                <a:lnTo>
                  <a:pt x="1853580" y="1237264"/>
                </a:lnTo>
                <a:lnTo>
                  <a:pt x="185358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0" y="0"/>
            <a:ext cx="1121680" cy="1186963"/>
          </a:xfrm>
          <a:custGeom>
            <a:avLst/>
            <a:gdLst/>
            <a:ahLst/>
            <a:cxnLst/>
            <a:rect l="l" t="t" r="r" b="b"/>
            <a:pathLst>
              <a:path w="1121680" h="1186963">
                <a:moveTo>
                  <a:pt x="0" y="0"/>
                </a:moveTo>
                <a:lnTo>
                  <a:pt x="1121680" y="0"/>
                </a:lnTo>
                <a:lnTo>
                  <a:pt x="1121680" y="1186963"/>
                </a:lnTo>
                <a:lnTo>
                  <a:pt x="0" y="11869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a:off x="0" y="8714105"/>
            <a:ext cx="2243359" cy="1592785"/>
          </a:xfrm>
          <a:custGeom>
            <a:avLst/>
            <a:gdLst/>
            <a:ahLst/>
            <a:cxnLst/>
            <a:rect l="l" t="t" r="r" b="b"/>
            <a:pathLst>
              <a:path w="2243359" h="1592785">
                <a:moveTo>
                  <a:pt x="0" y="0"/>
                </a:moveTo>
                <a:lnTo>
                  <a:pt x="2243359" y="0"/>
                </a:lnTo>
                <a:lnTo>
                  <a:pt x="2243359" y="1592785"/>
                </a:lnTo>
                <a:lnTo>
                  <a:pt x="0" y="1592785"/>
                </a:lnTo>
                <a:lnTo>
                  <a:pt x="0" y="0"/>
                </a:lnTo>
                <a:close/>
              </a:path>
            </a:pathLst>
          </a:custGeom>
          <a:blipFill>
            <a:blip r:embed="rId6"/>
            <a:stretch>
              <a:fillRect/>
            </a:stretch>
          </a:blipFill>
        </p:spPr>
        <p:txBody>
          <a:bodyPr/>
          <a:lstStyle/>
          <a:p>
            <a:endParaRPr lang="en-US"/>
          </a:p>
        </p:txBody>
      </p:sp>
      <p:sp>
        <p:nvSpPr>
          <p:cNvPr id="5" name="Freeform 5"/>
          <p:cNvSpPr/>
          <p:nvPr/>
        </p:nvSpPr>
        <p:spPr>
          <a:xfrm>
            <a:off x="16167820" y="8714105"/>
            <a:ext cx="2120180" cy="1592785"/>
          </a:xfrm>
          <a:custGeom>
            <a:avLst/>
            <a:gdLst/>
            <a:ahLst/>
            <a:cxnLst/>
            <a:rect l="l" t="t" r="r" b="b"/>
            <a:pathLst>
              <a:path w="2120180" h="1592785">
                <a:moveTo>
                  <a:pt x="0" y="0"/>
                </a:moveTo>
                <a:lnTo>
                  <a:pt x="2120180" y="0"/>
                </a:lnTo>
                <a:lnTo>
                  <a:pt x="2120180" y="1592785"/>
                </a:lnTo>
                <a:lnTo>
                  <a:pt x="0" y="1592785"/>
                </a:lnTo>
                <a:lnTo>
                  <a:pt x="0" y="0"/>
                </a:lnTo>
                <a:close/>
              </a:path>
            </a:pathLst>
          </a:custGeom>
          <a:blipFill>
            <a:blip r:embed="rId7"/>
            <a:stretch>
              <a:fillRect/>
            </a:stretch>
          </a:blipFill>
        </p:spPr>
        <p:txBody>
          <a:bodyPr/>
          <a:lstStyle/>
          <a:p>
            <a:endParaRPr lang="en-US"/>
          </a:p>
        </p:txBody>
      </p:sp>
      <p:sp>
        <p:nvSpPr>
          <p:cNvPr id="6" name="TextBox 6"/>
          <p:cNvSpPr txBox="1"/>
          <p:nvPr/>
        </p:nvSpPr>
        <p:spPr>
          <a:xfrm>
            <a:off x="849366" y="981075"/>
            <a:ext cx="14041104" cy="582295"/>
          </a:xfrm>
          <a:prstGeom prst="rect">
            <a:avLst/>
          </a:prstGeom>
        </p:spPr>
        <p:txBody>
          <a:bodyPr lIns="0" tIns="0" rIns="0" bIns="0" rtlCol="0" anchor="t">
            <a:spAutoFit/>
          </a:bodyPr>
          <a:lstStyle/>
          <a:p>
            <a:pPr algn="just">
              <a:lnSpc>
                <a:spcPts val="4550"/>
              </a:lnSpc>
              <a:spcBef>
                <a:spcPct val="0"/>
              </a:spcBef>
            </a:pPr>
            <a:r>
              <a:rPr lang="en-US" sz="3500">
                <a:solidFill>
                  <a:srgbClr val="F41B3E"/>
                </a:solidFill>
                <a:latin typeface="DejaVu Serif Bold"/>
                <a:ea typeface="DejaVu Serif Bold"/>
                <a:cs typeface="DejaVu Serif Bold"/>
                <a:sym typeface="DejaVu Serif Bold"/>
              </a:rPr>
              <a:t>1. Định dạng kí tự và bố trí hình ảnh trong văn bản</a:t>
            </a:r>
          </a:p>
        </p:txBody>
      </p:sp>
      <p:sp>
        <p:nvSpPr>
          <p:cNvPr id="7" name="Freeform 7"/>
          <p:cNvSpPr/>
          <p:nvPr/>
        </p:nvSpPr>
        <p:spPr>
          <a:xfrm>
            <a:off x="438457" y="1734820"/>
            <a:ext cx="1257278" cy="1184392"/>
          </a:xfrm>
          <a:custGeom>
            <a:avLst/>
            <a:gdLst/>
            <a:ahLst/>
            <a:cxnLst/>
            <a:rect l="l" t="t" r="r" b="b"/>
            <a:pathLst>
              <a:path w="1257278" h="1184392">
                <a:moveTo>
                  <a:pt x="0" y="0"/>
                </a:moveTo>
                <a:lnTo>
                  <a:pt x="1257278" y="0"/>
                </a:lnTo>
                <a:lnTo>
                  <a:pt x="1257278" y="1184392"/>
                </a:lnTo>
                <a:lnTo>
                  <a:pt x="0" y="1184392"/>
                </a:lnTo>
                <a:lnTo>
                  <a:pt x="0" y="0"/>
                </a:lnTo>
                <a:close/>
              </a:path>
            </a:pathLst>
          </a:custGeom>
          <a:blipFill>
            <a:blip r:embed="rId8"/>
            <a:stretch>
              <a:fillRect/>
            </a:stretch>
          </a:blipFill>
        </p:spPr>
        <p:txBody>
          <a:bodyPr/>
          <a:lstStyle/>
          <a:p>
            <a:endParaRPr lang="en-US"/>
          </a:p>
        </p:txBody>
      </p:sp>
      <p:sp>
        <p:nvSpPr>
          <p:cNvPr id="8" name="Freeform 8"/>
          <p:cNvSpPr/>
          <p:nvPr/>
        </p:nvSpPr>
        <p:spPr>
          <a:xfrm>
            <a:off x="1681667" y="3684645"/>
            <a:ext cx="15296381" cy="2554927"/>
          </a:xfrm>
          <a:custGeom>
            <a:avLst/>
            <a:gdLst/>
            <a:ahLst/>
            <a:cxnLst/>
            <a:rect l="l" t="t" r="r" b="b"/>
            <a:pathLst>
              <a:path w="15296381" h="2554927">
                <a:moveTo>
                  <a:pt x="0" y="0"/>
                </a:moveTo>
                <a:lnTo>
                  <a:pt x="15296381" y="0"/>
                </a:lnTo>
                <a:lnTo>
                  <a:pt x="15296381" y="2554927"/>
                </a:lnTo>
                <a:lnTo>
                  <a:pt x="0" y="2554927"/>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710328" y="29818"/>
            <a:ext cx="13982343" cy="824230"/>
          </a:xfrm>
          <a:prstGeom prst="rect">
            <a:avLst/>
          </a:prstGeom>
        </p:spPr>
        <p:txBody>
          <a:bodyPr lIns="0" tIns="0" rIns="0" bIns="0" rtlCol="0" anchor="t">
            <a:spAutoFit/>
          </a:bodyPr>
          <a:lstStyle/>
          <a:p>
            <a:pPr marL="0" lvl="0" indent="0" algn="ctr">
              <a:lnSpc>
                <a:spcPts val="7399"/>
              </a:lnSpc>
              <a:spcBef>
                <a:spcPct val="0"/>
              </a:spcBef>
            </a:pPr>
            <a:r>
              <a:rPr lang="en-US" sz="3699">
                <a:solidFill>
                  <a:srgbClr val="056528"/>
                </a:solidFill>
                <a:latin typeface="Bogart Heavy"/>
                <a:ea typeface="Bogart Heavy"/>
                <a:cs typeface="Bogart Heavy"/>
                <a:sym typeface="Bogart Heavy"/>
              </a:rPr>
              <a:t>Bài 6: Định dạng kí tự và bố trí hình ảnh trong văn bản</a:t>
            </a:r>
          </a:p>
        </p:txBody>
      </p:sp>
      <p:sp>
        <p:nvSpPr>
          <p:cNvPr id="10" name="TextBox 10"/>
          <p:cNvSpPr txBox="1"/>
          <p:nvPr/>
        </p:nvSpPr>
        <p:spPr>
          <a:xfrm>
            <a:off x="1253279" y="2260341"/>
            <a:ext cx="16153156" cy="1109344"/>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000000"/>
                </a:solidFill>
                <a:latin typeface="DejaVu Serif Bold"/>
                <a:ea typeface="DejaVu Serif Bold"/>
                <a:cs typeface="DejaVu Serif Bold"/>
                <a:sym typeface="DejaVu Serif Bold"/>
              </a:rPr>
              <a:t>   Hình 29 và Hình 30 là góp ý của hai bạn An và Minh về cách trình bày văn bản Kem cầu vồng hoa quả.</a:t>
            </a:r>
          </a:p>
        </p:txBody>
      </p:sp>
      <p:sp>
        <p:nvSpPr>
          <p:cNvPr id="11" name="TextBox 11"/>
          <p:cNvSpPr txBox="1"/>
          <p:nvPr/>
        </p:nvSpPr>
        <p:spPr>
          <a:xfrm>
            <a:off x="2965390" y="6172897"/>
            <a:ext cx="4807010" cy="413831"/>
          </a:xfrm>
          <a:prstGeom prst="rect">
            <a:avLst/>
          </a:prstGeom>
        </p:spPr>
        <p:txBody>
          <a:bodyPr wrap="square" lIns="0" tIns="0" rIns="0" bIns="0" rtlCol="0" anchor="t">
            <a:spAutoFit/>
          </a:bodyPr>
          <a:lstStyle/>
          <a:p>
            <a:pPr marL="0" lvl="0" indent="0" algn="just">
              <a:lnSpc>
                <a:spcPts val="3500"/>
              </a:lnSpc>
              <a:spcBef>
                <a:spcPct val="0"/>
              </a:spcBef>
            </a:pPr>
            <a:r>
              <a:rPr lang="en-US" sz="2500" u="none" strike="noStrike">
                <a:solidFill>
                  <a:srgbClr val="0000FF"/>
                </a:solidFill>
                <a:latin typeface="DejaVu Serif Bold"/>
                <a:ea typeface="DejaVu Serif Bold"/>
                <a:cs typeface="DejaVu Serif Bold"/>
                <a:sym typeface="DejaVu Serif Bold"/>
              </a:rPr>
              <a:t>Hình 29. Nhận xét của An</a:t>
            </a:r>
          </a:p>
        </p:txBody>
      </p:sp>
      <p:sp>
        <p:nvSpPr>
          <p:cNvPr id="12" name="TextBox 12"/>
          <p:cNvSpPr txBox="1"/>
          <p:nvPr/>
        </p:nvSpPr>
        <p:spPr>
          <a:xfrm>
            <a:off x="10828502" y="6172897"/>
            <a:ext cx="5045750" cy="413831"/>
          </a:xfrm>
          <a:prstGeom prst="rect">
            <a:avLst/>
          </a:prstGeom>
        </p:spPr>
        <p:txBody>
          <a:bodyPr lIns="0" tIns="0" rIns="0" bIns="0" rtlCol="0" anchor="t">
            <a:spAutoFit/>
          </a:bodyPr>
          <a:lstStyle/>
          <a:p>
            <a:pPr marL="0" lvl="0" indent="0" algn="just">
              <a:lnSpc>
                <a:spcPts val="3500"/>
              </a:lnSpc>
              <a:spcBef>
                <a:spcPct val="0"/>
              </a:spcBef>
            </a:pPr>
            <a:r>
              <a:rPr lang="en-US" sz="2500" u="none" strike="noStrike">
                <a:solidFill>
                  <a:srgbClr val="0000FF"/>
                </a:solidFill>
                <a:latin typeface="DejaVu Serif Bold"/>
                <a:ea typeface="DejaVu Serif Bold"/>
                <a:cs typeface="DejaVu Serif Bold"/>
                <a:sym typeface="DejaVu Serif Bold"/>
              </a:rPr>
              <a:t>Hình 30. Nhận xét của Minh</a:t>
            </a:r>
          </a:p>
        </p:txBody>
      </p:sp>
      <p:sp>
        <p:nvSpPr>
          <p:cNvPr id="13" name="TextBox 13"/>
          <p:cNvSpPr txBox="1"/>
          <p:nvPr/>
        </p:nvSpPr>
        <p:spPr>
          <a:xfrm>
            <a:off x="849366" y="7052370"/>
            <a:ext cx="16557070" cy="1671319"/>
          </a:xfrm>
          <a:prstGeom prst="rect">
            <a:avLst/>
          </a:prstGeom>
        </p:spPr>
        <p:txBody>
          <a:bodyPr lIns="0" tIns="0" rIns="0" bIns="0" rtlCol="0" anchor="t">
            <a:spAutoFit/>
          </a:bodyPr>
          <a:lstStyle/>
          <a:p>
            <a:pPr marL="0" lvl="0" indent="0" algn="just">
              <a:lnSpc>
                <a:spcPts val="4480"/>
              </a:lnSpc>
              <a:spcBef>
                <a:spcPct val="0"/>
              </a:spcBef>
            </a:pPr>
            <a:r>
              <a:rPr lang="en-US" sz="3200" u="none" strike="noStrike">
                <a:solidFill>
                  <a:srgbClr val="000000"/>
                </a:solidFill>
                <a:latin typeface="DejaVu Serif Bold"/>
                <a:ea typeface="DejaVu Serif Bold"/>
                <a:cs typeface="DejaVu Serif Bold"/>
                <a:sym typeface="DejaVu Serif Bold"/>
              </a:rPr>
              <a:t>Để văn bản dễ đọc và dễ ghi nhớ, em có thể thực hiện thao tác định dạng kí tự cho văn bản. Bên cạnh đó, sau khi chèn hình ảnh minh hoạ vào văn bản, em có thể di chuyển hình ảnh đến vị trí hợp lí</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6434420" y="61336"/>
            <a:ext cx="1853580" cy="1237264"/>
          </a:xfrm>
          <a:custGeom>
            <a:avLst/>
            <a:gdLst/>
            <a:ahLst/>
            <a:cxnLst/>
            <a:rect l="l" t="t" r="r" b="b"/>
            <a:pathLst>
              <a:path w="1853580" h="1237264">
                <a:moveTo>
                  <a:pt x="1853580" y="0"/>
                </a:moveTo>
                <a:lnTo>
                  <a:pt x="0" y="0"/>
                </a:lnTo>
                <a:lnTo>
                  <a:pt x="0" y="1237264"/>
                </a:lnTo>
                <a:lnTo>
                  <a:pt x="1853580" y="1237264"/>
                </a:lnTo>
                <a:lnTo>
                  <a:pt x="185358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0" y="0"/>
            <a:ext cx="1121680" cy="1186963"/>
          </a:xfrm>
          <a:custGeom>
            <a:avLst/>
            <a:gdLst/>
            <a:ahLst/>
            <a:cxnLst/>
            <a:rect l="l" t="t" r="r" b="b"/>
            <a:pathLst>
              <a:path w="1121680" h="1186963">
                <a:moveTo>
                  <a:pt x="0" y="0"/>
                </a:moveTo>
                <a:lnTo>
                  <a:pt x="1121680" y="0"/>
                </a:lnTo>
                <a:lnTo>
                  <a:pt x="1121680" y="1186963"/>
                </a:lnTo>
                <a:lnTo>
                  <a:pt x="0" y="11869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a:off x="0" y="8714105"/>
            <a:ext cx="2243359" cy="1592785"/>
          </a:xfrm>
          <a:custGeom>
            <a:avLst/>
            <a:gdLst/>
            <a:ahLst/>
            <a:cxnLst/>
            <a:rect l="l" t="t" r="r" b="b"/>
            <a:pathLst>
              <a:path w="2243359" h="1592785">
                <a:moveTo>
                  <a:pt x="0" y="0"/>
                </a:moveTo>
                <a:lnTo>
                  <a:pt x="2243359" y="0"/>
                </a:lnTo>
                <a:lnTo>
                  <a:pt x="2243359" y="1592785"/>
                </a:lnTo>
                <a:lnTo>
                  <a:pt x="0" y="1592785"/>
                </a:lnTo>
                <a:lnTo>
                  <a:pt x="0" y="0"/>
                </a:lnTo>
                <a:close/>
              </a:path>
            </a:pathLst>
          </a:custGeom>
          <a:blipFill>
            <a:blip r:embed="rId6"/>
            <a:stretch>
              <a:fillRect/>
            </a:stretch>
          </a:blipFill>
        </p:spPr>
        <p:txBody>
          <a:bodyPr/>
          <a:lstStyle/>
          <a:p>
            <a:endParaRPr lang="en-US"/>
          </a:p>
        </p:txBody>
      </p:sp>
      <p:sp>
        <p:nvSpPr>
          <p:cNvPr id="5" name="Freeform 5"/>
          <p:cNvSpPr/>
          <p:nvPr/>
        </p:nvSpPr>
        <p:spPr>
          <a:xfrm>
            <a:off x="16167820" y="8714105"/>
            <a:ext cx="2120180" cy="1592785"/>
          </a:xfrm>
          <a:custGeom>
            <a:avLst/>
            <a:gdLst/>
            <a:ahLst/>
            <a:cxnLst/>
            <a:rect l="l" t="t" r="r" b="b"/>
            <a:pathLst>
              <a:path w="2120180" h="1592785">
                <a:moveTo>
                  <a:pt x="0" y="0"/>
                </a:moveTo>
                <a:lnTo>
                  <a:pt x="2120180" y="0"/>
                </a:lnTo>
                <a:lnTo>
                  <a:pt x="2120180" y="1592785"/>
                </a:lnTo>
                <a:lnTo>
                  <a:pt x="0" y="1592785"/>
                </a:lnTo>
                <a:lnTo>
                  <a:pt x="0" y="0"/>
                </a:lnTo>
                <a:close/>
              </a:path>
            </a:pathLst>
          </a:custGeom>
          <a:blipFill>
            <a:blip r:embed="rId7"/>
            <a:stretch>
              <a:fillRect/>
            </a:stretch>
          </a:blipFill>
        </p:spPr>
        <p:txBody>
          <a:bodyPr/>
          <a:lstStyle/>
          <a:p>
            <a:endParaRPr lang="en-US"/>
          </a:p>
        </p:txBody>
      </p:sp>
      <p:sp>
        <p:nvSpPr>
          <p:cNvPr id="6" name="Freeform 6"/>
          <p:cNvSpPr/>
          <p:nvPr/>
        </p:nvSpPr>
        <p:spPr>
          <a:xfrm>
            <a:off x="2445262" y="5322096"/>
            <a:ext cx="7089785" cy="4465936"/>
          </a:xfrm>
          <a:custGeom>
            <a:avLst/>
            <a:gdLst/>
            <a:ahLst/>
            <a:cxnLst/>
            <a:rect l="l" t="t" r="r" b="b"/>
            <a:pathLst>
              <a:path w="7089785" h="4465936">
                <a:moveTo>
                  <a:pt x="0" y="0"/>
                </a:moveTo>
                <a:lnTo>
                  <a:pt x="7089785" y="0"/>
                </a:lnTo>
                <a:lnTo>
                  <a:pt x="7089785" y="4465936"/>
                </a:lnTo>
                <a:lnTo>
                  <a:pt x="0" y="4465936"/>
                </a:lnTo>
                <a:lnTo>
                  <a:pt x="0" y="0"/>
                </a:lnTo>
                <a:close/>
              </a:path>
            </a:pathLst>
          </a:custGeom>
          <a:blipFill>
            <a:blip r:embed="rId8"/>
            <a:stretch>
              <a:fillRect/>
            </a:stretch>
          </a:blipFill>
          <a:ln cap="sq">
            <a:noFill/>
            <a:prstDash val="solid"/>
            <a:miter/>
          </a:ln>
        </p:spPr>
        <p:txBody>
          <a:bodyPr/>
          <a:lstStyle/>
          <a:p>
            <a:endParaRPr lang="en-US"/>
          </a:p>
        </p:txBody>
      </p:sp>
      <p:sp>
        <p:nvSpPr>
          <p:cNvPr id="7" name="Freeform 7"/>
          <p:cNvSpPr/>
          <p:nvPr/>
        </p:nvSpPr>
        <p:spPr>
          <a:xfrm>
            <a:off x="9360169" y="5444923"/>
            <a:ext cx="6807651" cy="4343109"/>
          </a:xfrm>
          <a:custGeom>
            <a:avLst/>
            <a:gdLst/>
            <a:ahLst/>
            <a:cxnLst/>
            <a:rect l="l" t="t" r="r" b="b"/>
            <a:pathLst>
              <a:path w="6807651" h="4343109">
                <a:moveTo>
                  <a:pt x="0" y="0"/>
                </a:moveTo>
                <a:lnTo>
                  <a:pt x="6807651" y="0"/>
                </a:lnTo>
                <a:lnTo>
                  <a:pt x="6807651" y="4343109"/>
                </a:lnTo>
                <a:lnTo>
                  <a:pt x="0" y="4343109"/>
                </a:lnTo>
                <a:lnTo>
                  <a:pt x="0" y="0"/>
                </a:lnTo>
                <a:close/>
              </a:path>
            </a:pathLst>
          </a:custGeom>
          <a:blipFill>
            <a:blip r:embed="rId9"/>
            <a:stretch>
              <a:fillRect/>
            </a:stretch>
          </a:blipFill>
          <a:ln cap="sq">
            <a:noFill/>
            <a:prstDash val="solid"/>
            <a:miter/>
          </a:ln>
        </p:spPr>
        <p:txBody>
          <a:bodyPr/>
          <a:lstStyle/>
          <a:p>
            <a:endParaRPr lang="en-US"/>
          </a:p>
        </p:txBody>
      </p:sp>
      <p:sp>
        <p:nvSpPr>
          <p:cNvPr id="8" name="TextBox 8"/>
          <p:cNvSpPr txBox="1"/>
          <p:nvPr/>
        </p:nvSpPr>
        <p:spPr>
          <a:xfrm>
            <a:off x="849366" y="981075"/>
            <a:ext cx="14041104" cy="582295"/>
          </a:xfrm>
          <a:prstGeom prst="rect">
            <a:avLst/>
          </a:prstGeom>
        </p:spPr>
        <p:txBody>
          <a:bodyPr lIns="0" tIns="0" rIns="0" bIns="0" rtlCol="0" anchor="t">
            <a:spAutoFit/>
          </a:bodyPr>
          <a:lstStyle/>
          <a:p>
            <a:pPr algn="just">
              <a:lnSpc>
                <a:spcPts val="4550"/>
              </a:lnSpc>
              <a:spcBef>
                <a:spcPct val="0"/>
              </a:spcBef>
            </a:pPr>
            <a:r>
              <a:rPr lang="en-US" sz="3500">
                <a:solidFill>
                  <a:srgbClr val="F41B3E"/>
                </a:solidFill>
                <a:latin typeface="DejaVu Serif Bold"/>
                <a:ea typeface="DejaVu Serif Bold"/>
                <a:cs typeface="DejaVu Serif Bold"/>
                <a:sym typeface="DejaVu Serif Bold"/>
              </a:rPr>
              <a:t>1. Định dạng kí tự và bố trí hình ảnh trong văn bản</a:t>
            </a:r>
          </a:p>
        </p:txBody>
      </p:sp>
      <p:sp>
        <p:nvSpPr>
          <p:cNvPr id="9" name="TextBox 9"/>
          <p:cNvSpPr txBox="1"/>
          <p:nvPr/>
        </p:nvSpPr>
        <p:spPr>
          <a:xfrm>
            <a:off x="1710328" y="29818"/>
            <a:ext cx="13982343" cy="824230"/>
          </a:xfrm>
          <a:prstGeom prst="rect">
            <a:avLst/>
          </a:prstGeom>
        </p:spPr>
        <p:txBody>
          <a:bodyPr lIns="0" tIns="0" rIns="0" bIns="0" rtlCol="0" anchor="t">
            <a:spAutoFit/>
          </a:bodyPr>
          <a:lstStyle/>
          <a:p>
            <a:pPr marL="0" lvl="0" indent="0" algn="ctr">
              <a:lnSpc>
                <a:spcPts val="7399"/>
              </a:lnSpc>
              <a:spcBef>
                <a:spcPct val="0"/>
              </a:spcBef>
            </a:pPr>
            <a:r>
              <a:rPr lang="en-US" sz="3699">
                <a:solidFill>
                  <a:srgbClr val="056528"/>
                </a:solidFill>
                <a:latin typeface="Bogart Heavy"/>
                <a:ea typeface="Bogart Heavy"/>
                <a:cs typeface="Bogart Heavy"/>
                <a:sym typeface="Bogart Heavy"/>
              </a:rPr>
              <a:t>Bài 6: Định dạng kí tự và bố trí hình ảnh trong văn bản</a:t>
            </a:r>
          </a:p>
        </p:txBody>
      </p:sp>
      <p:sp>
        <p:nvSpPr>
          <p:cNvPr id="10" name="TextBox 10"/>
          <p:cNvSpPr txBox="1"/>
          <p:nvPr/>
        </p:nvSpPr>
        <p:spPr>
          <a:xfrm>
            <a:off x="849366" y="1687195"/>
            <a:ext cx="4558903" cy="582295"/>
          </a:xfrm>
          <a:prstGeom prst="rect">
            <a:avLst/>
          </a:prstGeom>
        </p:spPr>
        <p:txBody>
          <a:bodyPr lIns="0" tIns="0" rIns="0" bIns="0" rtlCol="0" anchor="t">
            <a:spAutoFit/>
          </a:bodyPr>
          <a:lstStyle/>
          <a:p>
            <a:pPr marL="0" lvl="0" indent="0" algn="just">
              <a:lnSpc>
                <a:spcPts val="4550"/>
              </a:lnSpc>
              <a:spcBef>
                <a:spcPct val="0"/>
              </a:spcBef>
            </a:pPr>
            <a:r>
              <a:rPr lang="en-US" sz="3500" u="none" strike="noStrike">
                <a:solidFill>
                  <a:srgbClr val="000000"/>
                </a:solidFill>
                <a:latin typeface="DejaVu Serif Bold"/>
                <a:ea typeface="DejaVu Serif Bold"/>
                <a:cs typeface="DejaVu Serif Bold"/>
                <a:sym typeface="DejaVu Serif Bold"/>
              </a:rPr>
              <a:t>a) Định dạng kí tự</a:t>
            </a:r>
          </a:p>
        </p:txBody>
      </p:sp>
      <p:sp>
        <p:nvSpPr>
          <p:cNvPr id="11" name="TextBox 11"/>
          <p:cNvSpPr txBox="1"/>
          <p:nvPr/>
        </p:nvSpPr>
        <p:spPr>
          <a:xfrm>
            <a:off x="849366" y="2374265"/>
            <a:ext cx="16817676" cy="3357244"/>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000000"/>
                </a:solidFill>
                <a:latin typeface="DejaVu Serif Bold"/>
                <a:ea typeface="DejaVu Serif Bold"/>
                <a:cs typeface="DejaVu Serif Bold"/>
                <a:sym typeface="DejaVu Serif Bold"/>
              </a:rPr>
              <a:t>Để </a:t>
            </a:r>
            <a:r>
              <a:rPr lang="en-US" sz="3200" u="none" strike="noStrike">
                <a:solidFill>
                  <a:srgbClr val="000000"/>
                </a:solidFill>
                <a:latin typeface="DejaVu Serif Bold"/>
                <a:ea typeface="DejaVu Serif Bold"/>
                <a:cs typeface="DejaVu Serif Bold"/>
                <a:sym typeface="DejaVu Serif Bold"/>
              </a:rPr>
              <a:t>định dạng kí tự trong phần mềm soạn thảo văn bản, trước tiên em cần</a:t>
            </a:r>
          </a:p>
          <a:p>
            <a:pPr marL="0" lvl="0" indent="0" algn="just">
              <a:lnSpc>
                <a:spcPts val="4480"/>
              </a:lnSpc>
              <a:spcBef>
                <a:spcPct val="0"/>
              </a:spcBef>
            </a:pPr>
            <a:r>
              <a:rPr lang="en-US" sz="3200" u="none" strike="noStrike">
                <a:solidFill>
                  <a:srgbClr val="000000"/>
                </a:solidFill>
                <a:latin typeface="DejaVu Serif Bold"/>
                <a:ea typeface="DejaVu Serif Bold"/>
                <a:cs typeface="DejaVu Serif Bold"/>
                <a:sym typeface="DejaVu Serif Bold"/>
              </a:rPr>
              <a:t>- Chọn phần văn bản</a:t>
            </a:r>
          </a:p>
          <a:p>
            <a:pPr marL="0" lvl="0" indent="0" algn="just">
              <a:lnSpc>
                <a:spcPts val="4480"/>
              </a:lnSpc>
              <a:spcBef>
                <a:spcPct val="0"/>
              </a:spcBef>
            </a:pPr>
            <a:r>
              <a:rPr lang="en-US" sz="3200" u="none" strike="noStrike">
                <a:solidFill>
                  <a:srgbClr val="000000"/>
                </a:solidFill>
                <a:latin typeface="DejaVu Serif Bold"/>
                <a:ea typeface="DejaVu Serif Bold"/>
                <a:cs typeface="DejaVu Serif Bold"/>
                <a:sym typeface="DejaVu Serif Bold"/>
              </a:rPr>
              <a:t>- Sau đó em sử dụng các lệnh trong nhóm lệnh </a:t>
            </a:r>
            <a:r>
              <a:rPr lang="en-US" sz="3200" u="none" strike="noStrike">
                <a:solidFill>
                  <a:srgbClr val="F48117"/>
                </a:solidFill>
                <a:latin typeface="DejaVu Serif Bold"/>
                <a:ea typeface="DejaVu Serif Bold"/>
                <a:cs typeface="DejaVu Serif Bold"/>
                <a:sym typeface="DejaVu Serif Bold"/>
              </a:rPr>
              <a:t>Font</a:t>
            </a:r>
            <a:r>
              <a:rPr lang="en-US" sz="3200" u="none" strike="noStrike">
                <a:solidFill>
                  <a:srgbClr val="000000"/>
                </a:solidFill>
                <a:latin typeface="DejaVu Serif Bold"/>
                <a:ea typeface="DejaVu Serif Bold"/>
                <a:cs typeface="DejaVu Serif Bold"/>
                <a:sym typeface="DejaVu Serif Bold"/>
              </a:rPr>
              <a:t> của dải lệnh </a:t>
            </a:r>
            <a:r>
              <a:rPr lang="en-US" sz="3200" u="none" strike="noStrike">
                <a:solidFill>
                  <a:srgbClr val="F48117"/>
                </a:solidFill>
                <a:latin typeface="DejaVu Serif Bold"/>
                <a:ea typeface="DejaVu Serif Bold"/>
                <a:cs typeface="DejaVu Serif Bold"/>
                <a:sym typeface="DejaVu Serif Bold"/>
              </a:rPr>
              <a:t>Home</a:t>
            </a:r>
            <a:r>
              <a:rPr lang="en-US" sz="3200" u="none" strike="noStrike">
                <a:solidFill>
                  <a:srgbClr val="000000"/>
                </a:solidFill>
                <a:latin typeface="DejaVu Serif Bold"/>
                <a:ea typeface="DejaVu Serif Bold"/>
                <a:cs typeface="DejaVu Serif Bold"/>
                <a:sym typeface="DejaVu Serif Bold"/>
              </a:rPr>
              <a:t> (Hình 31). Thực hiện theo góp ý của bạn An, các tiêu đề của văn bản ở Hình 28 đã được định dạng để nổi bật, giúp em dễ đọc và dễ ghi nhớ hơn (Hình 32).</a:t>
            </a:r>
          </a:p>
        </p:txBody>
      </p:sp>
      <p:sp>
        <p:nvSpPr>
          <p:cNvPr id="12" name="TextBox 12"/>
          <p:cNvSpPr txBox="1"/>
          <p:nvPr/>
        </p:nvSpPr>
        <p:spPr>
          <a:xfrm>
            <a:off x="2966918" y="9702307"/>
            <a:ext cx="6177081" cy="413831"/>
          </a:xfrm>
          <a:prstGeom prst="rect">
            <a:avLst/>
          </a:prstGeom>
        </p:spPr>
        <p:txBody>
          <a:bodyPr wrap="square" lIns="0" tIns="0" rIns="0" bIns="0" rtlCol="0" anchor="t">
            <a:spAutoFit/>
          </a:bodyPr>
          <a:lstStyle/>
          <a:p>
            <a:pPr marL="0" lvl="0" indent="0" algn="just">
              <a:lnSpc>
                <a:spcPts val="3500"/>
              </a:lnSpc>
              <a:spcBef>
                <a:spcPct val="0"/>
              </a:spcBef>
            </a:pPr>
            <a:r>
              <a:rPr lang="en-US" sz="2500" u="none" strike="noStrike">
                <a:solidFill>
                  <a:srgbClr val="0000FF"/>
                </a:solidFill>
                <a:latin typeface="DejaVu Serif Bold"/>
                <a:ea typeface="DejaVu Serif Bold"/>
                <a:cs typeface="DejaVu Serif Bold"/>
                <a:sym typeface="DejaVu Serif Bold"/>
              </a:rPr>
              <a:t>Hình 31. Các lệnh định dạng kí tự</a:t>
            </a:r>
          </a:p>
        </p:txBody>
      </p:sp>
      <p:sp>
        <p:nvSpPr>
          <p:cNvPr id="13" name="TextBox 13"/>
          <p:cNvSpPr txBox="1"/>
          <p:nvPr/>
        </p:nvSpPr>
        <p:spPr>
          <a:xfrm>
            <a:off x="10225977" y="9702307"/>
            <a:ext cx="5250913" cy="413831"/>
          </a:xfrm>
          <a:prstGeom prst="rect">
            <a:avLst/>
          </a:prstGeom>
        </p:spPr>
        <p:txBody>
          <a:bodyPr lIns="0" tIns="0" rIns="0" bIns="0" rtlCol="0" anchor="t">
            <a:spAutoFit/>
          </a:bodyPr>
          <a:lstStyle/>
          <a:p>
            <a:pPr marL="0" lvl="0" indent="0" algn="just">
              <a:lnSpc>
                <a:spcPts val="3500"/>
              </a:lnSpc>
              <a:spcBef>
                <a:spcPct val="0"/>
              </a:spcBef>
            </a:pPr>
            <a:r>
              <a:rPr lang="en-US" sz="2500" u="none" strike="noStrike">
                <a:solidFill>
                  <a:srgbClr val="0000FF"/>
                </a:solidFill>
                <a:latin typeface="DejaVu Serif Bold"/>
                <a:ea typeface="DejaVu Serif Bold"/>
                <a:cs typeface="DejaVu Serif Bold"/>
                <a:sym typeface="DejaVu Serif Bold"/>
              </a:rPr>
              <a:t>Hình 32. Kết quả định dạng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6434420" y="61336"/>
            <a:ext cx="1853580" cy="1237264"/>
          </a:xfrm>
          <a:custGeom>
            <a:avLst/>
            <a:gdLst/>
            <a:ahLst/>
            <a:cxnLst/>
            <a:rect l="l" t="t" r="r" b="b"/>
            <a:pathLst>
              <a:path w="1853580" h="1237264">
                <a:moveTo>
                  <a:pt x="1853580" y="0"/>
                </a:moveTo>
                <a:lnTo>
                  <a:pt x="0" y="0"/>
                </a:lnTo>
                <a:lnTo>
                  <a:pt x="0" y="1237264"/>
                </a:lnTo>
                <a:lnTo>
                  <a:pt x="1853580" y="1237264"/>
                </a:lnTo>
                <a:lnTo>
                  <a:pt x="185358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0" y="0"/>
            <a:ext cx="1121680" cy="1186963"/>
          </a:xfrm>
          <a:custGeom>
            <a:avLst/>
            <a:gdLst/>
            <a:ahLst/>
            <a:cxnLst/>
            <a:rect l="l" t="t" r="r" b="b"/>
            <a:pathLst>
              <a:path w="1121680" h="1186963">
                <a:moveTo>
                  <a:pt x="0" y="0"/>
                </a:moveTo>
                <a:lnTo>
                  <a:pt x="1121680" y="0"/>
                </a:lnTo>
                <a:lnTo>
                  <a:pt x="1121680" y="1186963"/>
                </a:lnTo>
                <a:lnTo>
                  <a:pt x="0" y="11869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a:off x="0" y="8714105"/>
            <a:ext cx="2243359" cy="1592785"/>
          </a:xfrm>
          <a:custGeom>
            <a:avLst/>
            <a:gdLst/>
            <a:ahLst/>
            <a:cxnLst/>
            <a:rect l="l" t="t" r="r" b="b"/>
            <a:pathLst>
              <a:path w="2243359" h="1592785">
                <a:moveTo>
                  <a:pt x="0" y="0"/>
                </a:moveTo>
                <a:lnTo>
                  <a:pt x="2243359" y="0"/>
                </a:lnTo>
                <a:lnTo>
                  <a:pt x="2243359" y="1592785"/>
                </a:lnTo>
                <a:lnTo>
                  <a:pt x="0" y="1592785"/>
                </a:lnTo>
                <a:lnTo>
                  <a:pt x="0" y="0"/>
                </a:lnTo>
                <a:close/>
              </a:path>
            </a:pathLst>
          </a:custGeom>
          <a:blipFill>
            <a:blip r:embed="rId6"/>
            <a:stretch>
              <a:fillRect/>
            </a:stretch>
          </a:blipFill>
        </p:spPr>
        <p:txBody>
          <a:bodyPr/>
          <a:lstStyle/>
          <a:p>
            <a:endParaRPr lang="en-US"/>
          </a:p>
        </p:txBody>
      </p:sp>
      <p:sp>
        <p:nvSpPr>
          <p:cNvPr id="5" name="Freeform 5"/>
          <p:cNvSpPr/>
          <p:nvPr/>
        </p:nvSpPr>
        <p:spPr>
          <a:xfrm>
            <a:off x="16167820" y="8714105"/>
            <a:ext cx="2120180" cy="1592785"/>
          </a:xfrm>
          <a:custGeom>
            <a:avLst/>
            <a:gdLst/>
            <a:ahLst/>
            <a:cxnLst/>
            <a:rect l="l" t="t" r="r" b="b"/>
            <a:pathLst>
              <a:path w="2120180" h="1592785">
                <a:moveTo>
                  <a:pt x="0" y="0"/>
                </a:moveTo>
                <a:lnTo>
                  <a:pt x="2120180" y="0"/>
                </a:lnTo>
                <a:lnTo>
                  <a:pt x="2120180" y="1592785"/>
                </a:lnTo>
                <a:lnTo>
                  <a:pt x="0" y="1592785"/>
                </a:lnTo>
                <a:lnTo>
                  <a:pt x="0" y="0"/>
                </a:lnTo>
                <a:close/>
              </a:path>
            </a:pathLst>
          </a:custGeom>
          <a:blipFill>
            <a:blip r:embed="rId7"/>
            <a:stretch>
              <a:fillRect/>
            </a:stretch>
          </a:blipFill>
        </p:spPr>
        <p:txBody>
          <a:bodyPr/>
          <a:lstStyle/>
          <a:p>
            <a:endParaRPr lang="en-US"/>
          </a:p>
        </p:txBody>
      </p:sp>
      <p:sp>
        <p:nvSpPr>
          <p:cNvPr id="6" name="TextBox 6"/>
          <p:cNvSpPr txBox="1"/>
          <p:nvPr/>
        </p:nvSpPr>
        <p:spPr>
          <a:xfrm>
            <a:off x="849366" y="981075"/>
            <a:ext cx="14041104" cy="582295"/>
          </a:xfrm>
          <a:prstGeom prst="rect">
            <a:avLst/>
          </a:prstGeom>
        </p:spPr>
        <p:txBody>
          <a:bodyPr lIns="0" tIns="0" rIns="0" bIns="0" rtlCol="0" anchor="t">
            <a:spAutoFit/>
          </a:bodyPr>
          <a:lstStyle/>
          <a:p>
            <a:pPr algn="just">
              <a:lnSpc>
                <a:spcPts val="4550"/>
              </a:lnSpc>
              <a:spcBef>
                <a:spcPct val="0"/>
              </a:spcBef>
            </a:pPr>
            <a:r>
              <a:rPr lang="en-US" sz="3500">
                <a:solidFill>
                  <a:srgbClr val="F41B3E"/>
                </a:solidFill>
                <a:latin typeface="DejaVu Serif Bold"/>
                <a:ea typeface="DejaVu Serif Bold"/>
                <a:cs typeface="DejaVu Serif Bold"/>
                <a:sym typeface="DejaVu Serif Bold"/>
              </a:rPr>
              <a:t>1. Định dạng kí tự và bố trí hình ảnh trong văn bản</a:t>
            </a:r>
          </a:p>
        </p:txBody>
      </p:sp>
      <p:sp>
        <p:nvSpPr>
          <p:cNvPr id="7" name="TextBox 7"/>
          <p:cNvSpPr txBox="1"/>
          <p:nvPr/>
        </p:nvSpPr>
        <p:spPr>
          <a:xfrm>
            <a:off x="1710328" y="29818"/>
            <a:ext cx="13982343" cy="824230"/>
          </a:xfrm>
          <a:prstGeom prst="rect">
            <a:avLst/>
          </a:prstGeom>
        </p:spPr>
        <p:txBody>
          <a:bodyPr lIns="0" tIns="0" rIns="0" bIns="0" rtlCol="0" anchor="t">
            <a:spAutoFit/>
          </a:bodyPr>
          <a:lstStyle/>
          <a:p>
            <a:pPr marL="0" lvl="0" indent="0" algn="ctr">
              <a:lnSpc>
                <a:spcPts val="7399"/>
              </a:lnSpc>
              <a:spcBef>
                <a:spcPct val="0"/>
              </a:spcBef>
            </a:pPr>
            <a:r>
              <a:rPr lang="en-US" sz="3699">
                <a:solidFill>
                  <a:srgbClr val="056528"/>
                </a:solidFill>
                <a:latin typeface="Bogart Heavy"/>
                <a:ea typeface="Bogart Heavy"/>
                <a:cs typeface="Bogart Heavy"/>
                <a:sym typeface="Bogart Heavy"/>
              </a:rPr>
              <a:t>Bài 6: Định dạng kí tự và bố trí hình ảnh trong văn bản</a:t>
            </a:r>
          </a:p>
        </p:txBody>
      </p:sp>
      <p:sp>
        <p:nvSpPr>
          <p:cNvPr id="8" name="TextBox 8"/>
          <p:cNvSpPr txBox="1"/>
          <p:nvPr/>
        </p:nvSpPr>
        <p:spPr>
          <a:xfrm>
            <a:off x="849366" y="1687195"/>
            <a:ext cx="14627524" cy="582295"/>
          </a:xfrm>
          <a:prstGeom prst="rect">
            <a:avLst/>
          </a:prstGeom>
        </p:spPr>
        <p:txBody>
          <a:bodyPr lIns="0" tIns="0" rIns="0" bIns="0" rtlCol="0" anchor="t">
            <a:spAutoFit/>
          </a:bodyPr>
          <a:lstStyle/>
          <a:p>
            <a:pPr marL="0" lvl="0" indent="0" algn="just">
              <a:lnSpc>
                <a:spcPts val="4550"/>
              </a:lnSpc>
              <a:spcBef>
                <a:spcPct val="0"/>
              </a:spcBef>
            </a:pPr>
            <a:r>
              <a:rPr lang="en-US" sz="3500">
                <a:solidFill>
                  <a:srgbClr val="000000"/>
                </a:solidFill>
                <a:latin typeface="DejaVu Serif Bold"/>
                <a:ea typeface="DejaVu Serif Bold"/>
                <a:cs typeface="DejaVu Serif Bold"/>
                <a:sym typeface="DejaVu Serif Bold"/>
              </a:rPr>
              <a:t>b) Thay đổi cách bố trí hình ảnh trong văn bản</a:t>
            </a:r>
          </a:p>
        </p:txBody>
      </p:sp>
      <p:grpSp>
        <p:nvGrpSpPr>
          <p:cNvPr id="9" name="Group 9"/>
          <p:cNvGrpSpPr/>
          <p:nvPr/>
        </p:nvGrpSpPr>
        <p:grpSpPr>
          <a:xfrm>
            <a:off x="1028700" y="2440940"/>
            <a:ext cx="15005674" cy="7749236"/>
            <a:chOff x="0" y="0"/>
            <a:chExt cx="20007566" cy="10332314"/>
          </a:xfrm>
        </p:grpSpPr>
        <p:sp>
          <p:nvSpPr>
            <p:cNvPr id="10" name="Freeform 10"/>
            <p:cNvSpPr/>
            <p:nvPr/>
          </p:nvSpPr>
          <p:spPr>
            <a:xfrm>
              <a:off x="10793149" y="193258"/>
              <a:ext cx="8978558" cy="7682994"/>
            </a:xfrm>
            <a:custGeom>
              <a:avLst/>
              <a:gdLst/>
              <a:ahLst/>
              <a:cxnLst/>
              <a:rect l="l" t="t" r="r" b="b"/>
              <a:pathLst>
                <a:path w="8978558" h="7682994">
                  <a:moveTo>
                    <a:pt x="0" y="0"/>
                  </a:moveTo>
                  <a:lnTo>
                    <a:pt x="8978558" y="0"/>
                  </a:lnTo>
                  <a:lnTo>
                    <a:pt x="8978558" y="7682994"/>
                  </a:lnTo>
                  <a:lnTo>
                    <a:pt x="0" y="7682994"/>
                  </a:lnTo>
                  <a:lnTo>
                    <a:pt x="0" y="0"/>
                  </a:lnTo>
                  <a:close/>
                </a:path>
              </a:pathLst>
            </a:custGeom>
            <a:blipFill>
              <a:blip r:embed="rId8"/>
              <a:stretch>
                <a:fillRect l="-10356" t="-23314" r="-5352" b="-9645"/>
              </a:stretch>
            </a:blipFill>
            <a:ln cap="sq">
              <a:noFill/>
              <a:prstDash val="solid"/>
              <a:miter/>
            </a:ln>
          </p:spPr>
          <p:txBody>
            <a:bodyPr/>
            <a:lstStyle/>
            <a:p>
              <a:endParaRPr lang="en-US"/>
            </a:p>
          </p:txBody>
        </p:sp>
        <p:sp>
          <p:nvSpPr>
            <p:cNvPr id="11" name="Freeform 11"/>
            <p:cNvSpPr/>
            <p:nvPr/>
          </p:nvSpPr>
          <p:spPr>
            <a:xfrm>
              <a:off x="2431567" y="705863"/>
              <a:ext cx="1038549" cy="986621"/>
            </a:xfrm>
            <a:custGeom>
              <a:avLst/>
              <a:gdLst/>
              <a:ahLst/>
              <a:cxnLst/>
              <a:rect l="l" t="t" r="r" b="b"/>
              <a:pathLst>
                <a:path w="1038549" h="986621">
                  <a:moveTo>
                    <a:pt x="0" y="0"/>
                  </a:moveTo>
                  <a:lnTo>
                    <a:pt x="1038549" y="0"/>
                  </a:lnTo>
                  <a:lnTo>
                    <a:pt x="1038549" y="986622"/>
                  </a:lnTo>
                  <a:lnTo>
                    <a:pt x="0" y="986622"/>
                  </a:lnTo>
                  <a:lnTo>
                    <a:pt x="0" y="0"/>
                  </a:lnTo>
                  <a:close/>
                </a:path>
              </a:pathLst>
            </a:custGeom>
            <a:blipFill>
              <a:blip r:embed="rId9"/>
              <a:stretch>
                <a:fillRect/>
              </a:stretch>
            </a:blipFill>
          </p:spPr>
          <p:txBody>
            <a:bodyPr/>
            <a:lstStyle/>
            <a:p>
              <a:endParaRPr lang="en-US"/>
            </a:p>
          </p:txBody>
        </p:sp>
        <p:sp>
          <p:nvSpPr>
            <p:cNvPr id="12" name="Freeform 12"/>
            <p:cNvSpPr/>
            <p:nvPr/>
          </p:nvSpPr>
          <p:spPr>
            <a:xfrm>
              <a:off x="15104500" y="0"/>
              <a:ext cx="4903066" cy="10332314"/>
            </a:xfrm>
            <a:custGeom>
              <a:avLst/>
              <a:gdLst/>
              <a:ahLst/>
              <a:cxnLst/>
              <a:rect l="l" t="t" r="r" b="b"/>
              <a:pathLst>
                <a:path w="4903066" h="10332314">
                  <a:moveTo>
                    <a:pt x="0" y="0"/>
                  </a:moveTo>
                  <a:lnTo>
                    <a:pt x="4903066" y="0"/>
                  </a:lnTo>
                  <a:lnTo>
                    <a:pt x="4903066" y="10332314"/>
                  </a:lnTo>
                  <a:lnTo>
                    <a:pt x="0" y="10332314"/>
                  </a:lnTo>
                  <a:lnTo>
                    <a:pt x="0" y="0"/>
                  </a:lnTo>
                  <a:close/>
                </a:path>
              </a:pathLst>
            </a:custGeom>
            <a:blipFill>
              <a:blip r:embed="rId10"/>
              <a:stretch>
                <a:fillRect/>
              </a:stretch>
            </a:blipFill>
          </p:spPr>
          <p:txBody>
            <a:bodyPr/>
            <a:lstStyle/>
            <a:p>
              <a:endParaRPr lang="en-US"/>
            </a:p>
          </p:txBody>
        </p:sp>
        <p:sp>
          <p:nvSpPr>
            <p:cNvPr id="13" name="TextBox 13"/>
            <p:cNvSpPr txBox="1"/>
            <p:nvPr/>
          </p:nvSpPr>
          <p:spPr>
            <a:xfrm>
              <a:off x="0" y="349669"/>
              <a:ext cx="10167185" cy="5203400"/>
            </a:xfrm>
            <a:prstGeom prst="rect">
              <a:avLst/>
            </a:prstGeom>
          </p:spPr>
          <p:txBody>
            <a:bodyPr lIns="0" tIns="0" rIns="0" bIns="0" rtlCol="0" anchor="t">
              <a:spAutoFit/>
            </a:bodyPr>
            <a:lstStyle/>
            <a:p>
              <a:pPr marL="0" lvl="0" indent="0" algn="just">
                <a:lnSpc>
                  <a:spcPts val="4480"/>
                </a:lnSpc>
                <a:spcBef>
                  <a:spcPct val="0"/>
                </a:spcBef>
              </a:pPr>
              <a:r>
                <a:rPr lang="en-US" sz="3200">
                  <a:solidFill>
                    <a:srgbClr val="000000"/>
                  </a:solidFill>
                  <a:latin typeface="DejaVu Serif Bold"/>
                  <a:ea typeface="DejaVu Serif Bold"/>
                  <a:cs typeface="DejaVu Serif Bold"/>
                  <a:sym typeface="DejaVu Serif Bold"/>
                </a:rPr>
                <a:t>Em chọn hình ảnh và nháy chuột vào lệnh     xuất hiện ở bên cạnh hình ảnh. Khi đó bảng chọn các cách bố trí hình ảnh sẽ xuất hiện (Hình 33). Em nháy chuột để chọn một cách bố trí hợp lí cho hình ảnh.</a:t>
              </a:r>
            </a:p>
          </p:txBody>
        </p:sp>
        <p:sp>
          <p:nvSpPr>
            <p:cNvPr id="14" name="TextBox 14"/>
            <p:cNvSpPr txBox="1"/>
            <p:nvPr/>
          </p:nvSpPr>
          <p:spPr>
            <a:xfrm>
              <a:off x="5534227" y="7574708"/>
              <a:ext cx="9392345" cy="566206"/>
            </a:xfrm>
            <a:prstGeom prst="rect">
              <a:avLst/>
            </a:prstGeom>
          </p:spPr>
          <p:txBody>
            <a:bodyPr lIns="0" tIns="0" rIns="0" bIns="0" rtlCol="0" anchor="t">
              <a:spAutoFit/>
            </a:bodyPr>
            <a:lstStyle/>
            <a:p>
              <a:pPr marL="0" lvl="0" indent="0" algn="just">
                <a:lnSpc>
                  <a:spcPts val="3500"/>
                </a:lnSpc>
                <a:spcBef>
                  <a:spcPct val="0"/>
                </a:spcBef>
              </a:pPr>
              <a:r>
                <a:rPr lang="en-US" sz="2500">
                  <a:solidFill>
                    <a:srgbClr val="000000"/>
                  </a:solidFill>
                  <a:latin typeface="DejaVu Serif Bold"/>
                  <a:ea typeface="DejaVu Serif Bold"/>
                  <a:cs typeface="DejaVu Serif Bold"/>
                  <a:sym typeface="DejaVu Serif Bold"/>
                </a:rPr>
                <a:t>Hình 33. Thay đổi cách bố trí hình ảnh</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a:off x="16434420" y="61336"/>
            <a:ext cx="1853580" cy="1237264"/>
          </a:xfrm>
          <a:custGeom>
            <a:avLst/>
            <a:gdLst/>
            <a:ahLst/>
            <a:cxnLst/>
            <a:rect l="l" t="t" r="r" b="b"/>
            <a:pathLst>
              <a:path w="1853580" h="1237264">
                <a:moveTo>
                  <a:pt x="1853580" y="0"/>
                </a:moveTo>
                <a:lnTo>
                  <a:pt x="0" y="0"/>
                </a:lnTo>
                <a:lnTo>
                  <a:pt x="0" y="1237264"/>
                </a:lnTo>
                <a:lnTo>
                  <a:pt x="1853580" y="1237264"/>
                </a:lnTo>
                <a:lnTo>
                  <a:pt x="185358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en-US"/>
          </a:p>
        </p:txBody>
      </p:sp>
      <p:sp>
        <p:nvSpPr>
          <p:cNvPr id="3" name="Freeform 3"/>
          <p:cNvSpPr/>
          <p:nvPr/>
        </p:nvSpPr>
        <p:spPr>
          <a:xfrm>
            <a:off x="0" y="0"/>
            <a:ext cx="1121680" cy="1186963"/>
          </a:xfrm>
          <a:custGeom>
            <a:avLst/>
            <a:gdLst/>
            <a:ahLst/>
            <a:cxnLst/>
            <a:rect l="l" t="t" r="r" b="b"/>
            <a:pathLst>
              <a:path w="1121680" h="1186963">
                <a:moveTo>
                  <a:pt x="0" y="0"/>
                </a:moveTo>
                <a:lnTo>
                  <a:pt x="1121680" y="0"/>
                </a:lnTo>
                <a:lnTo>
                  <a:pt x="1121680" y="1186963"/>
                </a:lnTo>
                <a:lnTo>
                  <a:pt x="0" y="118696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a:off x="0" y="8714105"/>
            <a:ext cx="2243359" cy="1592785"/>
          </a:xfrm>
          <a:custGeom>
            <a:avLst/>
            <a:gdLst/>
            <a:ahLst/>
            <a:cxnLst/>
            <a:rect l="l" t="t" r="r" b="b"/>
            <a:pathLst>
              <a:path w="2243359" h="1592785">
                <a:moveTo>
                  <a:pt x="0" y="0"/>
                </a:moveTo>
                <a:lnTo>
                  <a:pt x="2243359" y="0"/>
                </a:lnTo>
                <a:lnTo>
                  <a:pt x="2243359" y="1592785"/>
                </a:lnTo>
                <a:lnTo>
                  <a:pt x="0" y="1592785"/>
                </a:lnTo>
                <a:lnTo>
                  <a:pt x="0" y="0"/>
                </a:lnTo>
                <a:close/>
              </a:path>
            </a:pathLst>
          </a:custGeom>
          <a:blipFill>
            <a:blip r:embed="rId6"/>
            <a:stretch>
              <a:fillRect/>
            </a:stretch>
          </a:blipFill>
        </p:spPr>
        <p:txBody>
          <a:bodyPr/>
          <a:lstStyle/>
          <a:p>
            <a:endParaRPr lang="en-US"/>
          </a:p>
        </p:txBody>
      </p:sp>
      <p:sp>
        <p:nvSpPr>
          <p:cNvPr id="5" name="Freeform 5"/>
          <p:cNvSpPr/>
          <p:nvPr/>
        </p:nvSpPr>
        <p:spPr>
          <a:xfrm>
            <a:off x="16167820" y="8714105"/>
            <a:ext cx="2120180" cy="1592785"/>
          </a:xfrm>
          <a:custGeom>
            <a:avLst/>
            <a:gdLst/>
            <a:ahLst/>
            <a:cxnLst/>
            <a:rect l="l" t="t" r="r" b="b"/>
            <a:pathLst>
              <a:path w="2120180" h="1592785">
                <a:moveTo>
                  <a:pt x="0" y="0"/>
                </a:moveTo>
                <a:lnTo>
                  <a:pt x="2120180" y="0"/>
                </a:lnTo>
                <a:lnTo>
                  <a:pt x="2120180" y="1592785"/>
                </a:lnTo>
                <a:lnTo>
                  <a:pt x="0" y="1592785"/>
                </a:lnTo>
                <a:lnTo>
                  <a:pt x="0" y="0"/>
                </a:lnTo>
                <a:close/>
              </a:path>
            </a:pathLst>
          </a:custGeom>
          <a:blipFill>
            <a:blip r:embed="rId7"/>
            <a:stretch>
              <a:fillRect/>
            </a:stretch>
          </a:blipFill>
        </p:spPr>
        <p:txBody>
          <a:bodyPr/>
          <a:lstStyle/>
          <a:p>
            <a:endParaRPr lang="en-US"/>
          </a:p>
        </p:txBody>
      </p:sp>
      <p:sp>
        <p:nvSpPr>
          <p:cNvPr id="6" name="TextBox 6"/>
          <p:cNvSpPr txBox="1"/>
          <p:nvPr/>
        </p:nvSpPr>
        <p:spPr>
          <a:xfrm>
            <a:off x="849366" y="981075"/>
            <a:ext cx="14041104" cy="582295"/>
          </a:xfrm>
          <a:prstGeom prst="rect">
            <a:avLst/>
          </a:prstGeom>
        </p:spPr>
        <p:txBody>
          <a:bodyPr lIns="0" tIns="0" rIns="0" bIns="0" rtlCol="0" anchor="t">
            <a:spAutoFit/>
          </a:bodyPr>
          <a:lstStyle/>
          <a:p>
            <a:pPr algn="just">
              <a:lnSpc>
                <a:spcPts val="4550"/>
              </a:lnSpc>
              <a:spcBef>
                <a:spcPct val="0"/>
              </a:spcBef>
            </a:pPr>
            <a:r>
              <a:rPr lang="en-US" sz="3500">
                <a:solidFill>
                  <a:srgbClr val="F41B3E"/>
                </a:solidFill>
                <a:latin typeface="DejaVu Serif Bold"/>
                <a:ea typeface="DejaVu Serif Bold"/>
                <a:cs typeface="DejaVu Serif Bold"/>
                <a:sym typeface="DejaVu Serif Bold"/>
              </a:rPr>
              <a:t>1. Định dạng kí tự và bố trí hình ảnh trong văn bản</a:t>
            </a:r>
          </a:p>
        </p:txBody>
      </p:sp>
      <p:sp>
        <p:nvSpPr>
          <p:cNvPr id="7" name="TextBox 7"/>
          <p:cNvSpPr txBox="1"/>
          <p:nvPr/>
        </p:nvSpPr>
        <p:spPr>
          <a:xfrm>
            <a:off x="1710328" y="29818"/>
            <a:ext cx="13982343" cy="824230"/>
          </a:xfrm>
          <a:prstGeom prst="rect">
            <a:avLst/>
          </a:prstGeom>
        </p:spPr>
        <p:txBody>
          <a:bodyPr lIns="0" tIns="0" rIns="0" bIns="0" rtlCol="0" anchor="t">
            <a:spAutoFit/>
          </a:bodyPr>
          <a:lstStyle/>
          <a:p>
            <a:pPr marL="0" lvl="0" indent="0" algn="ctr">
              <a:lnSpc>
                <a:spcPts val="7399"/>
              </a:lnSpc>
              <a:spcBef>
                <a:spcPct val="0"/>
              </a:spcBef>
            </a:pPr>
            <a:r>
              <a:rPr lang="en-US" sz="3699">
                <a:solidFill>
                  <a:srgbClr val="056528"/>
                </a:solidFill>
                <a:latin typeface="Bogart Heavy"/>
                <a:ea typeface="Bogart Heavy"/>
                <a:cs typeface="Bogart Heavy"/>
                <a:sym typeface="Bogart Heavy"/>
              </a:rPr>
              <a:t>Bài 6: Định dạng kí tự và bố trí hình ảnh trong văn bản</a:t>
            </a:r>
          </a:p>
        </p:txBody>
      </p:sp>
      <p:grpSp>
        <p:nvGrpSpPr>
          <p:cNvPr id="8" name="Group 8"/>
          <p:cNvGrpSpPr/>
          <p:nvPr/>
        </p:nvGrpSpPr>
        <p:grpSpPr>
          <a:xfrm>
            <a:off x="995618" y="1601470"/>
            <a:ext cx="13894853" cy="3296191"/>
            <a:chOff x="0" y="0"/>
            <a:chExt cx="18526470" cy="4394921"/>
          </a:xfrm>
        </p:grpSpPr>
        <p:sp>
          <p:nvSpPr>
            <p:cNvPr id="9" name="Freeform 9"/>
            <p:cNvSpPr/>
            <p:nvPr/>
          </p:nvSpPr>
          <p:spPr>
            <a:xfrm>
              <a:off x="886502" y="433278"/>
              <a:ext cx="17639968" cy="3961643"/>
            </a:xfrm>
            <a:custGeom>
              <a:avLst/>
              <a:gdLst/>
              <a:ahLst/>
              <a:cxnLst/>
              <a:rect l="l" t="t" r="r" b="b"/>
              <a:pathLst>
                <a:path w="17639968" h="3961643">
                  <a:moveTo>
                    <a:pt x="0" y="0"/>
                  </a:moveTo>
                  <a:lnTo>
                    <a:pt x="17639968" y="0"/>
                  </a:lnTo>
                  <a:lnTo>
                    <a:pt x="17639968" y="3961643"/>
                  </a:lnTo>
                  <a:lnTo>
                    <a:pt x="0" y="396164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1596199" y="489845"/>
              <a:ext cx="16500474" cy="3557430"/>
            </a:xfrm>
            <a:prstGeom prst="rect">
              <a:avLst/>
            </a:prstGeom>
          </p:spPr>
          <p:txBody>
            <a:bodyPr lIns="0" tIns="0" rIns="0" bIns="0" rtlCol="0" anchor="t">
              <a:spAutoFit/>
            </a:bodyPr>
            <a:lstStyle/>
            <a:p>
              <a:pPr algn="just">
                <a:lnSpc>
                  <a:spcPts val="5358"/>
                </a:lnSpc>
              </a:pPr>
              <a:r>
                <a:rPr lang="en-US" sz="3827">
                  <a:solidFill>
                    <a:srgbClr val="000000"/>
                  </a:solidFill>
                  <a:latin typeface="Crimson Pro Bold"/>
                  <a:ea typeface="Crimson Pro Bold"/>
                  <a:cs typeface="Crimson Pro Bold"/>
                  <a:sym typeface="Crimson Pro Bold"/>
                </a:rPr>
                <a:t>• Định dạng kí tự (phông chữ, kiểu chữ, cỡ chữ, màu chữ,...) giúp em trình bày văn bản đẹp hơn, dễ đọc và dễ ghi nhớ.</a:t>
              </a:r>
            </a:p>
            <a:p>
              <a:pPr marL="0" lvl="0" indent="0" algn="just">
                <a:lnSpc>
                  <a:spcPts val="5358"/>
                </a:lnSpc>
                <a:spcBef>
                  <a:spcPct val="0"/>
                </a:spcBef>
              </a:pPr>
              <a:r>
                <a:rPr lang="en-US" sz="3827">
                  <a:solidFill>
                    <a:srgbClr val="000000"/>
                  </a:solidFill>
                  <a:latin typeface="Crimson Pro Bold"/>
                  <a:ea typeface="Crimson Pro Bold"/>
                  <a:cs typeface="Crimson Pro Bold"/>
                  <a:sym typeface="Crimson Pro Bold"/>
                </a:rPr>
                <a:t>• Có thể thay đổi cách bố trí hình ảnh trong văn bản để văn bản được trình bày đẹp hơn.</a:t>
              </a:r>
            </a:p>
          </p:txBody>
        </p:sp>
        <p:sp>
          <p:nvSpPr>
            <p:cNvPr id="11" name="Freeform 11"/>
            <p:cNvSpPr/>
            <p:nvPr/>
          </p:nvSpPr>
          <p:spPr>
            <a:xfrm>
              <a:off x="0" y="0"/>
              <a:ext cx="1746541" cy="1602596"/>
            </a:xfrm>
            <a:custGeom>
              <a:avLst/>
              <a:gdLst/>
              <a:ahLst/>
              <a:cxnLst/>
              <a:rect l="l" t="t" r="r" b="b"/>
              <a:pathLst>
                <a:path w="1746541" h="1602596">
                  <a:moveTo>
                    <a:pt x="0" y="0"/>
                  </a:moveTo>
                  <a:lnTo>
                    <a:pt x="1746541" y="0"/>
                  </a:lnTo>
                  <a:lnTo>
                    <a:pt x="1746541" y="1602596"/>
                  </a:lnTo>
                  <a:lnTo>
                    <a:pt x="0" y="1602596"/>
                  </a:lnTo>
                  <a:lnTo>
                    <a:pt x="0" y="0"/>
                  </a:lnTo>
                  <a:close/>
                </a:path>
              </a:pathLst>
            </a:custGeom>
            <a:blipFill>
              <a:blip r:embed="rId10"/>
              <a:stretch>
                <a:fillRect/>
              </a:stretch>
            </a:blipFill>
          </p:spPr>
          <p:txBody>
            <a:bodyPr/>
            <a:lstStyle/>
            <a:p>
              <a:endParaRPr lang="en-US"/>
            </a:p>
          </p:txBody>
        </p:sp>
      </p:grpSp>
      <p:sp>
        <p:nvSpPr>
          <p:cNvPr id="12" name="Freeform 12"/>
          <p:cNvSpPr/>
          <p:nvPr/>
        </p:nvSpPr>
        <p:spPr>
          <a:xfrm>
            <a:off x="1121680" y="4935761"/>
            <a:ext cx="991915" cy="1111956"/>
          </a:xfrm>
          <a:custGeom>
            <a:avLst/>
            <a:gdLst/>
            <a:ahLst/>
            <a:cxnLst/>
            <a:rect l="l" t="t" r="r" b="b"/>
            <a:pathLst>
              <a:path w="991915" h="1111956">
                <a:moveTo>
                  <a:pt x="0" y="0"/>
                </a:moveTo>
                <a:lnTo>
                  <a:pt x="991915" y="0"/>
                </a:lnTo>
                <a:lnTo>
                  <a:pt x="991915" y="1111955"/>
                </a:lnTo>
                <a:lnTo>
                  <a:pt x="0" y="1111955"/>
                </a:lnTo>
                <a:lnTo>
                  <a:pt x="0" y="0"/>
                </a:lnTo>
                <a:close/>
              </a:path>
            </a:pathLst>
          </a:custGeom>
          <a:blipFill>
            <a:blip r:embed="rId11"/>
            <a:stretch>
              <a:fillRect/>
            </a:stretch>
          </a:blipFill>
        </p:spPr>
        <p:txBody>
          <a:bodyPr/>
          <a:lstStyle/>
          <a:p>
            <a:endParaRPr lang="en-US"/>
          </a:p>
        </p:txBody>
      </p:sp>
      <p:sp>
        <p:nvSpPr>
          <p:cNvPr id="13" name="TextBox 13"/>
          <p:cNvSpPr txBox="1"/>
          <p:nvPr/>
        </p:nvSpPr>
        <p:spPr>
          <a:xfrm>
            <a:off x="2243359" y="5126261"/>
            <a:ext cx="15359805" cy="1154430"/>
          </a:xfrm>
          <a:prstGeom prst="rect">
            <a:avLst/>
          </a:prstGeom>
        </p:spPr>
        <p:txBody>
          <a:bodyPr lIns="0" tIns="0" rIns="0" bIns="0" rtlCol="0" anchor="t">
            <a:spAutoFit/>
          </a:bodyPr>
          <a:lstStyle/>
          <a:p>
            <a:pPr marL="0" lvl="0" indent="0" algn="just">
              <a:lnSpc>
                <a:spcPts val="4619"/>
              </a:lnSpc>
              <a:spcBef>
                <a:spcPct val="0"/>
              </a:spcBef>
            </a:pPr>
            <a:r>
              <a:rPr lang="en-US" sz="3299">
                <a:solidFill>
                  <a:srgbClr val="000000"/>
                </a:solidFill>
                <a:latin typeface="Crimson Pro Bold"/>
                <a:ea typeface="Crimson Pro Bold"/>
                <a:cs typeface="Crimson Pro Bold"/>
                <a:sym typeface="Crimson Pro Bold"/>
              </a:rPr>
              <a:t>Để định dạng cho tiêu đề Kem cầu vồng hoa quả trong Hình 28, em sẽ chọn các lệnh nào trong các lệnh ở Hình 31?</a:t>
            </a:r>
          </a:p>
        </p:txBody>
      </p:sp>
      <p:sp>
        <p:nvSpPr>
          <p:cNvPr id="14" name="Freeform 14"/>
          <p:cNvSpPr/>
          <p:nvPr/>
        </p:nvSpPr>
        <p:spPr>
          <a:xfrm>
            <a:off x="4205795" y="6452141"/>
            <a:ext cx="3664123" cy="3585006"/>
          </a:xfrm>
          <a:custGeom>
            <a:avLst/>
            <a:gdLst/>
            <a:ahLst/>
            <a:cxnLst/>
            <a:rect l="l" t="t" r="r" b="b"/>
            <a:pathLst>
              <a:path w="3664123" h="3585006">
                <a:moveTo>
                  <a:pt x="0" y="0"/>
                </a:moveTo>
                <a:lnTo>
                  <a:pt x="3664123" y="0"/>
                </a:lnTo>
                <a:lnTo>
                  <a:pt x="3664123" y="3585006"/>
                </a:lnTo>
                <a:lnTo>
                  <a:pt x="0" y="3585006"/>
                </a:lnTo>
                <a:lnTo>
                  <a:pt x="0" y="0"/>
                </a:lnTo>
                <a:close/>
              </a:path>
            </a:pathLst>
          </a:custGeom>
          <a:blipFill>
            <a:blip r:embed="rId12"/>
            <a:stretch>
              <a:fillRect/>
            </a:stretch>
          </a:blipFill>
        </p:spPr>
        <p:txBody>
          <a:bodyPr/>
          <a:lstStyle/>
          <a:p>
            <a:endParaRPr lang="en-US"/>
          </a:p>
        </p:txBody>
      </p:sp>
      <p:sp>
        <p:nvSpPr>
          <p:cNvPr id="15" name="Freeform 15"/>
          <p:cNvSpPr/>
          <p:nvPr/>
        </p:nvSpPr>
        <p:spPr>
          <a:xfrm>
            <a:off x="8392302" y="6048971"/>
            <a:ext cx="6331329" cy="3988176"/>
          </a:xfrm>
          <a:custGeom>
            <a:avLst/>
            <a:gdLst/>
            <a:ahLst/>
            <a:cxnLst/>
            <a:rect l="l" t="t" r="r" b="b"/>
            <a:pathLst>
              <a:path w="6331329" h="3988176">
                <a:moveTo>
                  <a:pt x="0" y="0"/>
                </a:moveTo>
                <a:lnTo>
                  <a:pt x="6331329" y="0"/>
                </a:lnTo>
                <a:lnTo>
                  <a:pt x="6331329" y="3988176"/>
                </a:lnTo>
                <a:lnTo>
                  <a:pt x="0" y="3988176"/>
                </a:lnTo>
                <a:lnTo>
                  <a:pt x="0" y="0"/>
                </a:lnTo>
                <a:close/>
              </a:path>
            </a:pathLst>
          </a:custGeom>
          <a:blipFill>
            <a:blip r:embed="rId13"/>
            <a:stretch>
              <a:fillRect/>
            </a:stretch>
          </a:blipFill>
          <a:ln cap="sq">
            <a:noFill/>
            <a:prstDash val="solid"/>
            <a:miter/>
          </a:ln>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C7CE8B-EB99-F355-73E1-4F15879FF96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xmlns="" id="{D5AD6575-C788-2690-6F4A-DE978322CD93}"/>
              </a:ext>
            </a:extLst>
          </p:cNvPr>
          <p:cNvSpPr>
            <a:spLocks noGrp="1"/>
          </p:cNvSpPr>
          <p:nvPr>
            <p:ph idx="1"/>
          </p:nvPr>
        </p:nvSpPr>
        <p:spPr/>
        <p:txBody>
          <a:bodyPr/>
          <a:lstStyle/>
          <a:p>
            <a:endParaRPr lang="vi-VN"/>
          </a:p>
        </p:txBody>
      </p:sp>
      <p:pic>
        <p:nvPicPr>
          <p:cNvPr id="4" name="Content Placeholder 4" descr="A frame of various items&#10;&#10;Description automatically generated with medium confidence">
            <a:extLst>
              <a:ext uri="{FF2B5EF4-FFF2-40B4-BE49-F238E27FC236}">
                <a16:creationId xmlns:a16="http://schemas.microsoft.com/office/drawing/2014/main" xmlns="" id="{A4A0CBB6-3EF4-5295-599E-37D21FEB42B2}"/>
              </a:ext>
            </a:extLst>
          </p:cNvPr>
          <p:cNvPicPr>
            <a:picLocks noChangeAspect="1"/>
          </p:cNvPicPr>
          <p:nvPr/>
        </p:nvPicPr>
        <p:blipFill>
          <a:blip r:embed="rId2">
            <a:extLst>
              <a:ext uri="{28A0092B-C50C-407E-A947-70E740481C1C}">
                <a14:useLocalDpi xmlns:a14="http://schemas.microsoft.com/office/drawing/2010/main" val="0"/>
              </a:ext>
            </a:extLst>
          </a:blip>
          <a:srcRect t="5824" b="15519"/>
          <a:stretch/>
        </p:blipFill>
        <p:spPr>
          <a:xfrm>
            <a:off x="30" y="1923"/>
            <a:ext cx="18287970" cy="10285077"/>
          </a:xfrm>
          <a:prstGeom prst="rect">
            <a:avLst/>
          </a:prstGeom>
        </p:spPr>
      </p:pic>
      <p:pic>
        <p:nvPicPr>
          <p:cNvPr id="6" name="Picture 5">
            <a:extLst>
              <a:ext uri="{FF2B5EF4-FFF2-40B4-BE49-F238E27FC236}">
                <a16:creationId xmlns="" xmlns:a16="http://schemas.microsoft.com/office/drawing/2014/main" id="{0AC47CD1-0399-107A-5F16-4D071A73AAA7}"/>
              </a:ext>
            </a:extLst>
          </p:cNvPr>
          <p:cNvPicPr>
            <a:picLocks noChangeAspect="1"/>
          </p:cNvPicPr>
          <p:nvPr/>
        </p:nvPicPr>
        <p:blipFill>
          <a:blip r:embed="rId3"/>
          <a:stretch>
            <a:fillRect/>
          </a:stretch>
        </p:blipFill>
        <p:spPr>
          <a:xfrm>
            <a:off x="1905000" y="2857500"/>
            <a:ext cx="14935200" cy="7190262"/>
          </a:xfrm>
          <a:prstGeom prst="rect">
            <a:avLst/>
          </a:prstGeom>
        </p:spPr>
      </p:pic>
    </p:spTree>
    <p:extLst>
      <p:ext uri="{BB962C8B-B14F-4D97-AF65-F5344CB8AC3E}">
        <p14:creationId xmlns:p14="http://schemas.microsoft.com/office/powerpoint/2010/main" val="34436637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666</Words>
  <Application>Microsoft Office PowerPoint</Application>
  <PresentationFormat>Custom</PresentationFormat>
  <Paragraphs>45</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Bogart Heavy</vt:lpstr>
      <vt:lpstr>Arial</vt:lpstr>
      <vt:lpstr>DejaVu Serif Bold</vt:lpstr>
      <vt:lpstr>Crimson Pro Bold</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Tin5.Bai6.DinhdangkituvaBotri...</dc:title>
  <cp:lastModifiedBy>Microsoft account</cp:lastModifiedBy>
  <cp:revision>9</cp:revision>
  <dcterms:created xsi:type="dcterms:W3CDTF">2006-08-16T00:00:00Z</dcterms:created>
  <dcterms:modified xsi:type="dcterms:W3CDTF">2025-11-18T15:09:36Z</dcterms:modified>
  <dc:identifier>DAGL9okCQBo</dc:identifier>
</cp:coreProperties>
</file>