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7" r:id="rId4"/>
    <p:sldMasterId id="2147483726" r:id="rId5"/>
  </p:sldMasterIdLst>
  <p:notesMasterIdLst>
    <p:notesMasterId r:id="rId23"/>
  </p:notesMasterIdLst>
  <p:sldIdLst>
    <p:sldId id="260" r:id="rId6"/>
    <p:sldId id="256" r:id="rId7"/>
    <p:sldId id="383" r:id="rId8"/>
    <p:sldId id="268" r:id="rId9"/>
    <p:sldId id="465" r:id="rId10"/>
    <p:sldId id="345" r:id="rId11"/>
    <p:sldId id="391" r:id="rId12"/>
    <p:sldId id="362" r:id="rId13"/>
    <p:sldId id="384" r:id="rId14"/>
    <p:sldId id="395" r:id="rId15"/>
    <p:sldId id="467" r:id="rId16"/>
    <p:sldId id="266" r:id="rId17"/>
    <p:sldId id="468" r:id="rId18"/>
    <p:sldId id="469" r:id="rId19"/>
    <p:sldId id="280" r:id="rId20"/>
    <p:sldId id="471"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57" d="100"/>
          <a:sy n="57" d="100"/>
        </p:scale>
        <p:origin x="10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10</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4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11/18/2025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11/18/2025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3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38.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Rectangle 15">
            <a:extLst>
              <a:ext uri="{FF2B5EF4-FFF2-40B4-BE49-F238E27FC236}">
                <a16:creationId xmlns:a16="http://schemas.microsoft.com/office/drawing/2014/main" id="{88115355-DBCA-4FCA-8CE8-38B2D79DB3F2}"/>
              </a:ext>
            </a:extLst>
          </p:cNvPr>
          <p:cNvSpPr/>
          <p:nvPr/>
        </p:nvSpPr>
        <p:spPr>
          <a:xfrm>
            <a:off x="2313967" y="1973536"/>
            <a:ext cx="8007192" cy="2585323"/>
          </a:xfrm>
          <a:prstGeom prst="rect">
            <a:avLst/>
          </a:prstGeom>
          <a:noFill/>
        </p:spPr>
        <p:txBody>
          <a:bodyPr wrap="square" lIns="91440" tIns="45720" rIns="91440" bIns="45720">
            <a:spAutoFit/>
          </a:bodyPr>
          <a:lstStyle/>
          <a:p>
            <a:r>
              <a:rPr lang="en-US" sz="5400" b="1" cap="none" spc="0" dirty="0">
                <a:ln w="22225">
                  <a:solidFill>
                    <a:schemeClr val="accent2"/>
                  </a:solidFill>
                  <a:prstDash val="solid"/>
                </a:ln>
                <a:solidFill>
                  <a:schemeClr val="accent2">
                    <a:lumMod val="40000"/>
                    <a:lumOff val="60000"/>
                  </a:schemeClr>
                </a:solidFill>
                <a:effectLst/>
              </a:rPr>
              <a:t>GV: BÙI THỊ HÀ MAI</a:t>
            </a:r>
          </a:p>
          <a:p>
            <a:r>
              <a:rPr lang="en-US" sz="5400" b="1" dirty="0">
                <a:ln w="22225">
                  <a:solidFill>
                    <a:schemeClr val="accent2"/>
                  </a:solidFill>
                  <a:prstDash val="solid"/>
                </a:ln>
                <a:solidFill>
                  <a:schemeClr val="accent2">
                    <a:lumMod val="40000"/>
                    <a:lumOff val="60000"/>
                  </a:schemeClr>
                </a:solidFill>
              </a:rPr>
              <a:t>LỚP: 5A4</a:t>
            </a:r>
          </a:p>
          <a:p>
            <a:r>
              <a:rPr lang="en-US" sz="5400" b="1" cap="none" spc="0" dirty="0">
                <a:ln w="22225">
                  <a:solidFill>
                    <a:schemeClr val="accent2"/>
                  </a:solidFill>
                  <a:prstDash val="solid"/>
                </a:ln>
                <a:solidFill>
                  <a:schemeClr val="accent2">
                    <a:lumMod val="40000"/>
                    <a:lumOff val="60000"/>
                  </a:schemeClr>
                </a:solidFill>
                <a:effectLst/>
              </a:rPr>
              <a:t>TRƯỜNG TH HƯNG ĐẠO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6"/>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55906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219908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Nguyên Phi Ỷ Lan giúp Vua Lý Thánh Tông vua Lý Nhân Tông trị nước.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6" name="Picture 2" descr="Câu chuyện về Nguyên phi Ỷ Lan - HOÀNG THÀNH THĂNG LONG">
            <a:extLst>
              <a:ext uri="{FF2B5EF4-FFF2-40B4-BE49-F238E27FC236}">
                <a16:creationId xmlns:a16="http://schemas.microsoft.com/office/drawing/2014/main" id="{94E2B65D-8055-06A1-12A6-42E29415F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712" y="2171479"/>
            <a:ext cx="6450418" cy="405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A59B1A1D-6C88-1664-6E4E-0A86927D0058}"/>
              </a:ext>
            </a:extLst>
          </p:cNvPr>
          <p:cNvPicPr>
            <a:picLocks noChangeAspect="1"/>
          </p:cNvPicPr>
          <p:nvPr/>
        </p:nvPicPr>
        <p:blipFill>
          <a:blip r:embed="rId6"/>
          <a:stretch>
            <a:fillRect/>
          </a:stretch>
        </p:blipFill>
        <p:spPr>
          <a:xfrm>
            <a:off x="4443412" y="2263547"/>
            <a:ext cx="5286375" cy="4029075"/>
          </a:xfrm>
          <a:prstGeom prst="rect">
            <a:avLst/>
          </a:prstGeom>
        </p:spPr>
      </p:pic>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FFFF"/>
                </a:solidFill>
                <a:latin typeface="Cambria" panose="02040503050406030204" pitchFamily="18" charset="0"/>
                <a:ea typeface="Cambria" panose="02040503050406030204" pitchFamily="18" charset="0"/>
                <a:sym typeface="Arial"/>
              </a:rPr>
              <a:t>Đọc thông tin, em hãy thảo luận nhóm 4 và ghi vào bảng nhóm một số nét chính về công cuộc xây dựng và bảo vệ đất nước của triều Lý.</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FAD48078-3D2B-D8AB-76F5-9A59B18637E3}"/>
              </a:ext>
            </a:extLst>
          </p:cNvPr>
          <p:cNvPicPr>
            <a:picLocks noChangeAspect="1"/>
          </p:cNvPicPr>
          <p:nvPr/>
        </p:nvPicPr>
        <p:blipFill>
          <a:blip r:embed="rId4"/>
          <a:stretch>
            <a:fillRect/>
          </a:stretch>
        </p:blipFill>
        <p:spPr>
          <a:xfrm>
            <a:off x="1511754" y="2918051"/>
            <a:ext cx="9560478" cy="2165578"/>
          </a:xfrm>
          <a:prstGeom prst="rect">
            <a:avLst/>
          </a:prstGeom>
        </p:spPr>
      </p:pic>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51" name="Google Shape;1451;p54"/>
          <p:cNvGrpSpPr/>
          <p:nvPr/>
        </p:nvGrpSpPr>
        <p:grpSpPr>
          <a:xfrm rot="316251">
            <a:off x="10779689" y="28184"/>
            <a:ext cx="1357985" cy="1672792"/>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gió 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pic>
        <p:nvPicPr>
          <p:cNvPr id="2" name="Graphic 1">
            <a:extLst>
              <a:ext uri="{FF2B5EF4-FFF2-40B4-BE49-F238E27FC236}">
                <a16:creationId xmlns:a16="http://schemas.microsoft.com/office/drawing/2014/main" id="{8F0F2B72-61B4-13D1-5F16-A09B47CCB72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71706"/>
          <a:stretch/>
        </p:blipFill>
        <p:spPr>
          <a:xfrm flipH="1">
            <a:off x="10239432" y="4549698"/>
            <a:ext cx="2083641" cy="2308302"/>
          </a:xfrm>
          <a:prstGeom prst="rect">
            <a:avLst/>
          </a:prstGeom>
        </p:spPr>
      </p:pic>
    </p:spTree>
    <p:extLst>
      <p:ext uri="{BB962C8B-B14F-4D97-AF65-F5344CB8AC3E}">
        <p14:creationId xmlns:p14="http://schemas.microsoft.com/office/powerpoint/2010/main" val="124791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5"/>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975CEF4-FFCC-0663-9F43-DF5E73BAE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558801" y="3429000"/>
            <a:ext cx="6127105" cy="3597648"/>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405</Words>
  <Application>Microsoft Office PowerPoint</Application>
  <PresentationFormat>Widescreen</PresentationFormat>
  <Paragraphs>32</Paragraphs>
  <Slides>17</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17</vt:i4>
      </vt:variant>
    </vt:vector>
  </HeadingPairs>
  <TitlesOfParts>
    <vt:vector size="33" baseType="lpstr">
      <vt:lpstr>Arial</vt:lpstr>
      <vt:lpstr>Assistant Medium</vt:lpstr>
      <vt:lpstr>Calibri</vt:lpstr>
      <vt:lpstr>Calibri Light</vt:lpstr>
      <vt:lpstr>Cambria</vt:lpstr>
      <vt:lpstr>Livvic</vt:lpstr>
      <vt:lpstr>Nunito</vt:lpstr>
      <vt:lpstr>Rajdhani</vt:lpstr>
      <vt:lpstr>Roboto Condensed Light</vt:lpstr>
      <vt:lpstr>SVN-Androgyne</vt:lpstr>
      <vt:lpstr>思源黑体 CN</vt:lpstr>
      <vt:lpstr>Office Theme</vt:lpstr>
      <vt:lpstr>1_Office Theme</vt:lpstr>
      <vt:lpstr>自定义设计方案</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64</cp:revision>
  <dcterms:created xsi:type="dcterms:W3CDTF">2024-09-13T02:51:48Z</dcterms:created>
  <dcterms:modified xsi:type="dcterms:W3CDTF">2025-11-18T14:36:12Z</dcterms:modified>
</cp:coreProperties>
</file>