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Lst>
  <p:notesMasterIdLst>
    <p:notesMasterId r:id="rId23"/>
  </p:notesMasterIdLst>
  <p:sldIdLst>
    <p:sldId id="357" r:id="rId3"/>
    <p:sldId id="372" r:id="rId4"/>
    <p:sldId id="256" r:id="rId5"/>
    <p:sldId id="377" r:id="rId6"/>
    <p:sldId id="350" r:id="rId7"/>
    <p:sldId id="378" r:id="rId8"/>
    <p:sldId id="344" r:id="rId9"/>
    <p:sldId id="369" r:id="rId10"/>
    <p:sldId id="373" r:id="rId11"/>
    <p:sldId id="343" r:id="rId12"/>
    <p:sldId id="374" r:id="rId13"/>
    <p:sldId id="375" r:id="rId14"/>
    <p:sldId id="376" r:id="rId15"/>
    <p:sldId id="360" r:id="rId16"/>
    <p:sldId id="361" r:id="rId17"/>
    <p:sldId id="258" r:id="rId18"/>
    <p:sldId id="280" r:id="rId19"/>
    <p:sldId id="278" r:id="rId20"/>
    <p:sldId id="272" r:id="rId21"/>
    <p:sldId id="261"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26"/>
  </p:normalViewPr>
  <p:slideViewPr>
    <p:cSldViewPr snapToGrid="0">
      <p:cViewPr varScale="1">
        <p:scale>
          <a:sx n="73" d="100"/>
          <a:sy n="73" d="100"/>
        </p:scale>
        <p:origin x="9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2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41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28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75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3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52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5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21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64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35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95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205EC7CA-7516-448A-133F-6D98A51E2E43}"/>
              </a:ext>
            </a:extLst>
          </p:cNvPr>
          <p:cNvPicPr>
            <a:picLocks noChangeAspect="1"/>
          </p:cNvPicPr>
          <p:nvPr userDrawn="1"/>
        </p:nvPicPr>
        <p:blipFill>
          <a:blip r:embed="rId10"/>
          <a:stretch>
            <a:fillRect/>
          </a:stretch>
        </p:blipFill>
        <p:spPr>
          <a:xfrm>
            <a:off x="-1432560" y="0"/>
            <a:ext cx="1184612" cy="118461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11/25/2025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0920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audio" Target="../media/audio2.wav"/><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47.png"/><Relationship Id="rId3" Type="http://schemas.openxmlformats.org/officeDocument/2006/relationships/image" Target="../media/image39.png"/><Relationship Id="rId7" Type="http://schemas.openxmlformats.org/officeDocument/2006/relationships/image" Target="../media/image26.png"/><Relationship Id="rId12" Type="http://schemas.openxmlformats.org/officeDocument/2006/relationships/image" Target="../media/image46.sv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42.svg"/><Relationship Id="rId11" Type="http://schemas.openxmlformats.org/officeDocument/2006/relationships/image" Target="../media/image45.png"/><Relationship Id="rId5" Type="http://schemas.openxmlformats.org/officeDocument/2006/relationships/image" Target="../media/image41.png"/><Relationship Id="rId15" Type="http://schemas.openxmlformats.org/officeDocument/2006/relationships/audio" Target="../media/audio1.wav"/><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43.png"/><Relationship Id="rId14" Type="http://schemas.openxmlformats.org/officeDocument/2006/relationships/image" Target="../media/image48.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38BEB6-0886-4895-86F4-FC4066392860}"/>
              </a:ext>
            </a:extLst>
          </p:cNvPr>
          <p:cNvSpPr/>
          <p:nvPr/>
        </p:nvSpPr>
        <p:spPr>
          <a:xfrm>
            <a:off x="847078" y="1120096"/>
            <a:ext cx="8007192" cy="2400657"/>
          </a:xfrm>
          <a:prstGeom prst="rect">
            <a:avLst/>
          </a:prstGeom>
          <a:noFill/>
        </p:spPr>
        <p:txBody>
          <a:bodyPr wrap="square" lIns="91440" tIns="45720" rIns="91440" bIns="45720">
            <a:spAutoFit/>
          </a:bodyPr>
          <a:lstStyle/>
          <a:p>
            <a:r>
              <a:rPr lang="en-US" sz="5000" b="1" cap="none" spc="0" dirty="0">
                <a:ln w="22225">
                  <a:solidFill>
                    <a:schemeClr val="accent2"/>
                  </a:solidFill>
                  <a:prstDash val="solid"/>
                </a:ln>
                <a:solidFill>
                  <a:schemeClr val="accent2">
                    <a:lumMod val="40000"/>
                    <a:lumOff val="60000"/>
                  </a:schemeClr>
                </a:solidFill>
                <a:effectLst/>
              </a:rPr>
              <a:t>GV: BÙI THỊ HÀ MAI</a:t>
            </a:r>
          </a:p>
          <a:p>
            <a:r>
              <a:rPr lang="en-US" sz="5000" b="1" dirty="0">
                <a:ln w="22225">
                  <a:solidFill>
                    <a:schemeClr val="accent2"/>
                  </a:solidFill>
                  <a:prstDash val="solid"/>
                </a:ln>
                <a:solidFill>
                  <a:schemeClr val="accent2">
                    <a:lumMod val="40000"/>
                    <a:lumOff val="60000"/>
                  </a:schemeClr>
                </a:solidFill>
              </a:rPr>
              <a:t>LỚP: 5A4</a:t>
            </a:r>
          </a:p>
          <a:p>
            <a:r>
              <a:rPr lang="en-US" sz="5000" b="1" cap="none" spc="0" dirty="0">
                <a:ln w="22225">
                  <a:solidFill>
                    <a:schemeClr val="accent2"/>
                  </a:solidFill>
                  <a:prstDash val="solid"/>
                </a:ln>
                <a:solidFill>
                  <a:schemeClr val="accent2">
                    <a:lumMod val="40000"/>
                    <a:lumOff val="60000"/>
                  </a:schemeClr>
                </a:solidFill>
                <a:effectLst/>
              </a:rPr>
              <a:t>TRƯỜNG TH HƯNG ĐẠO</a:t>
            </a:r>
          </a:p>
        </p:txBody>
      </p:sp>
    </p:spTree>
    <p:extLst>
      <p:ext uri="{BB962C8B-B14F-4D97-AF65-F5344CB8AC3E}">
        <p14:creationId xmlns:p14="http://schemas.microsoft.com/office/powerpoint/2010/main" val="345949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9156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800" b="1" dirty="0">
                <a:solidFill>
                  <a:srgbClr val="1E421E"/>
                </a:solidFill>
                <a:latin typeface="Cambria" panose="02040503050406030204" pitchFamily="18" charset="0"/>
                <a:ea typeface="Assistant"/>
                <a:cs typeface="Assistant"/>
                <a:sym typeface="Assistant"/>
              </a:rPr>
              <a:t>Thời nhà Trần, bộ máy nhà nước được tổ chức chặt chẽ để quản lí và xây dựng đất nước. </a:t>
            </a:r>
          </a:p>
        </p:txBody>
      </p:sp>
      <p:pic>
        <p:nvPicPr>
          <p:cNvPr id="3074" name="Picture 2" descr="Hãy hoàn thiện sơ đồ dưới đây về tổ chức bộ máy nhà nước thời Trần">
            <a:extLst>
              <a:ext uri="{FF2B5EF4-FFF2-40B4-BE49-F238E27FC236}">
                <a16:creationId xmlns:a16="http://schemas.microsoft.com/office/drawing/2014/main" id="{458F75BA-496D-FED7-6BB5-9BD021608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223" y="1277611"/>
            <a:ext cx="4422872" cy="363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67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228330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800" b="1" dirty="0">
                <a:solidFill>
                  <a:srgbClr val="1E421E"/>
                </a:solidFill>
                <a:latin typeface="Cambria" panose="02040503050406030204" pitchFamily="18" charset="0"/>
                <a:ea typeface="Assistant"/>
                <a:cs typeface="Assistant"/>
                <a:sym typeface="Assistant"/>
              </a:rPr>
              <a:t>Các vua Trần nhường ngôi sớm cho con và xưng là Thái Thượng hoàng, cùng vua quản lí đất nước nhằm mục đích rèn luyện cho vua trẻ cách xử lí công việc triều chính, tăng hiệu qủa trong giải quyết công việc. </a:t>
            </a:r>
            <a:endPar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098" name="Picture 2" descr="Những phẩm chất làm nên sự vĩ đại của Đức Phật Hoàng Trần Nhân Tông">
            <a:extLst>
              <a:ext uri="{FF2B5EF4-FFF2-40B4-BE49-F238E27FC236}">
                <a16:creationId xmlns:a16="http://schemas.microsoft.com/office/drawing/2014/main" id="{FA7D6D71-0370-1B64-99F7-BDF5AA06D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572" y="2673137"/>
            <a:ext cx="2776124" cy="2252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37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76833" y="179832"/>
            <a:ext cx="8136864" cy="184775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câu chuyện Thượng Hoàng Trần Nhân Tông dạy vua, sau đó thực hiện yêu cầu: Kể lại câu chuyện và cho biết câu chuyện đó muốn nói lên điều gì?</a:t>
            </a:r>
            <a:endParaRPr kumimoji="0" lang="vi-VN" sz="2800" b="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id="{C2D70E37-72A4-4E9E-2BA8-FE23D4E18207}"/>
              </a:ext>
            </a:extLst>
          </p:cNvPr>
          <p:cNvPicPr>
            <a:picLocks noChangeAspect="1"/>
          </p:cNvPicPr>
          <p:nvPr/>
        </p:nvPicPr>
        <p:blipFill>
          <a:blip r:embed="rId5"/>
          <a:stretch>
            <a:fillRect/>
          </a:stretch>
        </p:blipFill>
        <p:spPr>
          <a:xfrm>
            <a:off x="1224500" y="2098874"/>
            <a:ext cx="5373591" cy="2906471"/>
          </a:xfrm>
          <a:prstGeom prst="rect">
            <a:avLst/>
          </a:prstGeom>
        </p:spPr>
      </p:pic>
    </p:spTree>
    <p:extLst>
      <p:ext uri="{BB962C8B-B14F-4D97-AF65-F5344CB8AC3E}">
        <p14:creationId xmlns:p14="http://schemas.microsoft.com/office/powerpoint/2010/main" val="2221895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vi-VN" sz="3200" b="1" dirty="0">
                <a:solidFill>
                  <a:srgbClr val="FF0000"/>
                </a:solidFill>
                <a:effectLst/>
                <a:latin typeface="Cambria" panose="02040503050406030204" pitchFamily="18" charset="0"/>
                <a:ea typeface="Cambria" panose="02040503050406030204" pitchFamily="18" charset="0"/>
              </a:rPr>
              <a:t>Câu chuyện chứng tỏ Thái Thượng Hoàng rất nghiêm khắc trong việc răn dạy để nhà vua tu dưỡng, rèn luyện trở thành vị vua mẫu mực.</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Tree>
    <p:extLst>
      <p:ext uri="{BB962C8B-B14F-4D97-AF65-F5344CB8AC3E}">
        <p14:creationId xmlns:p14="http://schemas.microsoft.com/office/powerpoint/2010/main" val="3594772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246714" y="14096"/>
            <a:ext cx="9637427" cy="5894561"/>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2">
              <a:alphaModFix amt="7999"/>
              <a:extLst>
                <a:ext uri="{96DAC541-7B7A-43D3-8B79-37D633B846F1}">
                  <asvg:svgBlip xmlns:asvg="http://schemas.microsoft.com/office/drawing/2016/SVG/main" r:embed="rId3"/>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11"/>
          <p:cNvSpPr/>
          <p:nvPr/>
        </p:nvSpPr>
        <p:spPr>
          <a:xfrm flipH="1">
            <a:off x="768944" y="2961376"/>
            <a:ext cx="2170331" cy="106938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Freeform 12"/>
          <p:cNvSpPr/>
          <p:nvPr/>
        </p:nvSpPr>
        <p:spPr>
          <a:xfrm>
            <a:off x="5595960" y="632334"/>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3829" y="2912129"/>
            <a:ext cx="377084" cy="40037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7928040" y="2313414"/>
            <a:ext cx="272329" cy="289152"/>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2168469" y="4722377"/>
            <a:ext cx="1215048" cy="534621"/>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Freeform 16"/>
          <p:cNvSpPr/>
          <p:nvPr/>
        </p:nvSpPr>
        <p:spPr>
          <a:xfrm>
            <a:off x="7328482" y="627808"/>
            <a:ext cx="1048340" cy="674750"/>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7" name="Freeform 17"/>
          <p:cNvSpPr/>
          <p:nvPr/>
        </p:nvSpPr>
        <p:spPr>
          <a:xfrm>
            <a:off x="1585264" y="4417060"/>
            <a:ext cx="255235" cy="271002"/>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8" name="Freeform 18"/>
          <p:cNvSpPr/>
          <p:nvPr/>
        </p:nvSpPr>
        <p:spPr>
          <a:xfrm>
            <a:off x="6058648" y="965183"/>
            <a:ext cx="1447058" cy="175113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2"/>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2">
            <a:extLst>
              <a:ext uri="{FF2B5EF4-FFF2-40B4-BE49-F238E27FC236}">
                <a16:creationId xmlns:a16="http://schemas.microsoft.com/office/drawing/2014/main" id="{8B8ACB60-E050-E843-9778-1AFC3EF35EEC}"/>
              </a:ext>
            </a:extLst>
          </p:cNvPr>
          <p:cNvGrpSpPr/>
          <p:nvPr/>
        </p:nvGrpSpPr>
        <p:grpSpPr>
          <a:xfrm>
            <a:off x="3126797" y="2912129"/>
            <a:ext cx="5030180" cy="1195048"/>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0" name="TextBox 20"/>
            <p:cNvSpPr txBox="1"/>
            <p:nvPr/>
          </p:nvSpPr>
          <p:spPr>
            <a:xfrm>
              <a:off x="6527762" y="5977721"/>
              <a:ext cx="9328318"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srgbClr val="FFFAF2"/>
                  </a:solidFill>
                  <a:effectLst/>
                  <a:uLnTx/>
                  <a:uFillTx/>
                  <a:latin typeface="Arimo"/>
                  <a:ea typeface="+mn-ea"/>
                  <a:cs typeface="Arial"/>
                  <a:sym typeface="Arial"/>
                </a:rPr>
                <a:t>AI ĐÚNG</a:t>
              </a:r>
            </a:p>
          </p:txBody>
        </p:sp>
      </p:grpSp>
      <p:sp>
        <p:nvSpPr>
          <p:cNvPr id="21" name="TextBox 21"/>
          <p:cNvSpPr txBox="1"/>
          <p:nvPr/>
        </p:nvSpPr>
        <p:spPr>
          <a:xfrm>
            <a:off x="3912193" y="4316165"/>
            <a:ext cx="4702418" cy="371897"/>
          </a:xfrm>
          <a:prstGeom prst="rect">
            <a:avLst/>
          </a:prstGeom>
        </p:spPr>
        <p:txBody>
          <a:bodyPr wrap="square" lIns="0" tIns="0" rIns="0" bIns="0" rtlCol="0" anchor="t">
            <a:spAutoFit/>
          </a:bodyPr>
          <a:lstStyle/>
          <a:p>
            <a:pPr marL="0" marR="0" lvl="0" indent="0" algn="r" defTabSz="457200" rtl="0" eaLnBrk="1" fontAlgn="auto" latinLnBrk="0" hangingPunct="1">
              <a:lnSpc>
                <a:spcPts val="2870"/>
              </a:lnSpc>
              <a:spcBef>
                <a:spcPts val="0"/>
              </a:spcBef>
              <a:spcAft>
                <a:spcPts val="0"/>
              </a:spcAft>
              <a:buClrTx/>
              <a:buSzTx/>
              <a:buFont typeface="Arial"/>
              <a:buNone/>
              <a:tabLst/>
              <a:defRPr/>
            </a:pP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Hãy</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chọn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đáp</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án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đúng</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p>
        </p:txBody>
      </p:sp>
      <p:grpSp>
        <p:nvGrpSpPr>
          <p:cNvPr id="19" name="Group 18">
            <a:extLst>
              <a:ext uri="{FF2B5EF4-FFF2-40B4-BE49-F238E27FC236}">
                <a16:creationId xmlns:a16="http://schemas.microsoft.com/office/drawing/2014/main" id="{1C846D54-7DB6-2647-835A-7D110AD1F05D}"/>
              </a:ext>
            </a:extLst>
          </p:cNvPr>
          <p:cNvGrpSpPr/>
          <p:nvPr/>
        </p:nvGrpSpPr>
        <p:grpSpPr>
          <a:xfrm>
            <a:off x="1010913" y="1302558"/>
            <a:ext cx="4850686" cy="1413756"/>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TextBox 20">
              <a:extLst>
                <a:ext uri="{FF2B5EF4-FFF2-40B4-BE49-F238E27FC236}">
                  <a16:creationId xmlns:a16="http://schemas.microsoft.com/office/drawing/2014/main" id="{F47FAB8C-5DDF-7F42-B832-4200623E5E83}"/>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prstClr val="black"/>
                  </a:solidFill>
                  <a:effectLst/>
                  <a:uLnTx/>
                  <a:uFillTx/>
                  <a:latin typeface="Arimo"/>
                  <a:ea typeface="+mn-ea"/>
                  <a:cs typeface="Arial"/>
                  <a:sym typeface="Arial"/>
                </a:rPr>
                <a:t>AI NHANH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6" name="Group 6"/>
          <p:cNvGrpSpPr/>
          <p:nvPr/>
        </p:nvGrpSpPr>
        <p:grpSpPr>
          <a:xfrm>
            <a:off x="0" y="10176"/>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569789"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565979" y="25068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514350"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TextBox 11"/>
          <p:cNvSpPr txBox="1"/>
          <p:nvPr/>
        </p:nvSpPr>
        <p:spPr>
          <a:xfrm>
            <a:off x="715896" y="2945937"/>
            <a:ext cx="2030463" cy="713722"/>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350" b="0" i="0" u="none" strike="noStrike" kern="1200" cap="none" spc="0" normalizeH="0" baseline="0" noProof="0" dirty="0">
                <a:ln>
                  <a:noFill/>
                </a:ln>
                <a:solidFill>
                  <a:srgbClr val="121212"/>
                </a:solidFill>
                <a:effectLst/>
                <a:uLnTx/>
                <a:uFillTx/>
                <a:latin typeface="Cloud Soft Bold"/>
                <a:ea typeface="+mn-ea"/>
                <a:cs typeface="Arial"/>
                <a:sym typeface="Arial"/>
              </a:rPr>
              <a:t>1 226</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56769"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1 126</a:t>
            </a:r>
          </a:p>
        </p:txBody>
      </p:sp>
      <p:sp>
        <p:nvSpPr>
          <p:cNvPr id="18" name="Freeform 18"/>
          <p:cNvSpPr/>
          <p:nvPr/>
        </p:nvSpPr>
        <p:spPr>
          <a:xfrm>
            <a:off x="6251535"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397642"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1 326</a:t>
            </a:r>
          </a:p>
        </p:txBody>
      </p:sp>
      <p:sp>
        <p:nvSpPr>
          <p:cNvPr id="22" name="Freeform 22"/>
          <p:cNvSpPr/>
          <p:nvPr/>
        </p:nvSpPr>
        <p:spPr>
          <a:xfrm rot="203393">
            <a:off x="7881613" y="542488"/>
            <a:ext cx="2043778" cy="1007025"/>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a:off x="8155122" y="407832"/>
            <a:ext cx="685250" cy="229248"/>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25"/>
          <p:cNvSpPr/>
          <p:nvPr/>
        </p:nvSpPr>
        <p:spPr>
          <a:xfrm rot="-975842">
            <a:off x="6582934" y="383536"/>
            <a:ext cx="202221" cy="187882"/>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1" y="66281"/>
            <a:ext cx="8840372" cy="1491434"/>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1. Lý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Hoàng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chồng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năm</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bao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C6DA"/>
        </a:solidFill>
        <a:effectLst/>
      </p:bgPr>
    </p:bg>
    <p:spTree>
      <p:nvGrpSpPr>
        <p:cNvPr id="1" name=""/>
        <p:cNvGrpSpPr/>
        <p:nvPr/>
      </p:nvGrpSpPr>
      <p:grpSpPr>
        <a:xfrm>
          <a:off x="0" y="0"/>
          <a:ext cx="0" cy="0"/>
          <a:chOff x="0" y="0"/>
          <a:chExt cx="0" cy="0"/>
        </a:xfrm>
      </p:grpSpPr>
      <p:sp>
        <p:nvSpPr>
          <p:cNvPr id="3" name="Freeform 3"/>
          <p:cNvSpPr/>
          <p:nvPr/>
        </p:nvSpPr>
        <p:spPr>
          <a:xfrm>
            <a:off x="177061" y="2455940"/>
            <a:ext cx="2579660"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162472" y="2467054"/>
            <a:ext cx="2840872" cy="1707741"/>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Thượng</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Lão</a:t>
            </a:r>
            <a:endPar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177060" y="2448646"/>
            <a:ext cx="2826283"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308008" y="154966"/>
            <a:ext cx="8743843" cy="1367082"/>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9"/>
          <p:cNvSpPr txBox="1"/>
          <p:nvPr/>
        </p:nvSpPr>
        <p:spPr>
          <a:xfrm>
            <a:off x="874643" y="8013"/>
            <a:ext cx="7124369" cy="1315938"/>
          </a:xfrm>
          <a:prstGeom prst="rect">
            <a:avLst/>
          </a:prstGeom>
        </p:spPr>
        <p:txBody>
          <a:bodyPr wrap="square"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2.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Các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vua</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Trần</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sau</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khi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con,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được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gọi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36343" y="2558382"/>
            <a:ext cx="2030463" cy="1433982"/>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Hoàng </a:t>
            </a:r>
            <a:r>
              <a:rPr kumimoji="0" lang="en-US" sz="30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endPar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251535" y="2544759"/>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722699"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212874" y="2524826"/>
            <a:ext cx="2729993" cy="1428148"/>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Thái </a:t>
            </a:r>
            <a:r>
              <a:rPr kumimoji="0" lang="en-US" sz="28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Tree>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7C1FB"/>
        </a:solidFill>
        <a:effectLst/>
      </p:bgPr>
    </p:bg>
    <p:spTree>
      <p:nvGrpSpPr>
        <p:cNvPr id="1" name=""/>
        <p:cNvGrpSpPr/>
        <p:nvPr/>
      </p:nvGrpSpPr>
      <p:grpSpPr>
        <a:xfrm>
          <a:off x="0" y="0"/>
          <a:ext cx="0" cy="0"/>
          <a:chOff x="0" y="0"/>
          <a:chExt cx="0" cy="0"/>
        </a:xfrm>
      </p:grpSpPr>
      <p:sp>
        <p:nvSpPr>
          <p:cNvPr id="3" name="Freeform 3"/>
          <p:cNvSpPr/>
          <p:nvPr/>
        </p:nvSpPr>
        <p:spPr>
          <a:xfrm>
            <a:off x="259670" y="2619895"/>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211526" y="2571750"/>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204231" y="2564456"/>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76209" y="-102305"/>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TextBox 11"/>
          <p:cNvSpPr txBox="1"/>
          <p:nvPr/>
        </p:nvSpPr>
        <p:spPr>
          <a:xfrm>
            <a:off x="396572" y="2794618"/>
            <a:ext cx="2030463" cy="147399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Duệ</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836151"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836151"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342909" y="2937696"/>
            <a:ext cx="2892365" cy="670440"/>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Anh </a:t>
            </a: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531219" y="25434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483075" y="249528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475780" y="2487995"/>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613716" y="2615723"/>
            <a:ext cx="2244037" cy="1451551"/>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Thái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233165" y="1896341"/>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211470" y="1874646"/>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208183" y="1871359"/>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504078" y="187107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482384" y="184938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479097" y="1846096"/>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396573" y="1633234"/>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689817" y="1599973"/>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620202" y="-157383"/>
            <a:ext cx="8483295" cy="1485600"/>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lang="en-US" sz="4000" b="1" kern="1200" dirty="0">
                <a:solidFill>
                  <a:prstClr val="white"/>
                </a:solidFill>
                <a:latin typeface="Cambria" panose="02040503050406030204" pitchFamily="18" charset="0"/>
                <a:ea typeface="Cambria" panose="02040503050406030204" pitchFamily="18" charset="0"/>
              </a:rPr>
              <a:t>3. </a:t>
            </a:r>
            <a:r>
              <a:rPr lang="en-US" sz="4000" b="1" kern="1200" dirty="0" err="1">
                <a:solidFill>
                  <a:prstClr val="white"/>
                </a:solidFill>
                <a:latin typeface="Cambria" panose="02040503050406030204" pitchFamily="18" charset="0"/>
                <a:ea typeface="Cambria" panose="02040503050406030204" pitchFamily="18" charset="0"/>
              </a:rPr>
              <a:t>Vua</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Trần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Nhân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Tông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nhường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ngôi</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cho</a:t>
            </a:r>
            <a:r>
              <a:rPr lang="en-US" sz="4000" b="1" kern="1200" dirty="0">
                <a:solidFill>
                  <a:prstClr val="white"/>
                </a:solidFill>
                <a:latin typeface="Cambria" panose="02040503050406030204" pitchFamily="18" charset="0"/>
                <a:ea typeface="Cambria" panose="02040503050406030204" pitchFamily="18" charset="0"/>
              </a:rPr>
              <a:t> ai?</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466884" y="0"/>
            <a:ext cx="9637427" cy="5894561"/>
          </a:xfrm>
          <a:custGeom>
            <a:avLst/>
            <a:gdLst/>
            <a:ahLst/>
            <a:cxnLst/>
            <a:rect l="l" t="t" r="r" b="b"/>
            <a:pathLst>
              <a:path w="19274853" h="11789122">
                <a:moveTo>
                  <a:pt x="0" y="0"/>
                </a:moveTo>
                <a:lnTo>
                  <a:pt x="19274853" y="0"/>
                </a:lnTo>
                <a:lnTo>
                  <a:pt x="19274853" y="11789122"/>
                </a:lnTo>
                <a:lnTo>
                  <a:pt x="0" y="11789122"/>
                </a:lnTo>
                <a:lnTo>
                  <a:pt x="0" y="0"/>
                </a:lnTo>
                <a:close/>
              </a:path>
            </a:pathLst>
          </a:custGeom>
          <a:blipFill>
            <a:blip r:embed="rId3">
              <a:alphaModFix amt="7999"/>
              <a:extLst>
                <a:ext uri="{96DAC541-7B7A-43D3-8B79-37D633B846F1}">
                  <asvg:svgBlip xmlns:asvg="http://schemas.microsoft.com/office/drawing/2016/SVG/main" r:embed="rId4"/>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10" name="Group 10"/>
          <p:cNvGrpSpPr/>
          <p:nvPr/>
        </p:nvGrpSpPr>
        <p:grpSpPr>
          <a:xfrm>
            <a:off x="774151" y="1506729"/>
            <a:ext cx="7539994" cy="1875626"/>
            <a:chOff x="0" y="0"/>
            <a:chExt cx="20106649" cy="5001668"/>
          </a:xfrm>
        </p:grpSpPr>
        <p:grpSp>
          <p:nvGrpSpPr>
            <p:cNvPr id="11" name="Group 11"/>
            <p:cNvGrpSpPr/>
            <p:nvPr/>
          </p:nvGrpSpPr>
          <p:grpSpPr>
            <a:xfrm>
              <a:off x="0" y="0"/>
              <a:ext cx="20106649" cy="5001668"/>
              <a:chOff x="0" y="0"/>
              <a:chExt cx="6563626" cy="1632747"/>
            </a:xfrm>
          </p:grpSpPr>
          <p:sp>
            <p:nvSpPr>
              <p:cNvPr id="12" name="Freeform 12"/>
              <p:cNvSpPr/>
              <p:nvPr/>
            </p:nvSpPr>
            <p:spPr>
              <a:xfrm>
                <a:off x="48260" y="4826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50" y="635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F9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0" y="0"/>
                <a:ext cx="6528066" cy="1597187"/>
              </a:xfrm>
              <a:custGeom>
                <a:avLst/>
                <a:gdLst/>
                <a:ahLst/>
                <a:cxnLst/>
                <a:rect l="l" t="t" r="r" b="b"/>
                <a:pathLst>
                  <a:path w="6528066" h="1597187">
                    <a:moveTo>
                      <a:pt x="6528066" y="1597187"/>
                    </a:moveTo>
                    <a:lnTo>
                      <a:pt x="0" y="1597187"/>
                    </a:lnTo>
                    <a:lnTo>
                      <a:pt x="0" y="0"/>
                    </a:lnTo>
                    <a:lnTo>
                      <a:pt x="6528066" y="0"/>
                    </a:lnTo>
                    <a:lnTo>
                      <a:pt x="6528066" y="1597187"/>
                    </a:lnTo>
                    <a:close/>
                    <a:moveTo>
                      <a:pt x="12700" y="1584487"/>
                    </a:moveTo>
                    <a:lnTo>
                      <a:pt x="6515366" y="1584487"/>
                    </a:lnTo>
                    <a:lnTo>
                      <a:pt x="6515366" y="12700"/>
                    </a:lnTo>
                    <a:lnTo>
                      <a:pt x="12700" y="12700"/>
                    </a:lnTo>
                    <a:lnTo>
                      <a:pt x="1270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5" name="TextBox 15"/>
            <p:cNvSpPr txBox="1"/>
            <p:nvPr/>
          </p:nvSpPr>
          <p:spPr>
            <a:xfrm>
              <a:off x="986605" y="1864090"/>
              <a:ext cx="18133441" cy="1919330"/>
            </a:xfrm>
            <a:prstGeom prst="rect">
              <a:avLst/>
            </a:prstGeom>
          </p:spPr>
          <p:txBody>
            <a:bodyPr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Chúc</a:t>
              </a:r>
              <a:r>
                <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rPr>
                <a:t> </a:t>
              </a: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mừng</a:t>
              </a:r>
              <a:endPar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endParaRPr>
            </a:p>
          </p:txBody>
        </p:sp>
      </p:grpSp>
      <p:sp>
        <p:nvSpPr>
          <p:cNvPr id="18" name="Freeform 18"/>
          <p:cNvSpPr/>
          <p:nvPr/>
        </p:nvSpPr>
        <p:spPr>
          <a:xfrm>
            <a:off x="1480360" y="4730752"/>
            <a:ext cx="1215048" cy="534621"/>
          </a:xfrm>
          <a:custGeom>
            <a:avLst/>
            <a:gdLst/>
            <a:ahLst/>
            <a:cxnLst/>
            <a:rect l="l" t="t" r="r" b="b"/>
            <a:pathLst>
              <a:path w="2430096" h="1069242">
                <a:moveTo>
                  <a:pt x="0" y="0"/>
                </a:moveTo>
                <a:lnTo>
                  <a:pt x="2430096" y="0"/>
                </a:lnTo>
                <a:lnTo>
                  <a:pt x="2430096" y="1069242"/>
                </a:lnTo>
                <a:lnTo>
                  <a:pt x="0" y="1069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rot="-1108897">
            <a:off x="881709" y="3660612"/>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rot="1187371">
            <a:off x="8528369" y="3420684"/>
            <a:ext cx="202563" cy="215077"/>
          </a:xfrm>
          <a:custGeom>
            <a:avLst/>
            <a:gdLst/>
            <a:ahLst/>
            <a:cxnLst/>
            <a:rect l="l" t="t" r="r" b="b"/>
            <a:pathLst>
              <a:path w="405126" h="430153">
                <a:moveTo>
                  <a:pt x="0" y="0"/>
                </a:moveTo>
                <a:lnTo>
                  <a:pt x="405126" y="0"/>
                </a:lnTo>
                <a:lnTo>
                  <a:pt x="405126" y="430153"/>
                </a:lnTo>
                <a:lnTo>
                  <a:pt x="0" y="4301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2" name="Freeform 22"/>
          <p:cNvSpPr/>
          <p:nvPr/>
        </p:nvSpPr>
        <p:spPr>
          <a:xfrm rot="1187371">
            <a:off x="7020239" y="436645"/>
            <a:ext cx="255235" cy="271002"/>
          </a:xfrm>
          <a:custGeom>
            <a:avLst/>
            <a:gdLst/>
            <a:ahLst/>
            <a:cxnLst/>
            <a:rect l="l" t="t" r="r" b="b"/>
            <a:pathLst>
              <a:path w="510469" h="542004">
                <a:moveTo>
                  <a:pt x="0" y="0"/>
                </a:moveTo>
                <a:lnTo>
                  <a:pt x="510469" y="0"/>
                </a:lnTo>
                <a:lnTo>
                  <a:pt x="510469"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rot="-1147221">
            <a:off x="1601937" y="453433"/>
            <a:ext cx="255235" cy="271002"/>
          </a:xfrm>
          <a:custGeom>
            <a:avLst/>
            <a:gdLst/>
            <a:ahLst/>
            <a:cxnLst/>
            <a:rect l="l" t="t" r="r" b="b"/>
            <a:pathLst>
              <a:path w="510469" h="542004">
                <a:moveTo>
                  <a:pt x="0" y="0"/>
                </a:moveTo>
                <a:lnTo>
                  <a:pt x="510470" y="0"/>
                </a:lnTo>
                <a:lnTo>
                  <a:pt x="510470"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24"/>
          <p:cNvSpPr/>
          <p:nvPr/>
        </p:nvSpPr>
        <p:spPr>
          <a:xfrm>
            <a:off x="7874070" y="1602747"/>
            <a:ext cx="1613196" cy="841795"/>
          </a:xfrm>
          <a:custGeom>
            <a:avLst/>
            <a:gdLst/>
            <a:ahLst/>
            <a:cxnLst/>
            <a:rect l="l" t="t" r="r" b="b"/>
            <a:pathLst>
              <a:path w="3226391" h="1683589">
                <a:moveTo>
                  <a:pt x="0" y="0"/>
                </a:moveTo>
                <a:lnTo>
                  <a:pt x="3226391" y="0"/>
                </a:lnTo>
                <a:lnTo>
                  <a:pt x="3226391" y="1683590"/>
                </a:lnTo>
                <a:lnTo>
                  <a:pt x="0" y="16835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VN" sz="900" b="0" i="0" u="none" strike="noStrike" kern="1200" cap="none" spc="0" normalizeH="0" baseline="0" noProof="0" dirty="0">
                <a:ln>
                  <a:noFill/>
                </a:ln>
                <a:solidFill>
                  <a:prstClr val="black"/>
                </a:solidFill>
                <a:effectLst/>
                <a:uLnTx/>
                <a:uFillTx/>
                <a:latin typeface="Calibri"/>
                <a:ea typeface="+mn-ea"/>
                <a:cs typeface="Arial"/>
                <a:sym typeface="Arial"/>
              </a:rPr>
              <a:t> </a:t>
            </a:r>
          </a:p>
        </p:txBody>
      </p:sp>
      <p:sp>
        <p:nvSpPr>
          <p:cNvPr id="25" name="Freeform 25"/>
          <p:cNvSpPr/>
          <p:nvPr/>
        </p:nvSpPr>
        <p:spPr>
          <a:xfrm rot="322681">
            <a:off x="3657872" y="425868"/>
            <a:ext cx="874490" cy="292557"/>
          </a:xfrm>
          <a:custGeom>
            <a:avLst/>
            <a:gdLst/>
            <a:ahLst/>
            <a:cxnLst/>
            <a:rect l="l" t="t" r="r" b="b"/>
            <a:pathLst>
              <a:path w="1748980" h="585113">
                <a:moveTo>
                  <a:pt x="0" y="0"/>
                </a:moveTo>
                <a:lnTo>
                  <a:pt x="1748980" y="0"/>
                </a:lnTo>
                <a:lnTo>
                  <a:pt x="1748980" y="585113"/>
                </a:lnTo>
                <a:lnTo>
                  <a:pt x="0" y="5851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Freeform 26"/>
          <p:cNvSpPr/>
          <p:nvPr/>
        </p:nvSpPr>
        <p:spPr>
          <a:xfrm rot="-612318">
            <a:off x="7279804" y="4078062"/>
            <a:ext cx="840867" cy="674222"/>
          </a:xfrm>
          <a:custGeom>
            <a:avLst/>
            <a:gdLst/>
            <a:ahLst/>
            <a:cxnLst/>
            <a:rect l="l" t="t" r="r" b="b"/>
            <a:pathLst>
              <a:path w="1681733" h="1348444">
                <a:moveTo>
                  <a:pt x="0" y="0"/>
                </a:moveTo>
                <a:lnTo>
                  <a:pt x="1681732" y="0"/>
                </a:lnTo>
                <a:lnTo>
                  <a:pt x="1681732" y="1348444"/>
                </a:lnTo>
                <a:lnTo>
                  <a:pt x="0" y="13484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1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F25003A-2408-93C0-8FEF-3A56C05A9506}"/>
              </a:ext>
            </a:extLst>
          </p:cNvPr>
          <p:cNvSpPr/>
          <p:nvPr/>
        </p:nvSpPr>
        <p:spPr>
          <a:xfrm>
            <a:off x="115724" y="952180"/>
            <a:ext cx="5675653"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409;p53">
            <a:extLst>
              <a:ext uri="{FF2B5EF4-FFF2-40B4-BE49-F238E27FC236}">
                <a16:creationId xmlns:a16="http://schemas.microsoft.com/office/drawing/2014/main" id="{9115202D-4DBE-59F1-C7F9-1E2D6F46D265}"/>
              </a:ext>
            </a:extLst>
          </p:cNvPr>
          <p:cNvSpPr/>
          <p:nvPr/>
        </p:nvSpPr>
        <p:spPr>
          <a:xfrm rot="894505">
            <a:off x="-1857367" y="-179977"/>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10;p53">
            <a:extLst>
              <a:ext uri="{FF2B5EF4-FFF2-40B4-BE49-F238E27FC236}">
                <a16:creationId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a16="http://schemas.microsoft.com/office/drawing/2014/main" id="{D5154853-D287-05D6-4938-D4D26CAB6392}"/>
              </a:ext>
            </a:extLst>
          </p:cNvPr>
          <p:cNvSpPr txBox="1">
            <a:spLocks/>
          </p:cNvSpPr>
          <p:nvPr/>
        </p:nvSpPr>
        <p:spPr>
          <a:xfrm>
            <a:off x="272485" y="1191745"/>
            <a:ext cx="5587627"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b="0" i="0" dirty="0">
                <a:solidFill>
                  <a:srgbClr val="000000"/>
                </a:solidFill>
                <a:effectLst/>
                <a:latin typeface="Cambria" panose="02040503050406030204" pitchFamily="18" charset="0"/>
                <a:ea typeface="Cambria" panose="02040503050406030204" pitchFamily="18" charset="0"/>
              </a:rPr>
              <a:t>Trong tác phẩm Lịch sử nước ta (năm 1942), Bác Hồ viết:</a:t>
            </a:r>
          </a:p>
          <a:p>
            <a:pPr algn="ctr"/>
            <a:r>
              <a:rPr lang="vi-VN" sz="2200" b="0" i="1" dirty="0">
                <a:solidFill>
                  <a:srgbClr val="000000"/>
                </a:solidFill>
                <a:effectLst/>
                <a:latin typeface="Cambria" panose="02040503050406030204" pitchFamily="18" charset="0"/>
                <a:ea typeface="Cambria" panose="02040503050406030204" pitchFamily="18" charset="0"/>
              </a:rPr>
              <a:t>Nhà Trần thống trị giang san</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Trị yên trong nước, đánh tan giặc ngoài ...</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Đời Trần văn giỏi võ nhiều,</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Ngoài dân thịnh vượng, trong triều hiền minh.</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vi-VN" sz="2200" b="1" i="0" dirty="0">
                <a:solidFill>
                  <a:srgbClr val="000000"/>
                </a:solidFill>
                <a:effectLst/>
                <a:latin typeface="Cambria" panose="02040503050406030204" pitchFamily="18" charset="0"/>
                <a:ea typeface="Cambria" panose="02040503050406030204" pitchFamily="18" charset="0"/>
              </a:rPr>
              <a:t>Theo em, các câu thơ trên nói đến những đóng góp nào của Triều Trần đối với lịch sử dân tộc?</a:t>
            </a: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raphic 44">
            <a:extLst>
              <a:ext uri="{FF2B5EF4-FFF2-40B4-BE49-F238E27FC236}">
                <a16:creationId xmlns:a16="http://schemas.microsoft.com/office/drawing/2014/main" id="{F98ED0AD-95D5-2CE0-8ED7-85FE4D14AE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9380" y="2286120"/>
            <a:ext cx="3171404" cy="2067286"/>
          </a:xfrm>
          <a:prstGeom prst="rect">
            <a:avLst/>
          </a:prstGeom>
        </p:spPr>
      </p:pic>
      <p:pic>
        <p:nvPicPr>
          <p:cNvPr id="46" name="Picture 45">
            <a:extLst>
              <a:ext uri="{FF2B5EF4-FFF2-40B4-BE49-F238E27FC236}">
                <a16:creationId xmlns:a16="http://schemas.microsoft.com/office/drawing/2014/main" id="{93B5674D-0964-7144-BCE7-BE82B21C0815}"/>
              </a:ext>
            </a:extLst>
          </p:cNvPr>
          <p:cNvPicPr>
            <a:picLocks noChangeAspect="1"/>
          </p:cNvPicPr>
          <p:nvPr/>
        </p:nvPicPr>
        <p:blipFill>
          <a:blip r:embed="rId4"/>
          <a:stretch>
            <a:fillRect/>
          </a:stretch>
        </p:blipFill>
        <p:spPr>
          <a:xfrm>
            <a:off x="1185333" y="-234064"/>
            <a:ext cx="5431035" cy="1342152"/>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3241284" y="1510101"/>
            <a:ext cx="6090432" cy="1731414"/>
          </a:xfrm>
          <a:prstGeom prst="rect">
            <a:avLst/>
          </a:prstGeom>
        </p:spPr>
      </p:pic>
      <p:pic>
        <p:nvPicPr>
          <p:cNvPr id="17" name="Picture 16" descr="A round pink label with white text and a black background&#10;&#10;Description automatically generated">
            <a:extLst>
              <a:ext uri="{FF2B5EF4-FFF2-40B4-BE49-F238E27FC236}">
                <a16:creationId xmlns:a16="http://schemas.microsoft.com/office/drawing/2014/main" id="{5DF65F21-C57D-5292-33B2-475C7F3715E8}"/>
              </a:ext>
            </a:extLst>
          </p:cNvPr>
          <p:cNvPicPr>
            <a:picLocks noChangeAspect="1"/>
          </p:cNvPicPr>
          <p:nvPr/>
        </p:nvPicPr>
        <p:blipFill>
          <a:blip r:embed="rId7"/>
          <a:stretch>
            <a:fillRect/>
          </a:stretch>
        </p:blipFill>
        <p:spPr>
          <a:xfrm>
            <a:off x="1175468" y="3840480"/>
            <a:ext cx="1184612" cy="11846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6B9632-7FE1-FBAF-7E29-6AFD16FA253B}"/>
              </a:ext>
            </a:extLst>
          </p:cNvPr>
          <p:cNvPicPr>
            <a:picLocks noChangeAspect="1"/>
          </p:cNvPicPr>
          <p:nvPr/>
        </p:nvPicPr>
        <p:blipFill>
          <a:blip r:embed="rId2"/>
          <a:stretch>
            <a:fillRect/>
          </a:stretch>
        </p:blipFill>
        <p:spPr>
          <a:xfrm>
            <a:off x="262097" y="0"/>
            <a:ext cx="8535140" cy="1383912"/>
          </a:xfrm>
          <a:prstGeom prst="rect">
            <a:avLst/>
          </a:prstGeom>
        </p:spPr>
      </p:pic>
      <p:sp>
        <p:nvSpPr>
          <p:cNvPr id="8" name="圆角矩形 17">
            <a:extLst>
              <a:ext uri="{FF2B5EF4-FFF2-40B4-BE49-F238E27FC236}">
                <a16:creationId xmlns:a16="http://schemas.microsoft.com/office/drawing/2014/main" id="{CE03F40D-B4D9-7A47-1BAC-9066072020FB}"/>
              </a:ext>
            </a:extLst>
          </p:cNvPr>
          <p:cNvSpPr/>
          <p:nvPr/>
        </p:nvSpPr>
        <p:spPr>
          <a:xfrm>
            <a:off x="330200" y="1578303"/>
            <a:ext cx="8390467" cy="320536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Trình bày được những nét chính về lịch sử Việt Nam thời nhà Trần thông qua các câu chuyện về một số nhân vật lịch sử (ví dụ: Trần nhân Tông, Trần Quốc Tuấn, Phạm Ngũ Lão, Trần Quốc Toản, Yết Kiêu, Dã Tượng, Nguyễn Hiền, Mạc Đĩnh Chi, Chu Văn An,...). </a:t>
            </a:r>
          </a:p>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Kể lại được chiến thắng Bạch Đằng có sử dụng tư liệu lịch sử (lược đồ, tranh ảnh, câu chuyện về Trần Quốc Tuấn đánh giặc trên sông Bạch Đằng,...).</a:t>
            </a:r>
          </a:p>
        </p:txBody>
      </p:sp>
    </p:spTree>
    <p:extLst>
      <p:ext uri="{BB962C8B-B14F-4D97-AF65-F5344CB8AC3E}">
        <p14:creationId xmlns:p14="http://schemas.microsoft.com/office/powerpoint/2010/main" val="41764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329287" y="174192"/>
            <a:ext cx="8746980" cy="133287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 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400" b="1" dirty="0">
                <a:solidFill>
                  <a:srgbClr val="1E421E"/>
                </a:solidFill>
                <a:latin typeface="Cambria" panose="02040503050406030204" pitchFamily="18" charset="0"/>
                <a:ea typeface="Assistant"/>
                <a:cs typeface="Assistant"/>
                <a:sym typeface="Assistant"/>
              </a:rPr>
              <a:t>+ Nhà Trần được thành lập như thế nào?</a:t>
            </a:r>
          </a:p>
          <a:p>
            <a:pPr algn="just"/>
            <a:r>
              <a:rPr lang="vi-VN" sz="2400" b="1" dirty="0">
                <a:solidFill>
                  <a:srgbClr val="1E421E"/>
                </a:solidFill>
                <a:latin typeface="Cambria" panose="02040503050406030204" pitchFamily="18" charset="0"/>
                <a:ea typeface="Assistant"/>
                <a:cs typeface="Assistant"/>
                <a:sym typeface="Assistant"/>
              </a:rPr>
              <a:t>+ Vị vua đầu tiên là ai?</a:t>
            </a:r>
          </a:p>
        </p:txBody>
      </p:sp>
      <p:pic>
        <p:nvPicPr>
          <p:cNvPr id="4" name="Picture 3">
            <a:extLst>
              <a:ext uri="{FF2B5EF4-FFF2-40B4-BE49-F238E27FC236}">
                <a16:creationId xmlns:a16="http://schemas.microsoft.com/office/drawing/2014/main" id="{AE242EAC-5DD8-284D-13ED-FDD866929EF9}"/>
              </a:ext>
            </a:extLst>
          </p:cNvPr>
          <p:cNvPicPr>
            <a:picLocks noChangeAspect="1"/>
          </p:cNvPicPr>
          <p:nvPr/>
        </p:nvPicPr>
        <p:blipFill>
          <a:blip r:embed="rId3"/>
          <a:stretch>
            <a:fillRect/>
          </a:stretch>
        </p:blipFill>
        <p:spPr>
          <a:xfrm>
            <a:off x="76200" y="2181753"/>
            <a:ext cx="9067800" cy="1457325"/>
          </a:xfrm>
          <a:prstGeom prst="rect">
            <a:avLst/>
          </a:prstGeom>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437949" y="409329"/>
            <a:ext cx="8527983" cy="2492990"/>
          </a:xfrm>
          <a:prstGeom prst="rect">
            <a:avLst/>
          </a:prstGeom>
          <a:noFill/>
        </p:spPr>
        <p:txBody>
          <a:bodyPr wrap="square">
            <a:spAutoFit/>
          </a:bodyPr>
          <a:lstStyle/>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Cuối thế kỉ XII, nhà Lý suy yếu, phải dựa vào họ Trần để dẹp các thế lực chống đối. Nhờ đó, họ Trần đã từng bước thâu tóm được quyền lực. Đầu năm 1226, Lý Chiêu Hoàng – vị vua cuối cùng của nhà Lý phải nhường ngôi cho chồng là Trần Cảnh, nhà Trần được thành lập. </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Trần Cảnh là vua đầu tiên của Triều Trần</a:t>
            </a:r>
          </a:p>
        </p:txBody>
      </p:sp>
      <p:pic>
        <p:nvPicPr>
          <p:cNvPr id="2050" name="Picture 2" descr="Ông vua thiền sư Việt Nam Trần Thái Tông - Trần Cảnh">
            <a:extLst>
              <a:ext uri="{FF2B5EF4-FFF2-40B4-BE49-F238E27FC236}">
                <a16:creationId xmlns:a16="http://schemas.microsoft.com/office/drawing/2014/main" id="{1EDD4BF4-5C86-C117-9869-89885DE11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181" y="2931209"/>
            <a:ext cx="3006132" cy="191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00687" y="545591"/>
            <a:ext cx="8136864" cy="319152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72598" y="48993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Đ</a:t>
            </a:r>
            <a:r>
              <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ọc đoạn thông tin SGK, thảo luận nhóm thực hiện các nhiệm vụ:</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Nêu nhận xét của em về tổ chức chính quyền thời Trần.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Việc các vua nhường ngôi sớm cho con và xưng làm Thái Thượng Hoàng, cùng vua quản lí đất nước nhằm mục đích gì?</a:t>
            </a:r>
          </a:p>
        </p:txBody>
      </p:sp>
      <p:pic>
        <p:nvPicPr>
          <p:cNvPr id="3" name="Graphic 2">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7394713" y="3103329"/>
            <a:ext cx="1871247" cy="2214632"/>
          </a:xfrm>
          <a:prstGeom prst="rect">
            <a:avLst/>
          </a:prstGeom>
        </p:spPr>
      </p:pic>
    </p:spTree>
    <p:extLst>
      <p:ext uri="{BB962C8B-B14F-4D97-AF65-F5344CB8AC3E}">
        <p14:creationId xmlns:p14="http://schemas.microsoft.com/office/powerpoint/2010/main" val="2847191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602</Words>
  <Application>Microsoft Office PowerPoint</Application>
  <PresentationFormat>On-screen Show (16:9)</PresentationFormat>
  <Paragraphs>55</Paragraphs>
  <Slides>20</Slides>
  <Notes>11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#9Slide07 IcielCrocante</vt:lpstr>
      <vt:lpstr>Arial</vt:lpstr>
      <vt:lpstr>Arimo</vt:lpstr>
      <vt:lpstr>Assistant Medium</vt:lpstr>
      <vt:lpstr>Calibri</vt:lpstr>
      <vt:lpstr>Cambria</vt:lpstr>
      <vt:lpstr>Cloud Soft Bold</vt:lpstr>
      <vt:lpstr>Livvic</vt:lpstr>
      <vt:lpstr>Montserrat Bold</vt:lpstr>
      <vt:lpstr>Nunito</vt:lpstr>
      <vt:lpstr>Rajdhani</vt:lpstr>
      <vt:lpstr>Roboto Condensed Light</vt:lpstr>
      <vt:lpstr>SVN-Androgyne</vt:lpstr>
      <vt:lpstr>World War II D-Day Invasion XL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48</cp:revision>
  <dcterms:modified xsi:type="dcterms:W3CDTF">2025-11-25T12:47:17Z</dcterms:modified>
</cp:coreProperties>
</file>