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 id="2147483694" r:id="rId3"/>
  </p:sldMasterIdLst>
  <p:notesMasterIdLst>
    <p:notesMasterId r:id="rId26"/>
  </p:notesMasterIdLst>
  <p:sldIdLst>
    <p:sldId id="305" r:id="rId4"/>
    <p:sldId id="257" r:id="rId5"/>
    <p:sldId id="258" r:id="rId6"/>
    <p:sldId id="256" r:id="rId7"/>
    <p:sldId id="260" r:id="rId8"/>
    <p:sldId id="267" r:id="rId9"/>
    <p:sldId id="269" r:id="rId10"/>
    <p:sldId id="270" r:id="rId11"/>
    <p:sldId id="264" r:id="rId12"/>
    <p:sldId id="290" r:id="rId13"/>
    <p:sldId id="291" r:id="rId14"/>
    <p:sldId id="265" r:id="rId15"/>
    <p:sldId id="274" r:id="rId16"/>
    <p:sldId id="275" r:id="rId17"/>
    <p:sldId id="276" r:id="rId18"/>
    <p:sldId id="292" r:id="rId19"/>
    <p:sldId id="294" r:id="rId20"/>
    <p:sldId id="280" r:id="rId21"/>
    <p:sldId id="279" r:id="rId22"/>
    <p:sldId id="281" r:id="rId23"/>
    <p:sldId id="295" r:id="rId24"/>
    <p:sldId id="304"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1376"/>
    <a:srgbClr val="FF3399"/>
    <a:srgbClr val="FFFF00"/>
    <a:srgbClr val="00D6AD"/>
    <a:srgbClr val="D9490C"/>
    <a:srgbClr val="FFA79D"/>
    <a:srgbClr val="F54373"/>
    <a:srgbClr val="FF7769"/>
    <a:srgbClr val="FF99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3" d="100"/>
          <a:sy n="103" d="100"/>
        </p:scale>
        <p:origin x="91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901C0-EF54-466B-9072-C1213A0C0545}" type="datetimeFigureOut">
              <a:rPr lang="en-US" smtClean="0"/>
              <a:t>11/26/2025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70038-F261-4D6C-81F3-9478D7F1CAF6}" type="slidenum">
              <a:rPr lang="en-US" smtClean="0"/>
              <a:t>‹#›</a:t>
            </a:fld>
            <a:endParaRPr lang="en-US"/>
          </a:p>
        </p:txBody>
      </p:sp>
    </p:spTree>
    <p:extLst>
      <p:ext uri="{BB962C8B-B14F-4D97-AF65-F5344CB8AC3E}">
        <p14:creationId xmlns:p14="http://schemas.microsoft.com/office/powerpoint/2010/main" val="1231059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915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78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604993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307521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717023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33270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960041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854747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9765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63370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72645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609628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415020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701160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487311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447270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602068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847476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125693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4978314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289389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0963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05625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985118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5695398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30722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1"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2025/11/26</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9440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31850" y="4589465"/>
            <a:ext cx="10515600"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2025/11/26</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096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1"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2025/11/26</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989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7"/>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2025/11/26</a:t>
            </a:fld>
            <a:endParaRPr lang="zh-CN" altLang="en-US"/>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4755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2025/11/26</a:t>
            </a:fld>
            <a:endParaRPr lang="zh-CN" altLang="en-US"/>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665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2025/11/26</a:t>
            </a:fld>
            <a:endParaRPr lang="zh-CN" altLang="en-US"/>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993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2025/11/26</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497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2025/11/26</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811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2025/11/26</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4191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445065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2025/11/26</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8004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4144445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240698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12547719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1388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52156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60440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42369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28108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43712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972360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8812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9146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2950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8408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94787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21885706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9726886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2389147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31455603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843040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E76F6DF-8958-4EEF-82E4-321818C37A13}" type="datetimeFigureOut">
              <a:rPr lang="en-GB" smtClean="0"/>
              <a:t>26/11/2025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F5737E9-5E8A-4961-8642-4B349F2693C4}" type="slidenum">
              <a:rPr lang="en-GB" smtClean="0"/>
              <a:t>‹#›</a:t>
            </a:fld>
            <a:endParaRPr lang="en-GB"/>
          </a:p>
        </p:txBody>
      </p:sp>
    </p:spTree>
    <p:extLst>
      <p:ext uri="{BB962C8B-B14F-4D97-AF65-F5344CB8AC3E}">
        <p14:creationId xmlns:p14="http://schemas.microsoft.com/office/powerpoint/2010/main" val="1723829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2.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descr="A round pink label with white text and a black background&#10;&#10;Description automatically generated">
            <a:extLst>
              <a:ext uri="{FF2B5EF4-FFF2-40B4-BE49-F238E27FC236}">
                <a16:creationId xmlns:a16="http://schemas.microsoft.com/office/drawing/2014/main" id="{F9129ABF-651D-A205-37A3-380211F5E99B}"/>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9223863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1" r:id="rId3"/>
    <p:sldLayoutId id="2147483650" r:id="rId4"/>
    <p:sldLayoutId id="2147483678" r:id="rId5"/>
    <p:sldLayoutId id="2147483677" r:id="rId6"/>
    <p:sldLayoutId id="2147483676" r:id="rId7"/>
    <p:sldLayoutId id="2147483675" r:id="rId8"/>
    <p:sldLayoutId id="2147483674" r:id="rId9"/>
    <p:sldLayoutId id="2147483673" r:id="rId10"/>
    <p:sldLayoutId id="2147483672" r:id="rId11"/>
    <p:sldLayoutId id="2147483671" r:id="rId12"/>
    <p:sldLayoutId id="2147483670" r:id="rId13"/>
    <p:sldLayoutId id="2147483669" r:id="rId14"/>
    <p:sldLayoutId id="2147483668" r:id="rId15"/>
    <p:sldLayoutId id="2147483666" r:id="rId16"/>
    <p:sldLayoutId id="2147483665" r:id="rId17"/>
    <p:sldLayoutId id="2147483664" r:id="rId18"/>
    <p:sldLayoutId id="2147483663" r:id="rId19"/>
    <p:sldLayoutId id="2147483662" r:id="rId20"/>
    <p:sldLayoutId id="2147483651" r:id="rId21"/>
    <p:sldLayoutId id="2147483652" r:id="rId22"/>
    <p:sldLayoutId id="2147483653" r:id="rId23"/>
    <p:sldLayoutId id="2147483654" r:id="rId24"/>
    <p:sldLayoutId id="2147483655" r:id="rId25"/>
    <p:sldLayoutId id="2147483656" r:id="rId26"/>
    <p:sldLayoutId id="2147483657" r:id="rId27"/>
    <p:sldLayoutId id="2147483658" r:id="rId28"/>
    <p:sldLayoutId id="2147483659" r:id="rId29"/>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F798EB3C-D796-6FD8-FDC6-6B08FBE4A7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6084738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70223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g"/><Relationship Id="rId7" Type="http://schemas.microsoft.com/office/2007/relationships/hdphoto" Target="../media/hdphoto6.wdp"/><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29.png"/><Relationship Id="rId5" Type="http://schemas.openxmlformats.org/officeDocument/2006/relationships/image" Target="../media/image31.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jpg"/><Relationship Id="rId7"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7.wdp"/><Relationship Id="rId3" Type="http://schemas.microsoft.com/office/2007/relationships/hdphoto" Target="../media/hdphoto1.wdp"/><Relationship Id="rId7" Type="http://schemas.openxmlformats.org/officeDocument/2006/relationships/image" Target="../media/image12.png"/><Relationship Id="rId12"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35.png"/><Relationship Id="rId5" Type="http://schemas.microsoft.com/office/2007/relationships/hdphoto" Target="../media/hdphoto2.wdp"/><Relationship Id="rId10" Type="http://schemas.openxmlformats.org/officeDocument/2006/relationships/image" Target="../media/image34.png"/><Relationship Id="rId4" Type="http://schemas.openxmlformats.org/officeDocument/2006/relationships/image" Target="../media/image10.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7.wdp"/><Relationship Id="rId3" Type="http://schemas.microsoft.com/office/2007/relationships/hdphoto" Target="../media/hdphoto1.wdp"/><Relationship Id="rId7" Type="http://schemas.openxmlformats.org/officeDocument/2006/relationships/image" Target="../media/image12.png"/><Relationship Id="rId12"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37.png"/><Relationship Id="rId5" Type="http://schemas.microsoft.com/office/2007/relationships/hdphoto" Target="../media/hdphoto2.wdp"/><Relationship Id="rId10" Type="http://schemas.openxmlformats.org/officeDocument/2006/relationships/image" Target="../media/image34.png"/><Relationship Id="rId4" Type="http://schemas.openxmlformats.org/officeDocument/2006/relationships/image" Target="../media/image10.png"/><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11.png"/><Relationship Id="rId12"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36.png"/><Relationship Id="rId5" Type="http://schemas.openxmlformats.org/officeDocument/2006/relationships/image" Target="../media/image10.png"/><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11.png"/><Relationship Id="rId12"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36.png"/><Relationship Id="rId5" Type="http://schemas.openxmlformats.org/officeDocument/2006/relationships/image" Target="../media/image10.png"/><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44.png"/><Relationship Id="rId5" Type="http://schemas.microsoft.com/office/2007/relationships/hdphoto" Target="../media/hdphoto8.wdp"/><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2.wdp"/><Relationship Id="rId11" Type="http://schemas.microsoft.com/office/2007/relationships/hdphoto" Target="../media/hdphoto5.wdp"/><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2352947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311819" y="3144483"/>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56991" y="3498515"/>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38102" y="2687154"/>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latin typeface="Calibri"/>
                </a:rPr>
                <a:t>Yêu</a:t>
              </a:r>
              <a:r>
                <a:rPr lang="en-US" sz="3990" b="1" dirty="0">
                  <a:ln>
                    <a:solidFill>
                      <a:srgbClr val="ED7D31">
                        <a:lumMod val="50000"/>
                      </a:srgbClr>
                    </a:solidFill>
                  </a:ln>
                  <a:solidFill>
                    <a:srgbClr val="FF0066"/>
                  </a:solidFill>
                  <a:latin typeface="Calibri"/>
                </a:rPr>
                <a:t> </a:t>
              </a:r>
              <a:r>
                <a:rPr lang="en-US" sz="3990" b="1" dirty="0" err="1">
                  <a:ln>
                    <a:solidFill>
                      <a:srgbClr val="ED7D31">
                        <a:lumMod val="50000"/>
                      </a:srgbClr>
                    </a:solidFill>
                  </a:ln>
                  <a:solidFill>
                    <a:srgbClr val="FF0066"/>
                  </a:solidFill>
                  <a:latin typeface="Calibri"/>
                </a:rPr>
                <a:t>cầu</a:t>
              </a:r>
              <a:endParaRPr lang="en-US" sz="3990" b="1" dirty="0">
                <a:ln>
                  <a:solidFill>
                    <a:srgbClr val="ED7D31">
                      <a:lumMod val="50000"/>
                    </a:srgbClr>
                  </a:solidFill>
                </a:ln>
                <a:solidFill>
                  <a:srgbClr val="FF0066"/>
                </a:solidFill>
                <a:latin typeface="Calibri"/>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73153" y="3499535"/>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latin typeface="Calibri"/>
              </a:rPr>
              <a:t>Phân</a:t>
            </a:r>
            <a:r>
              <a:rPr lang="en-US" sz="3591" dirty="0">
                <a:solidFill>
                  <a:prstClr val="black"/>
                </a:solidFill>
                <a:latin typeface="Calibri"/>
              </a:rPr>
              <a:t> </a:t>
            </a:r>
            <a:r>
              <a:rPr lang="en-US" sz="3591" dirty="0" err="1">
                <a:solidFill>
                  <a:prstClr val="black"/>
                </a:solidFill>
                <a:latin typeface="Calibri"/>
              </a:rPr>
              <a:t>công</a:t>
            </a:r>
            <a:r>
              <a:rPr lang="en-US" sz="3591" dirty="0">
                <a:solidFill>
                  <a:prstClr val="black"/>
                </a:solidFill>
                <a:latin typeface="Calibri"/>
              </a:rPr>
              <a:t> </a:t>
            </a:r>
            <a:r>
              <a:rPr lang="en-US" sz="3591" dirty="0" err="1">
                <a:solidFill>
                  <a:prstClr val="black"/>
                </a:solidFill>
                <a:latin typeface="Calibri"/>
              </a:rPr>
              <a:t>đọc</a:t>
            </a:r>
            <a:r>
              <a:rPr lang="en-US" sz="3591" dirty="0">
                <a:solidFill>
                  <a:prstClr val="black"/>
                </a:solidFill>
                <a:latin typeface="Calibri"/>
              </a:rPr>
              <a:t> </a:t>
            </a:r>
            <a:r>
              <a:rPr lang="en-US" sz="3591" dirty="0" err="1">
                <a:solidFill>
                  <a:prstClr val="black"/>
                </a:solidFill>
                <a:latin typeface="Calibri"/>
              </a:rPr>
              <a:t>theo</a:t>
            </a:r>
            <a:r>
              <a:rPr lang="en-US" sz="3591" dirty="0">
                <a:solidFill>
                  <a:prstClr val="black"/>
                </a:solidFill>
                <a:latin typeface="Calibri"/>
              </a:rPr>
              <a:t> </a:t>
            </a:r>
            <a:r>
              <a:rPr lang="en-US" sz="3591" dirty="0" err="1">
                <a:solidFill>
                  <a:prstClr val="black"/>
                </a:solidFill>
                <a:latin typeface="Calibri"/>
              </a:rPr>
              <a:t>đoạn</a:t>
            </a:r>
            <a:r>
              <a:rPr lang="en-US" sz="3591" dirty="0">
                <a:solidFill>
                  <a:prstClr val="black"/>
                </a:solidFill>
                <a:latin typeface="Calibri"/>
              </a:rPr>
              <a:t>.</a:t>
            </a:r>
          </a:p>
          <a:p>
            <a:pPr defTabSz="912114">
              <a:lnSpc>
                <a:spcPct val="150000"/>
              </a:lnSpc>
            </a:pPr>
            <a:r>
              <a:rPr lang="en-US" sz="3591" dirty="0" err="1">
                <a:solidFill>
                  <a:prstClr val="black"/>
                </a:solidFill>
                <a:latin typeface="Calibri"/>
              </a:rPr>
              <a:t>Tất</a:t>
            </a:r>
            <a:r>
              <a:rPr lang="en-US" sz="3591" dirty="0">
                <a:solidFill>
                  <a:prstClr val="black"/>
                </a:solidFill>
                <a:latin typeface="Calibri"/>
              </a:rPr>
              <a:t> </a:t>
            </a:r>
            <a:r>
              <a:rPr lang="en-US" sz="3591" dirty="0" err="1">
                <a:solidFill>
                  <a:prstClr val="black"/>
                </a:solidFill>
                <a:latin typeface="Calibri"/>
              </a:rPr>
              <a:t>cả</a:t>
            </a:r>
            <a:r>
              <a:rPr lang="en-US" sz="3591" dirty="0">
                <a:solidFill>
                  <a:prstClr val="black"/>
                </a:solidFill>
                <a:latin typeface="Calibri"/>
              </a:rPr>
              <a:t> </a:t>
            </a:r>
            <a:r>
              <a:rPr lang="en-US" sz="3591" dirty="0" err="1">
                <a:solidFill>
                  <a:prstClr val="black"/>
                </a:solidFill>
                <a:latin typeface="Calibri"/>
              </a:rPr>
              <a:t>thành</a:t>
            </a:r>
            <a:r>
              <a:rPr lang="en-US" sz="3591" dirty="0">
                <a:solidFill>
                  <a:prstClr val="black"/>
                </a:solidFill>
                <a:latin typeface="Calibri"/>
              </a:rPr>
              <a:t> </a:t>
            </a:r>
            <a:r>
              <a:rPr lang="en-US" sz="3591" dirty="0" err="1">
                <a:solidFill>
                  <a:prstClr val="black"/>
                </a:solidFill>
                <a:latin typeface="Calibri"/>
              </a:rPr>
              <a:t>viên</a:t>
            </a:r>
            <a:r>
              <a:rPr lang="en-US" sz="3591" dirty="0">
                <a:solidFill>
                  <a:prstClr val="black"/>
                </a:solidFill>
                <a:latin typeface="Calibri"/>
              </a:rPr>
              <a:t> </a:t>
            </a:r>
            <a:r>
              <a:rPr lang="en-US" sz="3591" dirty="0" err="1">
                <a:solidFill>
                  <a:prstClr val="black"/>
                </a:solidFill>
                <a:latin typeface="Calibri"/>
              </a:rPr>
              <a:t>đều</a:t>
            </a:r>
            <a:r>
              <a:rPr lang="en-US" sz="3591" dirty="0">
                <a:solidFill>
                  <a:prstClr val="black"/>
                </a:solidFill>
                <a:latin typeface="Calibri"/>
              </a:rPr>
              <a:t> </a:t>
            </a:r>
            <a:r>
              <a:rPr lang="en-US" sz="3591" dirty="0" err="1">
                <a:solidFill>
                  <a:prstClr val="black"/>
                </a:solidFill>
                <a:latin typeface="Calibri"/>
              </a:rPr>
              <a:t>đọc</a:t>
            </a:r>
            <a:r>
              <a:rPr lang="en-US" sz="3591" dirty="0">
                <a:solidFill>
                  <a:prstClr val="black"/>
                </a:solidFill>
                <a:latin typeface="Calibri"/>
              </a:rPr>
              <a:t>.</a:t>
            </a:r>
          </a:p>
          <a:p>
            <a:pPr defTabSz="912114">
              <a:lnSpc>
                <a:spcPct val="150000"/>
              </a:lnSpc>
            </a:pPr>
            <a:r>
              <a:rPr lang="en-US" sz="3591" dirty="0" err="1">
                <a:solidFill>
                  <a:prstClr val="black"/>
                </a:solidFill>
                <a:latin typeface="Calibri"/>
              </a:rPr>
              <a:t>Giải</a:t>
            </a:r>
            <a:r>
              <a:rPr lang="en-US" sz="3591" dirty="0">
                <a:solidFill>
                  <a:prstClr val="black"/>
                </a:solidFill>
                <a:latin typeface="Calibri"/>
              </a:rPr>
              <a:t> </a:t>
            </a:r>
            <a:r>
              <a:rPr lang="en-US" sz="3591" dirty="0" err="1">
                <a:solidFill>
                  <a:prstClr val="black"/>
                </a:solidFill>
                <a:latin typeface="Calibri"/>
              </a:rPr>
              <a:t>nghĩa</a:t>
            </a:r>
            <a:r>
              <a:rPr lang="en-US" sz="3591" dirty="0">
                <a:solidFill>
                  <a:prstClr val="black"/>
                </a:solidFill>
                <a:latin typeface="Calibri"/>
              </a:rPr>
              <a:t> </a:t>
            </a:r>
            <a:r>
              <a:rPr lang="en-US" sz="3591" dirty="0" err="1">
                <a:solidFill>
                  <a:prstClr val="black"/>
                </a:solidFill>
                <a:latin typeface="Calibri"/>
              </a:rPr>
              <a:t>từ</a:t>
            </a:r>
            <a:r>
              <a:rPr lang="en-US" sz="3591" dirty="0">
                <a:solidFill>
                  <a:prstClr val="black"/>
                </a:solidFill>
                <a:latin typeface="Calibri"/>
              </a:rPr>
              <a:t> </a:t>
            </a:r>
            <a:r>
              <a:rPr lang="en-US" sz="3591" dirty="0" err="1">
                <a:solidFill>
                  <a:prstClr val="black"/>
                </a:solidFill>
                <a:latin typeface="Calibri"/>
              </a:rPr>
              <a:t>cùng</a:t>
            </a:r>
            <a:r>
              <a:rPr lang="en-US" sz="3591" dirty="0">
                <a:solidFill>
                  <a:prstClr val="black"/>
                </a:solidFill>
                <a:latin typeface="Calibri"/>
              </a:rPr>
              <a:t> </a:t>
            </a:r>
            <a:r>
              <a:rPr lang="en-US" sz="3591" dirty="0" err="1">
                <a:solidFill>
                  <a:prstClr val="black"/>
                </a:solidFill>
                <a:latin typeface="Calibri"/>
              </a:rPr>
              <a:t>nhau</a:t>
            </a:r>
            <a:r>
              <a:rPr lang="en-US" sz="3591" dirty="0">
                <a:solidFill>
                  <a:prstClr val="black"/>
                </a:solidFill>
                <a:latin typeface="Calibri"/>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29594"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4650"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9707"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8398" y="3106750"/>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00800" y="3505200"/>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79494" y="2671414"/>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latin typeface="Calibri"/>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63904" y="3515403"/>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Calibri"/>
              </a:rPr>
              <a:t>1. Đọc đúng.</a:t>
            </a:r>
          </a:p>
          <a:p>
            <a:pPr defTabSz="912114">
              <a:lnSpc>
                <a:spcPct val="150000"/>
              </a:lnSpc>
            </a:pPr>
            <a:r>
              <a:rPr lang="en-US" sz="3591">
                <a:solidFill>
                  <a:prstClr val="black"/>
                </a:solidFill>
                <a:latin typeface="Calibri"/>
              </a:rPr>
              <a:t>2. Đọc to rõ.</a:t>
            </a:r>
          </a:p>
          <a:p>
            <a:pPr defTabSz="912114">
              <a:lnSpc>
                <a:spcPct val="150000"/>
              </a:lnSpc>
            </a:pPr>
            <a:r>
              <a:rPr lang="en-US" sz="3591">
                <a:solidFill>
                  <a:prstClr val="black"/>
                </a:solidFill>
                <a:latin typeface="Calibri"/>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27431" y="362582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22631" y="4311620"/>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99031" y="522602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47670" y="287701"/>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19900" y="2822885"/>
            <a:ext cx="4152198" cy="855129"/>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defTabSz="912114"/>
              <a:r>
                <a:rPr lang="en-US" sz="3990" b="1">
                  <a:ln>
                    <a:solidFill>
                      <a:sysClr val="windowText" lastClr="000000"/>
                    </a:solidFill>
                  </a:ln>
                  <a:solidFill>
                    <a:srgbClr val="ED7D31"/>
                  </a:solidFill>
                  <a:effectLst>
                    <a:outerShdw blurRad="38100" dist="38100" dir="2700000" algn="tl">
                      <a:srgbClr val="000000">
                        <a:alpha val="43137"/>
                      </a:srgbClr>
                    </a:outerShdw>
                  </a:effectLst>
                  <a:latin typeface="Calibri"/>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91531" y="3788928"/>
            <a:ext cx="6208938" cy="2792482"/>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xmlns="" sd="852854689">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186" y="240474"/>
                          <a:pt x="216358" y="13395"/>
                          <a:pt x="465423" y="0"/>
                        </a:cubicBezTo>
                        <a:cubicBezTo>
                          <a:pt x="1718218" y="72427"/>
                          <a:pt x="4009630" y="61419"/>
                          <a:pt x="5743515" y="0"/>
                        </a:cubicBezTo>
                        <a:cubicBezTo>
                          <a:pt x="5994383" y="-42529"/>
                          <a:pt x="6166574" y="195563"/>
                          <a:pt x="6208938" y="465423"/>
                        </a:cubicBezTo>
                        <a:cubicBezTo>
                          <a:pt x="6178678" y="893658"/>
                          <a:pt x="6223012" y="1706747"/>
                          <a:pt x="6208938" y="2327059"/>
                        </a:cubicBezTo>
                        <a:cubicBezTo>
                          <a:pt x="6214498" y="2555888"/>
                          <a:pt x="5989935" y="2780570"/>
                          <a:pt x="5743515" y="2792482"/>
                        </a:cubicBezTo>
                        <a:cubicBezTo>
                          <a:pt x="4813725" y="2822309"/>
                          <a:pt x="1747774" y="2713176"/>
                          <a:pt x="465423" y="2792482"/>
                        </a:cubicBezTo>
                        <a:cubicBezTo>
                          <a:pt x="246005" y="2788228"/>
                          <a:pt x="-34094" y="2590847"/>
                          <a:pt x="0" y="2327059"/>
                        </a:cubicBezTo>
                        <a:cubicBezTo>
                          <a:pt x="141834" y="1929658"/>
                          <a:pt x="-120586" y="703856"/>
                          <a:pt x="0" y="465423"/>
                        </a:cubicBezTo>
                        <a:close/>
                      </a:path>
                      <a:path w="6208938" h="2792482" stroke="0" extrusionOk="0">
                        <a:moveTo>
                          <a:pt x="0" y="465423"/>
                        </a:moveTo>
                        <a:cubicBezTo>
                          <a:pt x="7268" y="210358"/>
                          <a:pt x="218916" y="21957"/>
                          <a:pt x="465423" y="0"/>
                        </a:cubicBezTo>
                        <a:cubicBezTo>
                          <a:pt x="2945142" y="123000"/>
                          <a:pt x="3455662" y="-96860"/>
                          <a:pt x="5743515" y="0"/>
                        </a:cubicBezTo>
                        <a:cubicBezTo>
                          <a:pt x="5963720" y="-28078"/>
                          <a:pt x="6216014" y="194111"/>
                          <a:pt x="6208938" y="465423"/>
                        </a:cubicBezTo>
                        <a:cubicBezTo>
                          <a:pt x="6274664" y="1026504"/>
                          <a:pt x="6298790" y="1817146"/>
                          <a:pt x="6208938" y="2327059"/>
                        </a:cubicBezTo>
                        <a:cubicBezTo>
                          <a:pt x="6175953" y="2596055"/>
                          <a:pt x="5965878" y="2786806"/>
                          <a:pt x="5743515" y="2792482"/>
                        </a:cubicBezTo>
                        <a:cubicBezTo>
                          <a:pt x="4238137" y="2631775"/>
                          <a:pt x="1347560" y="2832149"/>
                          <a:pt x="465423" y="2792482"/>
                        </a:cubicBezTo>
                        <a:cubicBezTo>
                          <a:pt x="176045" y="2785952"/>
                          <a:pt x="-32243" y="2569498"/>
                          <a:pt x="0" y="2327059"/>
                        </a:cubicBezTo>
                        <a:cubicBezTo>
                          <a:pt x="-85278" y="1912584"/>
                          <a:pt x="-102191" y="1197386"/>
                          <a:pt x="0" y="465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41932" y="3799130"/>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Calibri"/>
              </a:rPr>
              <a:t>1. Đọc đúng.</a:t>
            </a:r>
          </a:p>
          <a:p>
            <a:pPr defTabSz="912114">
              <a:lnSpc>
                <a:spcPct val="150000"/>
              </a:lnSpc>
            </a:pPr>
            <a:r>
              <a:rPr lang="en-US" sz="3591">
                <a:solidFill>
                  <a:prstClr val="black"/>
                </a:solidFill>
                <a:latin typeface="Calibri"/>
              </a:rPr>
              <a:t>2. Đọc to rõ.</a:t>
            </a:r>
          </a:p>
          <a:p>
            <a:pPr defTabSz="912114">
              <a:lnSpc>
                <a:spcPct val="150000"/>
              </a:lnSpc>
            </a:pPr>
            <a:r>
              <a:rPr lang="en-US" sz="3591">
                <a:solidFill>
                  <a:prstClr val="black"/>
                </a:solidFill>
                <a:latin typeface="Calibri"/>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562600" y="3962401"/>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620752" y="4756643"/>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391400" y="5486401"/>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89159" y="2552084"/>
            <a:ext cx="1493665" cy="3805515"/>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37464" y="2552084"/>
            <a:ext cx="1811085" cy="3832985"/>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202183" y="1193021"/>
            <a:ext cx="10654693" cy="1277104"/>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5" y="1569492"/>
            <a:ext cx="4485588" cy="3487250"/>
            <a:chOff x="997375" y="1569492"/>
            <a:chExt cx="4485588" cy="3487250"/>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5" y="1569492"/>
              <a:ext cx="4485588" cy="257162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241994" y="2039915"/>
              <a:ext cx="4051213" cy="1384995"/>
            </a:xfrm>
            <a:prstGeom prst="rect">
              <a:avLst/>
            </a:prstGeom>
          </p:spPr>
          <p:txBody>
            <a:bodyPr wrap="square">
              <a:spAutoFit/>
            </a:bodyPr>
            <a:lstStyle/>
            <a:p>
              <a:pPr algn="ctr"/>
              <a:r>
                <a:rPr lang="en-US" sz="2800" b="0" i="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Ở đoạn mở đầu của câu chuyện, Phi-lít được giới thiệu như thế nào?</a:t>
              </a:r>
              <a:endParaRPr lang="en-GB" sz="2800" dirty="0">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9A745789-E91C-5D9B-A852-3BDE6D265095}"/>
              </a:ext>
            </a:extLst>
          </p:cNvPr>
          <p:cNvPicPr>
            <a:picLocks noChangeAspect="1"/>
          </p:cNvPicPr>
          <p:nvPr/>
        </p:nvPicPr>
        <p:blipFill>
          <a:blip r:embed="rId10"/>
          <a:stretch>
            <a:fillRect/>
          </a:stretch>
        </p:blipFill>
        <p:spPr>
          <a:xfrm>
            <a:off x="3395247" y="182832"/>
            <a:ext cx="5182049" cy="1097375"/>
          </a:xfrm>
          <a:prstGeom prst="rect">
            <a:avLst/>
          </a:prstGeom>
        </p:spPr>
      </p:pic>
      <p:pic>
        <p:nvPicPr>
          <p:cNvPr id="20" name="Picture 19">
            <a:extLst>
              <a:ext uri="{FF2B5EF4-FFF2-40B4-BE49-F238E27FC236}">
                <a16:creationId xmlns:a16="http://schemas.microsoft.com/office/drawing/2014/main" id="{D634AE62-33A2-D5B8-A081-2932169B2EC9}"/>
              </a:ext>
            </a:extLst>
          </p:cNvPr>
          <p:cNvPicPr>
            <a:picLocks noChangeAspect="1"/>
          </p:cNvPicPr>
          <p:nvPr/>
        </p:nvPicPr>
        <p:blipFill>
          <a:blip r:embed="rId11"/>
          <a:stretch>
            <a:fillRect/>
          </a:stretch>
        </p:blipFill>
        <p:spPr>
          <a:xfrm>
            <a:off x="586169" y="4832794"/>
            <a:ext cx="3885248" cy="695101"/>
          </a:xfrm>
          <a:prstGeom prst="rect">
            <a:avLst/>
          </a:prstGeom>
        </p:spPr>
      </p:pic>
      <p:grpSp>
        <p:nvGrpSpPr>
          <p:cNvPr id="21" name="Group 20"/>
          <p:cNvGrpSpPr/>
          <p:nvPr/>
        </p:nvGrpSpPr>
        <p:grpSpPr>
          <a:xfrm>
            <a:off x="5806440" y="1801506"/>
            <a:ext cx="6108192" cy="3151097"/>
            <a:chOff x="6702246" y="1801506"/>
            <a:chExt cx="4067034" cy="3151097"/>
          </a:xfrm>
        </p:grpSpPr>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097789"/>
            </a:xfrm>
            <a:prstGeom prst="rect">
              <a:avLst/>
            </a:prstGeom>
          </p:spPr>
        </p:pic>
        <p:sp>
          <p:nvSpPr>
            <p:cNvPr id="27" name="Oval 26"/>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ectangle 27"/>
          <p:cNvSpPr/>
          <p:nvPr/>
        </p:nvSpPr>
        <p:spPr>
          <a:xfrm>
            <a:off x="6821424" y="2339830"/>
            <a:ext cx="4745735" cy="2308324"/>
          </a:xfrm>
          <a:prstGeom prst="rect">
            <a:avLst/>
          </a:prstGeom>
        </p:spPr>
        <p:txBody>
          <a:bodyPr wrap="square">
            <a:spAutoFit/>
          </a:bodyPr>
          <a:lstStyle/>
          <a:p>
            <a:pPr algn="ctr"/>
            <a:r>
              <a:rPr lang="vi-VN" sz="2400" dirty="0">
                <a:latin typeface="Cambria" panose="02040503050406030204" pitchFamily="18" charset="0"/>
                <a:ea typeface="Cambria" panose="02040503050406030204" pitchFamily="18" charset="0"/>
              </a:rPr>
              <a:t>Phi-lít sinh ra trong một thị trấn nhỏ sống cùng bố mẹ và anh trai có sở thích là thích đọc sách, thích nắm bắt thông tin từ mọi người; Có tố chất hăng say, nghiền ngẫm luôn tập trung lắng nghe, học hỏi.</a:t>
            </a:r>
            <a:endParaRPr lang="en-GB"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4565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37389" y="488630"/>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3" name="Group 12"/>
          <p:cNvGrpSpPr/>
          <p:nvPr/>
        </p:nvGrpSpPr>
        <p:grpSpPr>
          <a:xfrm>
            <a:off x="3469795" y="0"/>
            <a:ext cx="5157787" cy="1093351"/>
            <a:chOff x="3469795" y="0"/>
            <a:chExt cx="5157787" cy="1093351"/>
          </a:xfrm>
        </p:grpSpPr>
        <p:sp>
          <p:nvSpPr>
            <p:cNvPr id="14" name="Rounded Rectangle 3"/>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3681656" y="0"/>
              <a:ext cx="4734063" cy="1034421"/>
            </a:xfrm>
            <a:prstGeom prst="rect">
              <a:avLst/>
            </a:prstGeom>
            <a:noFill/>
          </p:spPr>
          <p:txBody>
            <a:bodyPr wrap="square" lIns="72000" tIns="0" bIns="0" rtlCol="0">
              <a:noAutofit/>
            </a:bodyPr>
            <a:lstStyle/>
            <a:p>
              <a:pPr algn="ct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Trả</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lời</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câu</a:t>
              </a:r>
              <a:r>
                <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 </a:t>
              </a:r>
              <a:r>
                <a:rPr lang="en-GB" sz="7200" b="1" dirty="0" err="1">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rPr>
                <a:t>hỏi</a:t>
              </a:r>
              <a:endParaRPr lang="en-GB" sz="7200" b="1" dirty="0">
                <a:gradFill>
                  <a:gsLst>
                    <a:gs pos="0">
                      <a:schemeClr val="accent6">
                        <a:lumMod val="50000"/>
                      </a:schemeClr>
                    </a:gs>
                    <a:gs pos="64000">
                      <a:schemeClr val="accent6"/>
                    </a:gs>
                    <a:gs pos="40000">
                      <a:schemeClr val="tx1"/>
                    </a:gs>
                    <a:gs pos="80000">
                      <a:schemeClr val="tx1"/>
                    </a:gs>
                  </a:gsLst>
                  <a:lin ang="5400000" scaled="1"/>
                </a:gradFill>
                <a:latin typeface="UVF Fiolex Girls" panose="020B0603050302020204" pitchFamily="34" charset="0"/>
              </a:endParaRPr>
            </a:p>
          </p:txBody>
        </p:sp>
      </p:gr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1980654" y="4145167"/>
            <a:ext cx="2617038" cy="2617038"/>
          </a:xfrm>
          <a:prstGeom prst="rect">
            <a:avLst/>
          </a:prstGeom>
        </p:spPr>
      </p:pic>
      <p:grpSp>
        <p:nvGrpSpPr>
          <p:cNvPr id="3" name="Group 2"/>
          <p:cNvGrpSpPr/>
          <p:nvPr/>
        </p:nvGrpSpPr>
        <p:grpSpPr>
          <a:xfrm>
            <a:off x="716563" y="1452635"/>
            <a:ext cx="4485588" cy="3292263"/>
            <a:chOff x="997375" y="1569492"/>
            <a:chExt cx="4485588" cy="3292263"/>
          </a:xfrm>
        </p:grpSpPr>
        <p:sp>
          <p:nvSpPr>
            <p:cNvPr id="19" name="Freeform 18"/>
            <p:cNvSpPr/>
            <p:nvPr/>
          </p:nvSpPr>
          <p:spPr>
            <a:xfrm>
              <a:off x="4100689" y="3072194"/>
              <a:ext cx="257570" cy="1789561"/>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5" y="1569492"/>
              <a:ext cx="4485588" cy="2571620"/>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241994" y="2070170"/>
              <a:ext cx="4051213" cy="1569660"/>
            </a:xfrm>
            <a:prstGeom prst="rect">
              <a:avLst/>
            </a:prstGeom>
          </p:spPr>
          <p:txBody>
            <a:bodyPr wrap="square">
              <a:spAutoFit/>
            </a:bodyPr>
            <a:lstStyle/>
            <a:p>
              <a:pPr algn="ctr"/>
              <a:r>
                <a:rPr lang="en-US" sz="3200" b="0" i="0" dirty="0">
                  <a:solidFill>
                    <a:srgbClr val="000000"/>
                  </a:solidFill>
                  <a:effectLst/>
                  <a:latin typeface="Cambria" panose="02040503050406030204" pitchFamily="18" charset="0"/>
                  <a:ea typeface="Cambria" panose="02040503050406030204" pitchFamily="18" charset="0"/>
                </a:rPr>
                <a:t>2. Cha Phi-</a:t>
              </a:r>
              <a:r>
                <a:rPr lang="en-US" sz="3200" b="0" i="0" dirty="0" err="1">
                  <a:solidFill>
                    <a:srgbClr val="000000"/>
                  </a:solidFill>
                  <a:effectLst/>
                  <a:latin typeface="Cambria" panose="02040503050406030204" pitchFamily="18" charset="0"/>
                  <a:ea typeface="Cambria" panose="02040503050406030204" pitchFamily="18" charset="0"/>
                </a:rPr>
                <a:t>lít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yêu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sao</a:t>
              </a:r>
              <a:r>
                <a:rPr lang="en-US" sz="3200" b="0" i="0" dirty="0">
                  <a:solidFill>
                    <a:srgbClr val="000000"/>
                  </a:solidFill>
                  <a:effectLst/>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p:grpSp>
      <p:grpSp>
        <p:nvGrpSpPr>
          <p:cNvPr id="43" name="Group 42"/>
          <p:cNvGrpSpPr/>
          <p:nvPr/>
        </p:nvGrpSpPr>
        <p:grpSpPr>
          <a:xfrm>
            <a:off x="5754287" y="1952313"/>
            <a:ext cx="5694001" cy="3268911"/>
            <a:chOff x="5561441" y="4703381"/>
            <a:chExt cx="4538019" cy="1442491"/>
          </a:xfrm>
        </p:grpSpPr>
        <p:grpSp>
          <p:nvGrpSpPr>
            <p:cNvPr id="35" name="Group 34"/>
            <p:cNvGrpSpPr/>
            <p:nvPr/>
          </p:nvGrpSpPr>
          <p:grpSpPr>
            <a:xfrm>
              <a:off x="5561441" y="4703381"/>
              <a:ext cx="4538019" cy="1442491"/>
              <a:chOff x="6434909" y="1623421"/>
              <a:chExt cx="4538019" cy="1442491"/>
            </a:xfrm>
          </p:grpSpPr>
          <p:sp>
            <p:nvSpPr>
              <p:cNvPr id="36" name="Rounded Rectangle 3"/>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37" name="Rounded Rectangle 3"/>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sp>
          <p:nvSpPr>
            <p:cNvPr id="42" name="Rectangle 41"/>
            <p:cNvSpPr/>
            <p:nvPr/>
          </p:nvSpPr>
          <p:spPr>
            <a:xfrm>
              <a:off x="5828922" y="4873854"/>
              <a:ext cx="4174272" cy="1003611"/>
            </a:xfrm>
            <a:prstGeom prst="rect">
              <a:avLst/>
            </a:prstGeom>
          </p:spPr>
          <p:txBody>
            <a:bodyPr wrap="square">
              <a:spAutoFit/>
            </a:bodyPr>
            <a:lstStyle/>
            <a:p>
              <a:pPr marL="0" marR="0" algn="just">
                <a:lnSpc>
                  <a:spcPct val="120000"/>
                </a:lnSpc>
                <a:spcBef>
                  <a:spcPts val="0"/>
                </a:spcBef>
                <a:spcAft>
                  <a:spcPts val="0"/>
                </a:spcAft>
              </a:pPr>
              <a:r>
                <a:rPr lang="nl-NL" sz="2000" dirty="0">
                  <a:solidFill>
                    <a:srgbClr val="FF0000"/>
                  </a:solidFill>
                  <a:effectLst/>
                  <a:latin typeface="Cambria" panose="02040503050406030204" pitchFamily="18" charset="0"/>
                  <a:ea typeface="Cambria" panose="02040503050406030204" pitchFamily="18" charset="0"/>
                </a:rPr>
                <a:t>Cha phi-lít yêu cầu mỗi ngày cả gia đình đều phải học được kiến thức mới, sau đó sẽ trao đổi vào sau bữa tối. Ông làm vậy bởi ông cho rằng điều đáng buồn nhất là cả ngày không học được gì, ông mong cả gia đình đều phát huy tinh thần học tập,...</a:t>
              </a:r>
              <a:endParaRPr lang="en-US" sz="20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39284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1802046" y="1809686"/>
            <a:ext cx="4737271" cy="2661730"/>
            <a:chOff x="997374" y="1425638"/>
            <a:chExt cx="4737271" cy="3828382"/>
          </a:xfrm>
        </p:grpSpPr>
        <p:sp>
          <p:nvSpPr>
            <p:cNvPr id="19" name="Freeform 18"/>
            <p:cNvSpPr/>
            <p:nvPr/>
          </p:nvSpPr>
          <p:spPr>
            <a:xfrm>
              <a:off x="3561907" y="3073706"/>
              <a:ext cx="1128966" cy="2180314"/>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17" name="Oval 21"/>
            <p:cNvSpPr/>
            <p:nvPr/>
          </p:nvSpPr>
          <p:spPr>
            <a:xfrm>
              <a:off x="997374" y="1425638"/>
              <a:ext cx="4737271" cy="3631103"/>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 name="Rectangle 1"/>
            <p:cNvSpPr/>
            <p:nvPr/>
          </p:nvSpPr>
          <p:spPr>
            <a:xfrm>
              <a:off x="1626417" y="1661905"/>
              <a:ext cx="3217368" cy="1815882"/>
            </a:xfrm>
            <a:prstGeom prst="rect">
              <a:avLst/>
            </a:prstGeom>
          </p:spPr>
          <p:txBody>
            <a:bodyPr wrap="square">
              <a:spAutoFit/>
            </a:bodyPr>
            <a:lstStyle/>
            <a:p>
              <a:pPr algn="ctr"/>
              <a:r>
                <a:rPr lang="en-US" sz="2800" b="0" i="0" dirty="0">
                  <a:solidFill>
                    <a:srgbClr val="000000"/>
                  </a:solidFill>
                  <a:effectLst/>
                  <a:latin typeface="Cambria" panose="02040503050406030204" pitchFamily="18" charset="0"/>
                  <a:ea typeface="Cambria" panose="02040503050406030204" pitchFamily="18" charset="0"/>
                </a:rPr>
                <a:t>3. Em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xét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gì</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về</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việc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cả</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đình</a:t>
              </a:r>
              <a:r>
                <a:rPr lang="en-US" sz="2800" b="0" i="0" dirty="0">
                  <a:solidFill>
                    <a:srgbClr val="000000"/>
                  </a:solidFill>
                  <a:effectLst/>
                  <a:latin typeface="Cambria" panose="02040503050406030204" pitchFamily="18" charset="0"/>
                  <a:ea typeface="Cambria" panose="02040503050406030204" pitchFamily="18" charset="0"/>
                </a:rPr>
                <a:t> Phi-</a:t>
              </a:r>
              <a:r>
                <a:rPr lang="en-US" sz="2800" b="0" i="0" dirty="0" err="1">
                  <a:solidFill>
                    <a:srgbClr val="000000"/>
                  </a:solidFill>
                  <a:effectLst/>
                  <a:latin typeface="Cambria" panose="02040503050406030204" pitchFamily="18" charset="0"/>
                  <a:ea typeface="Cambria" panose="02040503050406030204" pitchFamily="18" charset="0"/>
                </a:rPr>
                <a:t>lít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xúm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lại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bản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thế</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giới</a:t>
              </a:r>
              <a:r>
                <a:rPr lang="en-US" sz="2800" b="0" i="0" dirty="0">
                  <a:solidFill>
                    <a:srgbClr val="000000"/>
                  </a:solidFill>
                  <a:effectLst/>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DCDFA161-9644-585E-94FE-9C8211CF8659}"/>
              </a:ext>
            </a:extLst>
          </p:cNvPr>
          <p:cNvPicPr>
            <a:picLocks noChangeAspect="1"/>
          </p:cNvPicPr>
          <p:nvPr/>
        </p:nvPicPr>
        <p:blipFill>
          <a:blip r:embed="rId10"/>
          <a:stretch>
            <a:fillRect/>
          </a:stretch>
        </p:blipFill>
        <p:spPr>
          <a:xfrm>
            <a:off x="3770151" y="146256"/>
            <a:ext cx="5182049" cy="1097375"/>
          </a:xfrm>
          <a:prstGeom prst="rect">
            <a:avLst/>
          </a:prstGeom>
        </p:spPr>
      </p:pic>
      <p:pic>
        <p:nvPicPr>
          <p:cNvPr id="21" name="Picture 20">
            <a:extLst>
              <a:ext uri="{FF2B5EF4-FFF2-40B4-BE49-F238E27FC236}">
                <a16:creationId xmlns:a16="http://schemas.microsoft.com/office/drawing/2014/main" id="{A5F25114-F4B2-3F97-5E0C-22363BE0549B}"/>
              </a:ext>
            </a:extLst>
          </p:cNvPr>
          <p:cNvPicPr>
            <a:picLocks noChangeAspect="1"/>
          </p:cNvPicPr>
          <p:nvPr/>
        </p:nvPicPr>
        <p:blipFill>
          <a:blip r:embed="rId11"/>
          <a:stretch>
            <a:fillRect/>
          </a:stretch>
        </p:blipFill>
        <p:spPr>
          <a:xfrm>
            <a:off x="466345" y="4469511"/>
            <a:ext cx="4398264" cy="720581"/>
          </a:xfrm>
          <a:prstGeom prst="rect">
            <a:avLst/>
          </a:prstGeom>
        </p:spPr>
      </p:pic>
      <p:grpSp>
        <p:nvGrpSpPr>
          <p:cNvPr id="26" name="Group 25"/>
          <p:cNvGrpSpPr/>
          <p:nvPr/>
        </p:nvGrpSpPr>
        <p:grpSpPr>
          <a:xfrm>
            <a:off x="6051209" y="1801506"/>
            <a:ext cx="5418372" cy="4907397"/>
            <a:chOff x="6051209" y="1801506"/>
            <a:chExt cx="5418372" cy="4907397"/>
          </a:xfrm>
        </p:grpSpPr>
        <p:grpSp>
          <p:nvGrpSpPr>
            <p:cNvPr id="27" name="Group 26"/>
            <p:cNvGrpSpPr/>
            <p:nvPr/>
          </p:nvGrpSpPr>
          <p:grpSpPr>
            <a:xfrm>
              <a:off x="6051209" y="1801506"/>
              <a:ext cx="5418372" cy="4907397"/>
              <a:chOff x="6702246" y="1801506"/>
              <a:chExt cx="4067034" cy="3669855"/>
            </a:xfrm>
          </p:grpSpPr>
          <p:pic>
            <p:nvPicPr>
              <p:cNvPr id="29" name="Picture 2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3"/>
                <a:ext cx="4067034" cy="3616548"/>
              </a:xfrm>
              <a:prstGeom prst="rect">
                <a:avLst/>
              </a:prstGeom>
            </p:spPr>
          </p:pic>
          <p:sp>
            <p:nvSpPr>
              <p:cNvPr id="30" name="Oval 29"/>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grpSp>
        <p:sp>
          <p:nvSpPr>
            <p:cNvPr id="28" name="Rectangle 27"/>
            <p:cNvSpPr/>
            <p:nvPr/>
          </p:nvSpPr>
          <p:spPr>
            <a:xfrm>
              <a:off x="7016740" y="2566810"/>
              <a:ext cx="4193803" cy="3108543"/>
            </a:xfrm>
            <a:prstGeom prst="rect">
              <a:avLst/>
            </a:prstGeom>
          </p:spPr>
          <p:txBody>
            <a:bodyPr wrap="square">
              <a:spAutoFit/>
            </a:bodyPr>
            <a:lstStyle/>
            <a:p>
              <a:pPr algn="just"/>
              <a:r>
                <a:rPr lang="vi-VN" sz="2800" dirty="0">
                  <a:latin typeface="Cambria" panose="02040503050406030204" pitchFamily="18" charset="0"/>
                  <a:ea typeface="Cambria" panose="02040503050406030204" pitchFamily="18" charset="0"/>
                </a:rPr>
                <a:t>Cả gia đình Phi-lít đều rất quan tâm đến việc học, rất thích học,... cách học của nhà </a:t>
              </a:r>
              <a:r>
                <a:rPr lang="en-US" sz="2800" dirty="0">
                  <a:latin typeface="Cambria" panose="02040503050406030204" pitchFamily="18" charset="0"/>
                  <a:ea typeface="Cambria" panose="02040503050406030204" pitchFamily="18" charset="0"/>
                </a:rPr>
                <a:t>P</a:t>
              </a:r>
              <a:r>
                <a:rPr lang="vi-VN" sz="2800" dirty="0">
                  <a:latin typeface="Cambria" panose="02040503050406030204" pitchFamily="18" charset="0"/>
                  <a:ea typeface="Cambria" panose="02040503050406030204" pitchFamily="18" charset="0"/>
                </a:rPr>
                <a:t>hi-lít cho thấy mọi kiến thức đều phải được kiểm tra, trao đổi, tìm hiểu thật kĩ lưỡng, cụ thể.</a:t>
              </a:r>
              <a:endParaRPr lang="en-GB"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43503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grpSp>
        <p:nvGrpSpPr>
          <p:cNvPr id="3" name="Group 2"/>
          <p:cNvGrpSpPr/>
          <p:nvPr/>
        </p:nvGrpSpPr>
        <p:grpSpPr>
          <a:xfrm>
            <a:off x="997374" y="1425639"/>
            <a:ext cx="4737271" cy="3631103"/>
            <a:chOff x="997374" y="1425639"/>
            <a:chExt cx="4737271" cy="3631103"/>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7" name="Oval 21"/>
            <p:cNvSpPr/>
            <p:nvPr/>
          </p:nvSpPr>
          <p:spPr>
            <a:xfrm>
              <a:off x="997374" y="1425639"/>
              <a:ext cx="4737271" cy="279620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 name="Rectangle 1"/>
            <p:cNvSpPr/>
            <p:nvPr/>
          </p:nvSpPr>
          <p:spPr>
            <a:xfrm>
              <a:off x="1679096" y="1780367"/>
              <a:ext cx="3217368" cy="2062103"/>
            </a:xfrm>
            <a:prstGeom prst="rect">
              <a:avLst/>
            </a:prstGeom>
          </p:spPr>
          <p:txBody>
            <a:bodyPr wrap="square">
              <a:spAutoFit/>
            </a:bodyPr>
            <a:lstStyle/>
            <a:p>
              <a:pPr algn="ctr"/>
              <a:r>
                <a:rPr lang="en-US" sz="3200" b="0" i="0" dirty="0">
                  <a:solidFill>
                    <a:srgbClr val="000000"/>
                  </a:solidFill>
                  <a:effectLst/>
                  <a:latin typeface="Cambria" panose="02040503050406030204" pitchFamily="18" charset="0"/>
                  <a:ea typeface="Cambria" panose="02040503050406030204" pitchFamily="18" charset="0"/>
                </a:rPr>
                <a:t>4. </a:t>
              </a:r>
              <a:r>
                <a:rPr lang="vi-VN" sz="3200" b="0" i="0" dirty="0">
                  <a:solidFill>
                    <a:srgbClr val="000000"/>
                  </a:solidFill>
                  <a:effectLst/>
                  <a:latin typeface="Cambria" panose="02040503050406030204" pitchFamily="18" charset="0"/>
                  <a:ea typeface="Cambria" panose="02040503050406030204" pitchFamily="18" charset="0"/>
                </a:rPr>
                <a:t>Phương pháp học tập của gia đình mang lại lợi ích gì cho Phi-lít?</a:t>
              </a:r>
              <a:endParaRPr lang="en-GB" sz="3200" dirty="0">
                <a:latin typeface="Cambria" panose="02040503050406030204" pitchFamily="18" charset="0"/>
                <a:ea typeface="Cambria" panose="02040503050406030204" pitchFamily="18" charset="0"/>
              </a:endParaRPr>
            </a:p>
          </p:txBody>
        </p:sp>
      </p:grpSp>
      <p:grpSp>
        <p:nvGrpSpPr>
          <p:cNvPr id="4" name="Group 3"/>
          <p:cNvGrpSpPr/>
          <p:nvPr/>
        </p:nvGrpSpPr>
        <p:grpSpPr>
          <a:xfrm>
            <a:off x="6045839" y="1505553"/>
            <a:ext cx="5615654" cy="4474623"/>
            <a:chOff x="6045839" y="1505553"/>
            <a:chExt cx="5615654" cy="5203350"/>
          </a:xfrm>
        </p:grpSpPr>
        <p:grpSp>
          <p:nvGrpSpPr>
            <p:cNvPr id="25" name="Group 24"/>
            <p:cNvGrpSpPr/>
            <p:nvPr/>
          </p:nvGrpSpPr>
          <p:grpSpPr>
            <a:xfrm>
              <a:off x="6045839" y="1505553"/>
              <a:ext cx="5615654" cy="5203350"/>
              <a:chOff x="6702246" y="1801506"/>
              <a:chExt cx="4067034" cy="3598309"/>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4"/>
                <a:ext cx="4067034" cy="3545001"/>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24" name="Rectangle 23"/>
            <p:cNvSpPr/>
            <p:nvPr/>
          </p:nvSpPr>
          <p:spPr>
            <a:xfrm>
              <a:off x="7078502" y="2231662"/>
              <a:ext cx="4090370" cy="3046988"/>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VD: Phương pháp đó giúp cho Phi-lít biết được nhiều kiến thức mới mỗi ngày, phát triển trí tuệ của mình,…</a:t>
              </a:r>
              <a:endParaRPr lang="en-GB" sz="4800" b="1" dirty="0">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6F5052BC-9545-EDE8-D2FC-ED538C57882B}"/>
              </a:ext>
            </a:extLst>
          </p:cNvPr>
          <p:cNvPicPr>
            <a:picLocks noChangeAspect="1"/>
          </p:cNvPicPr>
          <p:nvPr/>
        </p:nvPicPr>
        <p:blipFill>
          <a:blip r:embed="rId13"/>
          <a:stretch>
            <a:fillRect/>
          </a:stretch>
        </p:blipFill>
        <p:spPr>
          <a:xfrm>
            <a:off x="3687855" y="219408"/>
            <a:ext cx="5182049" cy="1097375"/>
          </a:xfrm>
          <a:prstGeom prst="rect">
            <a:avLst/>
          </a:prstGeom>
        </p:spPr>
      </p:pic>
    </p:spTree>
    <p:extLst>
      <p:ext uri="{BB962C8B-B14F-4D97-AF65-F5344CB8AC3E}">
        <p14:creationId xmlns:p14="http://schemas.microsoft.com/office/powerpoint/2010/main" val="38623366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198497" y="567351"/>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3800131" y="4048938"/>
            <a:ext cx="2617038" cy="2617038"/>
          </a:xfrm>
          <a:prstGeom prst="rect">
            <a:avLst/>
          </a:prstGeom>
        </p:spPr>
      </p:pic>
      <p:grpSp>
        <p:nvGrpSpPr>
          <p:cNvPr id="3" name="Group 2"/>
          <p:cNvGrpSpPr/>
          <p:nvPr/>
        </p:nvGrpSpPr>
        <p:grpSpPr>
          <a:xfrm>
            <a:off x="603504" y="1425639"/>
            <a:ext cx="5131141" cy="3631103"/>
            <a:chOff x="997374" y="1425639"/>
            <a:chExt cx="4737271" cy="3631103"/>
          </a:xfrm>
        </p:grpSpPr>
        <p:sp>
          <p:nvSpPr>
            <p:cNvPr id="19" name="Freeform 18"/>
            <p:cNvSpPr/>
            <p:nvPr/>
          </p:nvSpPr>
          <p:spPr>
            <a:xfrm>
              <a:off x="3561906" y="3073706"/>
              <a:ext cx="1318565" cy="1983036"/>
            </a:xfrm>
            <a:custGeom>
              <a:avLst/>
              <a:gdLst>
                <a:gd name="connsiteX0" fmla="*/ 200039 w 2711884"/>
                <a:gd name="connsiteY0" fmla="*/ 0 h 1983036"/>
                <a:gd name="connsiteX1" fmla="*/ 255123 w 2711884"/>
                <a:gd name="connsiteY1" fmla="*/ 881349 h 1983036"/>
                <a:gd name="connsiteX2" fmla="*/ 2711884 w 2711884"/>
                <a:gd name="connsiteY2" fmla="*/ 1983036 h 1983036"/>
              </a:gdLst>
              <a:ahLst/>
              <a:cxnLst>
                <a:cxn ang="0">
                  <a:pos x="connsiteX0" y="connsiteY0"/>
                </a:cxn>
                <a:cxn ang="0">
                  <a:pos x="connsiteX1" y="connsiteY1"/>
                </a:cxn>
                <a:cxn ang="0">
                  <a:pos x="connsiteX2" y="connsiteY2"/>
                </a:cxn>
              </a:cxnLst>
              <a:rect l="l" t="t" r="r" b="b"/>
              <a:pathLst>
                <a:path w="2711884" h="1983036">
                  <a:moveTo>
                    <a:pt x="200039" y="0"/>
                  </a:moveTo>
                  <a:cubicBezTo>
                    <a:pt x="18260" y="275421"/>
                    <a:pt x="-163518" y="550843"/>
                    <a:pt x="255123" y="881349"/>
                  </a:cubicBezTo>
                  <a:cubicBezTo>
                    <a:pt x="673764" y="1211855"/>
                    <a:pt x="1692824" y="1597445"/>
                    <a:pt x="2711884" y="1983036"/>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Oval 21"/>
            <p:cNvSpPr/>
            <p:nvPr/>
          </p:nvSpPr>
          <p:spPr>
            <a:xfrm>
              <a:off x="997374" y="1425639"/>
              <a:ext cx="4737271" cy="2796200"/>
            </a:xfrm>
            <a:prstGeom prst="cloud">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p:cNvSpPr/>
            <p:nvPr/>
          </p:nvSpPr>
          <p:spPr>
            <a:xfrm>
              <a:off x="1487016" y="1780367"/>
              <a:ext cx="3834792"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Em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muốn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chuyện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Tinh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thần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nhà</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Phi-</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lít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 name="Group 3"/>
          <p:cNvGrpSpPr/>
          <p:nvPr/>
        </p:nvGrpSpPr>
        <p:grpSpPr>
          <a:xfrm>
            <a:off x="5586984" y="1505553"/>
            <a:ext cx="6074509" cy="5352447"/>
            <a:chOff x="6045839" y="1505553"/>
            <a:chExt cx="5615654" cy="6224133"/>
          </a:xfrm>
        </p:grpSpPr>
        <p:grpSp>
          <p:nvGrpSpPr>
            <p:cNvPr id="25" name="Group 24"/>
            <p:cNvGrpSpPr/>
            <p:nvPr/>
          </p:nvGrpSpPr>
          <p:grpSpPr>
            <a:xfrm>
              <a:off x="6045839" y="1505553"/>
              <a:ext cx="5615654" cy="6224133"/>
              <a:chOff x="6702246" y="1801506"/>
              <a:chExt cx="4067034" cy="4304218"/>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7515" b="66788" l="14909" r="29600">
                            <a14:foregroundMark x1="17309" y1="45091" x2="17309" y2="45091"/>
                          </a14:backgroundRemoval>
                        </a14:imgEffect>
                      </a14:imgLayer>
                    </a14:imgProps>
                  </a:ext>
                  <a:ext uri="{28A0092B-C50C-407E-A947-70E740481C1C}">
                    <a14:useLocalDpi xmlns:a14="http://schemas.microsoft.com/office/drawing/2010/main" val="0"/>
                  </a:ext>
                </a:extLst>
              </a:blip>
              <a:srcRect l="15559" t="40243" r="72039" b="37534"/>
              <a:stretch/>
            </p:blipFill>
            <p:spPr>
              <a:xfrm>
                <a:off x="6702246" y="1854813"/>
                <a:ext cx="4067034" cy="4250911"/>
              </a:xfrm>
              <a:prstGeom prst="rect">
                <a:avLst/>
              </a:prstGeom>
            </p:spPr>
          </p:pic>
          <p:sp>
            <p:nvSpPr>
              <p:cNvPr id="23" name="Oval 22"/>
              <p:cNvSpPr/>
              <p:nvPr/>
            </p:nvSpPr>
            <p:spPr>
              <a:xfrm>
                <a:off x="8605380" y="1801506"/>
                <a:ext cx="454473" cy="463033"/>
              </a:xfrm>
              <a:prstGeom prst="ellipse">
                <a:avLst/>
              </a:prstGeom>
              <a:solidFill>
                <a:schemeClr val="bg1">
                  <a:lumMod val="75000"/>
                </a:schemeClr>
              </a:solidFill>
              <a:ln>
                <a:solidFill>
                  <a:schemeClr val="bg1">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4" name="Rectangle 23"/>
            <p:cNvSpPr/>
            <p:nvPr/>
          </p:nvSpPr>
          <p:spPr>
            <a:xfrm>
              <a:off x="7078502" y="2231662"/>
              <a:ext cx="4090370" cy="483165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đọc câu chuyện Tinh thần học tập của nhà Phi-lít, em muốn điều chỉnh cách học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Chăm chỉ tìm kiếm những thông tin, kiến thức mới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Cùng chia sẻ kiến thức mới học được cho các thành viên trong gia đình;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Lắng nghe những câu chuyện, tin tức thời sự có ở xung quanh mình, trong nước và tin tức quốc tế thường xuyên.</a:t>
              </a:r>
              <a:endParaRPr kumimoji="0" lang="en-GB"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6F5052BC-9545-EDE8-D2FC-ED538C57882B}"/>
              </a:ext>
            </a:extLst>
          </p:cNvPr>
          <p:cNvPicPr>
            <a:picLocks noChangeAspect="1"/>
          </p:cNvPicPr>
          <p:nvPr/>
        </p:nvPicPr>
        <p:blipFill>
          <a:blip r:embed="rId13"/>
          <a:stretch>
            <a:fillRect/>
          </a:stretch>
        </p:blipFill>
        <p:spPr>
          <a:xfrm>
            <a:off x="3687855" y="219408"/>
            <a:ext cx="5182049" cy="1097375"/>
          </a:xfrm>
          <a:prstGeom prst="rect">
            <a:avLst/>
          </a:prstGeom>
        </p:spPr>
      </p:pic>
    </p:spTree>
    <p:extLst>
      <p:ext uri="{BB962C8B-B14F-4D97-AF65-F5344CB8AC3E}">
        <p14:creationId xmlns:p14="http://schemas.microsoft.com/office/powerpoint/2010/main" val="16179346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9" cstate="print">
              <a:extLst>
                <a:ext uri="{BEBA8EAE-BF5A-486C-A8C5-ECC9F3942E4B}">
                  <a14:imgProps xmlns:a14="http://schemas.microsoft.com/office/drawing/2010/main">
                    <a14:imgLayer r:embed="rId7">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472185" y="2149522"/>
            <a:ext cx="9454896" cy="3785652"/>
          </a:xfrm>
          <a:prstGeom prst="rect">
            <a:avLst/>
          </a:prstGeom>
        </p:spPr>
        <p:txBody>
          <a:bodyPr wrap="square">
            <a:spAutoFit/>
          </a:bodyPr>
          <a:lstStyle/>
          <a:p>
            <a:pPr lvl="0" indent="361950" algn="just"/>
            <a:r>
              <a:rPr lang="en-US" sz="4000" i="1" dirty="0">
                <a:solidFill>
                  <a:srgbClr val="FF0000"/>
                </a:solidFill>
                <a:latin typeface="Cambria" panose="02040503050406030204" pitchFamily="18" charset="0"/>
                <a:ea typeface="Cambria" panose="02040503050406030204" pitchFamily="18" charset="0"/>
              </a:rPr>
              <a:t>Qua </a:t>
            </a:r>
            <a:r>
              <a:rPr lang="en-US" sz="4000" i="1" dirty="0" err="1">
                <a:solidFill>
                  <a:srgbClr val="FF0000"/>
                </a:solidFill>
                <a:latin typeface="Cambria" panose="02040503050406030204" pitchFamily="18" charset="0"/>
                <a:ea typeface="Cambria" panose="02040503050406030204" pitchFamily="18" charset="0"/>
              </a:rPr>
              <a:t>bài</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đọc</a:t>
            </a:r>
            <a:r>
              <a:rPr lang="en-US" sz="4000" i="1" dirty="0">
                <a:solidFill>
                  <a:srgbClr val="FF0000"/>
                </a:solidFill>
                <a:latin typeface="Cambria" panose="02040503050406030204" pitchFamily="18" charset="0"/>
                <a:ea typeface="Cambria" panose="02040503050406030204" pitchFamily="18" charset="0"/>
              </a:rPr>
              <a:t> ta h</a:t>
            </a:r>
            <a:r>
              <a:rPr lang="vi-VN" sz="4000" i="1" dirty="0">
                <a:solidFill>
                  <a:srgbClr val="FF0000"/>
                </a:solidFill>
                <a:latin typeface="Cambria" panose="02040503050406030204" pitchFamily="18" charset="0"/>
                <a:ea typeface="Cambria" panose="02040503050406030204" pitchFamily="18" charset="0"/>
              </a:rPr>
              <a:t>iểu được nhờ phương pháp học tập của gia đình đã mang lại cho Phi-lít nhiều điều tốt đẹp: luôn hào hứng với việc học, thi đỗ đại học, dễ dàng thích nghi với phương pháp học tập này ở một cấp học cao hơn.</a:t>
            </a:r>
            <a:endParaRPr kumimoji="0" lang="en-GB"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F7AC2CF-5E1C-E30D-C388-175B375C0F14}"/>
              </a:ext>
            </a:extLst>
          </p:cNvPr>
          <p:cNvSpPr txBox="1"/>
          <p:nvPr/>
        </p:nvSpPr>
        <p:spPr>
          <a:xfrm>
            <a:off x="1722907" y="975670"/>
            <a:ext cx="11081846" cy="830997"/>
          </a:xfrm>
          <a:prstGeom prst="rect">
            <a:avLst/>
          </a:prstGeom>
          <a:noFill/>
        </p:spPr>
        <p:txBody>
          <a:bodyPr wrap="square" rtlCol="0">
            <a:spAutoFit/>
          </a:bodyPr>
          <a:lstStyle/>
          <a:p>
            <a:pPr defTabSz="912114"/>
            <a:r>
              <a:rPr lang="en-US" sz="4800" b="1" dirty="0" err="1">
                <a:solidFill>
                  <a:srgbClr val="002060"/>
                </a:solidFill>
                <a:latin typeface="Calibri"/>
              </a:rPr>
              <a:t>Nội</a:t>
            </a:r>
            <a:r>
              <a:rPr lang="en-US" sz="4800" b="1" dirty="0">
                <a:solidFill>
                  <a:srgbClr val="002060"/>
                </a:solidFill>
                <a:latin typeface="Calibri"/>
              </a:rPr>
              <a:t> dung </a:t>
            </a:r>
            <a:r>
              <a:rPr lang="en-US" sz="4800" b="1" dirty="0" err="1">
                <a:solidFill>
                  <a:srgbClr val="002060"/>
                </a:solidFill>
                <a:latin typeface="Calibri"/>
              </a:rPr>
              <a:t>chính</a:t>
            </a:r>
            <a:r>
              <a:rPr lang="en-US" sz="4800" b="1" dirty="0">
                <a:solidFill>
                  <a:srgbClr val="002060"/>
                </a:solidFill>
                <a:latin typeface="Calibri"/>
              </a:rPr>
              <a:t> </a:t>
            </a:r>
            <a:r>
              <a:rPr lang="en-US" sz="4800" b="1" dirty="0" err="1">
                <a:solidFill>
                  <a:srgbClr val="002060"/>
                </a:solidFill>
                <a:latin typeface="Calibri"/>
              </a:rPr>
              <a:t>của</a:t>
            </a:r>
            <a:r>
              <a:rPr lang="en-US" sz="4800" b="1" dirty="0">
                <a:solidFill>
                  <a:srgbClr val="002060"/>
                </a:solidFill>
                <a:latin typeface="Calibri"/>
              </a:rPr>
              <a:t> </a:t>
            </a:r>
            <a:r>
              <a:rPr lang="en-US" sz="4800" b="1" dirty="0" err="1">
                <a:solidFill>
                  <a:srgbClr val="002060"/>
                </a:solidFill>
                <a:latin typeface="Calibri"/>
              </a:rPr>
              <a:t>bài</a:t>
            </a:r>
            <a:r>
              <a:rPr lang="en-US" sz="4800" b="1" dirty="0">
                <a:solidFill>
                  <a:srgbClr val="002060"/>
                </a:solidFill>
                <a:latin typeface="Calibri"/>
              </a:rPr>
              <a:t> </a:t>
            </a:r>
            <a:r>
              <a:rPr lang="en-US" sz="4800" b="1" dirty="0" err="1">
                <a:solidFill>
                  <a:srgbClr val="002060"/>
                </a:solidFill>
                <a:latin typeface="Calibri"/>
              </a:rPr>
              <a:t>đọc</a:t>
            </a:r>
            <a:r>
              <a:rPr lang="en-US" sz="4800" b="1" dirty="0">
                <a:solidFill>
                  <a:srgbClr val="002060"/>
                </a:solidFill>
                <a:latin typeface="Calibri"/>
              </a:rPr>
              <a:t> </a:t>
            </a:r>
            <a:r>
              <a:rPr lang="en-US" sz="4800" b="1" dirty="0" err="1">
                <a:solidFill>
                  <a:srgbClr val="002060"/>
                </a:solidFill>
                <a:latin typeface="Calibri"/>
              </a:rPr>
              <a:t>là</a:t>
            </a:r>
            <a:r>
              <a:rPr lang="en-US" sz="4800" b="1" dirty="0">
                <a:solidFill>
                  <a:srgbClr val="002060"/>
                </a:solidFill>
                <a:latin typeface="Calibri"/>
              </a:rPr>
              <a:t> </a:t>
            </a:r>
            <a:r>
              <a:rPr lang="en-US" sz="4800" b="1" dirty="0" err="1">
                <a:solidFill>
                  <a:srgbClr val="002060"/>
                </a:solidFill>
                <a:latin typeface="Calibri"/>
              </a:rPr>
              <a:t>gì</a:t>
            </a:r>
            <a:r>
              <a:rPr lang="en-US" sz="4800" b="1" dirty="0">
                <a:solidFill>
                  <a:srgbClr val="002060"/>
                </a:solidFill>
                <a:latin typeface="Calibri"/>
              </a:rPr>
              <a:t>?</a:t>
            </a:r>
          </a:p>
        </p:txBody>
      </p:sp>
    </p:spTree>
    <p:extLst>
      <p:ext uri="{BB962C8B-B14F-4D97-AF65-F5344CB8AC3E}">
        <p14:creationId xmlns:p14="http://schemas.microsoft.com/office/powerpoint/2010/main" val="7959990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85988" y="1877993"/>
            <a:ext cx="12106012" cy="4337069"/>
          </a:xfrm>
          <a:prstGeom prst="rect">
            <a:avLst/>
          </a:prstGeom>
        </p:spPr>
      </p:pic>
    </p:spTree>
    <p:extLst>
      <p:ext uri="{BB962C8B-B14F-4D97-AF65-F5344CB8AC3E}">
        <p14:creationId xmlns:p14="http://schemas.microsoft.com/office/powerpoint/2010/main" val="1664887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logo with a black background&#10;&#10;Description automatically generated">
            <a:extLst>
              <a:ext uri="{FF2B5EF4-FFF2-40B4-BE49-F238E27FC236}">
                <a16:creationId xmlns:a16="http://schemas.microsoft.com/office/drawing/2014/main" id="{0DB816E0-E33B-A66C-F1DA-78FA5293F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487" y="1176249"/>
            <a:ext cx="8315665" cy="6425741"/>
          </a:xfrm>
          <a:prstGeom prst="rect">
            <a:avLst/>
          </a:prstGeom>
        </p:spPr>
      </p:pic>
    </p:spTree>
    <p:extLst>
      <p:ext uri="{BB962C8B-B14F-4D97-AF65-F5344CB8AC3E}">
        <p14:creationId xmlns:p14="http://schemas.microsoft.com/office/powerpoint/2010/main" val="21408476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724789" y="524004"/>
            <a:ext cx="8742422" cy="5809992"/>
          </a:xfrm>
          <a:prstGeom prst="rect">
            <a:avLst/>
          </a:prstGeom>
        </p:spPr>
      </p:pic>
    </p:spTree>
    <p:extLst>
      <p:ext uri="{BB962C8B-B14F-4D97-AF65-F5344CB8AC3E}">
        <p14:creationId xmlns:p14="http://schemas.microsoft.com/office/powerpoint/2010/main" val="4956241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grpSp>
        <p:nvGrpSpPr>
          <p:cNvPr id="21" name="Group 20"/>
          <p:cNvGrpSpPr/>
          <p:nvPr/>
        </p:nvGrpSpPr>
        <p:grpSpPr>
          <a:xfrm>
            <a:off x="716755" y="218163"/>
            <a:ext cx="11170445" cy="1200329"/>
            <a:chOff x="1021555" y="142875"/>
            <a:chExt cx="11170445" cy="1200329"/>
          </a:xfrm>
        </p:grpSpPr>
        <p:sp>
          <p:nvSpPr>
            <p:cNvPr id="3" name="Trapezoid 2"/>
            <p:cNvSpPr/>
            <p:nvPr/>
          </p:nvSpPr>
          <p:spPr>
            <a:xfrm>
              <a:off x="1021555" y="142875"/>
              <a:ext cx="11170445"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4" name="Rectangle 3"/>
            <p:cNvSpPr/>
            <p:nvPr/>
          </p:nvSpPr>
          <p:spPr>
            <a:xfrm>
              <a:off x="1278730" y="142875"/>
              <a:ext cx="10913270" cy="1200329"/>
            </a:xfrm>
            <a:prstGeom prst="rect">
              <a:avLst/>
            </a:prstGeom>
          </p:spPr>
          <p:txBody>
            <a:bodyPr wrap="square">
              <a:spAutoFit/>
            </a:bodyPr>
            <a:lstStyle/>
            <a:p>
              <a:pPr algn="ctr"/>
              <a:r>
                <a:rPr lang="en-US" sz="3600" dirty="0">
                  <a:solidFill>
                    <a:schemeClr val="accent2">
                      <a:lumMod val="50000"/>
                    </a:schemeClr>
                  </a:solidFill>
                  <a:latin typeface="Cambria" panose="02040503050406030204" pitchFamily="18" charset="0"/>
                  <a:ea typeface="Cambria" panose="02040503050406030204" pitchFamily="18" charset="0"/>
                </a:rPr>
                <a:t>1. </a:t>
              </a:r>
              <a:r>
                <a:rPr lang="vi-VN" sz="3600" dirty="0">
                  <a:solidFill>
                    <a:schemeClr val="accent2">
                      <a:lumMod val="50000"/>
                    </a:schemeClr>
                  </a:solidFill>
                  <a:latin typeface="Cambria" panose="02040503050406030204" pitchFamily="18" charset="0"/>
                  <a:ea typeface="Cambria" panose="02040503050406030204" pitchFamily="18" charset="0"/>
                </a:rPr>
                <a:t>Tìm đại từ xưng hô trong đoạn sau và cho biết chúng được dùng để chỉ ai.</a:t>
              </a:r>
              <a:endParaRPr lang="en-GB" sz="3600" dirty="0">
                <a:solidFill>
                  <a:schemeClr val="accent2">
                    <a:lumMod val="50000"/>
                  </a:schemeClr>
                </a:solidFill>
                <a:latin typeface="Cambria" panose="02040503050406030204" pitchFamily="18" charset="0"/>
                <a:ea typeface="Cambria" panose="02040503050406030204" pitchFamily="18" charset="0"/>
              </a:endParaRPr>
            </a:p>
          </p:txBody>
        </p:sp>
      </p:grpSp>
      <p:sp>
        <p:nvSpPr>
          <p:cNvPr id="2" name="Rectangle 1">
            <a:extLst>
              <a:ext uri="{FF2B5EF4-FFF2-40B4-BE49-F238E27FC236}">
                <a16:creationId xmlns:a16="http://schemas.microsoft.com/office/drawing/2014/main" id="{8E326BAD-AB6B-271F-77FC-D58811E01B07}"/>
              </a:ext>
            </a:extLst>
          </p:cNvPr>
          <p:cNvSpPr/>
          <p:nvPr/>
        </p:nvSpPr>
        <p:spPr>
          <a:xfrm>
            <a:off x="385762" y="1709928"/>
            <a:ext cx="11444287" cy="4830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A4CFDF9-2AAB-3068-A42A-9C03157EB483}"/>
              </a:ext>
            </a:extLst>
          </p:cNvPr>
          <p:cNvPicPr>
            <a:picLocks noChangeAspect="1"/>
          </p:cNvPicPr>
          <p:nvPr/>
        </p:nvPicPr>
        <p:blipFill>
          <a:blip r:embed="rId2"/>
          <a:stretch>
            <a:fillRect/>
          </a:stretch>
        </p:blipFill>
        <p:spPr>
          <a:xfrm>
            <a:off x="1311782" y="1845183"/>
            <a:ext cx="9935337" cy="1204972"/>
          </a:xfrm>
          <a:prstGeom prst="rect">
            <a:avLst/>
          </a:prstGeom>
        </p:spPr>
      </p:pic>
      <p:sp>
        <p:nvSpPr>
          <p:cNvPr id="7" name="TextBox 6">
            <a:extLst>
              <a:ext uri="{FF2B5EF4-FFF2-40B4-BE49-F238E27FC236}">
                <a16:creationId xmlns:a16="http://schemas.microsoft.com/office/drawing/2014/main" id="{716FC5B3-EA1F-AC1A-5F23-3D03E4AD2406}"/>
              </a:ext>
            </a:extLst>
          </p:cNvPr>
          <p:cNvSpPr txBox="1"/>
          <p:nvPr/>
        </p:nvSpPr>
        <p:spPr>
          <a:xfrm>
            <a:off x="1417320" y="3392424"/>
            <a:ext cx="9390888" cy="1754326"/>
          </a:xfrm>
          <a:prstGeom prst="rect">
            <a:avLst/>
          </a:prstGeom>
          <a:noFill/>
        </p:spPr>
        <p:txBody>
          <a:bodyPr wrap="square" rtlCol="0">
            <a:spAutoFit/>
          </a:bodyPr>
          <a:lstStyle/>
          <a:p>
            <a:pPr algn="just"/>
            <a:r>
              <a:rPr lang="nl-NL" sz="3600" dirty="0">
                <a:solidFill>
                  <a:srgbClr val="FF0000"/>
                </a:solidFill>
                <a:effectLst/>
                <a:latin typeface="Cambria" panose="02040503050406030204" pitchFamily="18" charset="0"/>
                <a:ea typeface="Cambria" panose="02040503050406030204" pitchFamily="18" charset="0"/>
              </a:rPr>
              <a:t>+ Đại từ xưng hô là </a:t>
            </a:r>
            <a:r>
              <a:rPr lang="nl-NL" sz="3600" i="1" dirty="0">
                <a:solidFill>
                  <a:srgbClr val="FF0000"/>
                </a:solidFill>
                <a:effectLst/>
                <a:latin typeface="Cambria" panose="02040503050406030204" pitchFamily="18" charset="0"/>
                <a:ea typeface="Cambria" panose="02040503050406030204" pitchFamily="18" charset="0"/>
              </a:rPr>
              <a:t>con </a:t>
            </a:r>
            <a:r>
              <a:rPr lang="nl-NL" sz="3600" dirty="0">
                <a:solidFill>
                  <a:srgbClr val="FF0000"/>
                </a:solidFill>
                <a:effectLst/>
                <a:latin typeface="Cambria" panose="02040503050406030204" pitchFamily="18" charset="0"/>
                <a:ea typeface="Cambria" panose="02040503050406030204" pitchFamily="18" charset="0"/>
              </a:rPr>
              <a:t>và </a:t>
            </a:r>
            <a:r>
              <a:rPr lang="nl-NL" sz="3600" i="1" dirty="0">
                <a:solidFill>
                  <a:srgbClr val="FF0000"/>
                </a:solidFill>
                <a:effectLst/>
                <a:latin typeface="Cambria" panose="02040503050406030204" pitchFamily="18" charset="0"/>
                <a:ea typeface="Cambria" panose="02040503050406030204" pitchFamily="18" charset="0"/>
              </a:rPr>
              <a:t>chúng ta</a:t>
            </a:r>
            <a:r>
              <a:rPr lang="nl-NL" sz="3600" dirty="0">
                <a:solidFill>
                  <a:srgbClr val="FF0000"/>
                </a:solidFill>
                <a:effectLst/>
                <a:latin typeface="Cambria" panose="02040503050406030204" pitchFamily="18" charset="0"/>
                <a:ea typeface="Cambria" panose="02040503050406030204" pitchFamily="18" charset="0"/>
              </a:rPr>
              <a:t>.</a:t>
            </a:r>
          </a:p>
          <a:p>
            <a:pPr algn="just"/>
            <a:r>
              <a:rPr lang="nl-NL" sz="3600" dirty="0">
                <a:solidFill>
                  <a:srgbClr val="FF0000"/>
                </a:solidFill>
                <a:effectLst/>
                <a:latin typeface="Cambria" panose="02040503050406030204" pitchFamily="18" charset="0"/>
                <a:ea typeface="Cambria" panose="02040503050406030204" pitchFamily="18" charset="0"/>
              </a:rPr>
              <a:t>Từ </a:t>
            </a:r>
            <a:r>
              <a:rPr lang="nl-NL" sz="3600" i="1" dirty="0">
                <a:solidFill>
                  <a:srgbClr val="FF0000"/>
                </a:solidFill>
                <a:effectLst/>
                <a:latin typeface="Cambria" panose="02040503050406030204" pitchFamily="18" charset="0"/>
                <a:ea typeface="Cambria" panose="02040503050406030204" pitchFamily="18" charset="0"/>
              </a:rPr>
              <a:t>con</a:t>
            </a:r>
            <a:r>
              <a:rPr lang="nl-NL" sz="3600" dirty="0">
                <a:solidFill>
                  <a:srgbClr val="FF0000"/>
                </a:solidFill>
                <a:effectLst/>
                <a:latin typeface="Cambria" panose="02040503050406030204" pitchFamily="18" charset="0"/>
                <a:ea typeface="Cambria" panose="02040503050406030204" pitchFamily="18" charset="0"/>
              </a:rPr>
              <a:t> dùng để chỉ phi-lít, từ </a:t>
            </a:r>
            <a:r>
              <a:rPr lang="nl-NL" sz="3600" i="1" dirty="0">
                <a:solidFill>
                  <a:srgbClr val="FF0000"/>
                </a:solidFill>
                <a:effectLst/>
                <a:latin typeface="Cambria" panose="02040503050406030204" pitchFamily="18" charset="0"/>
                <a:ea typeface="Cambria" panose="02040503050406030204" pitchFamily="18" charset="0"/>
              </a:rPr>
              <a:t>chúng ta</a:t>
            </a:r>
            <a:r>
              <a:rPr lang="nl-NL" sz="3600" dirty="0">
                <a:solidFill>
                  <a:srgbClr val="FF0000"/>
                </a:solidFill>
                <a:effectLst/>
                <a:latin typeface="Cambria" panose="02040503050406030204" pitchFamily="18" charset="0"/>
                <a:ea typeface="Cambria" panose="02040503050406030204" pitchFamily="18" charset="0"/>
              </a:rPr>
              <a:t> dùng để chỉ Phi-lít và bố của mình.</a:t>
            </a:r>
            <a:endParaRPr lang="en-US" sz="3600" dirty="0">
              <a:solidFill>
                <a:srgbClr val="FF0000"/>
              </a:solidFill>
              <a:effectLst/>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A9D38EE5-66FC-C631-56F6-7860E7C827F5}"/>
              </a:ext>
            </a:extLst>
          </p:cNvPr>
          <p:cNvCxnSpPr/>
          <p:nvPr/>
        </p:nvCxnSpPr>
        <p:spPr>
          <a:xfrm>
            <a:off x="4389120" y="2450592"/>
            <a:ext cx="475488" cy="0"/>
          </a:xfrm>
          <a:prstGeom prst="line">
            <a:avLst/>
          </a:prstGeom>
          <a:ln w="57150">
            <a:solidFill>
              <a:srgbClr val="AD137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50D5D85-CAF1-9B2F-AEA0-EA23078A49A9}"/>
              </a:ext>
            </a:extLst>
          </p:cNvPr>
          <p:cNvCxnSpPr>
            <a:cxnSpLocks/>
          </p:cNvCxnSpPr>
          <p:nvPr/>
        </p:nvCxnSpPr>
        <p:spPr>
          <a:xfrm>
            <a:off x="8577072" y="2478024"/>
            <a:ext cx="1133856" cy="0"/>
          </a:xfrm>
          <a:prstGeom prst="line">
            <a:avLst/>
          </a:prstGeom>
          <a:ln w="57150">
            <a:solidFill>
              <a:srgbClr val="AD13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294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grpSp>
        <p:nvGrpSpPr>
          <p:cNvPr id="21" name="Group 20"/>
          <p:cNvGrpSpPr/>
          <p:nvPr/>
        </p:nvGrpSpPr>
        <p:grpSpPr>
          <a:xfrm>
            <a:off x="716755" y="218163"/>
            <a:ext cx="11170445" cy="842541"/>
            <a:chOff x="1021555" y="142875"/>
            <a:chExt cx="11170445" cy="1071563"/>
          </a:xfrm>
        </p:grpSpPr>
        <p:sp>
          <p:nvSpPr>
            <p:cNvPr id="3" name="Trapezoid 2"/>
            <p:cNvSpPr/>
            <p:nvPr/>
          </p:nvSpPr>
          <p:spPr>
            <a:xfrm>
              <a:off x="1021555" y="142875"/>
              <a:ext cx="11170445" cy="107156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1278730" y="142875"/>
              <a:ext cx="1091327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2.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thích</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t>
              </a:r>
              <a:endParaRPr kumimoji="0" lang="en-GB"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2" name="Rectangle 1">
            <a:extLst>
              <a:ext uri="{FF2B5EF4-FFF2-40B4-BE49-F238E27FC236}">
                <a16:creationId xmlns:a16="http://schemas.microsoft.com/office/drawing/2014/main" id="{8E326BAD-AB6B-271F-77FC-D58811E01B07}"/>
              </a:ext>
            </a:extLst>
          </p:cNvPr>
          <p:cNvSpPr/>
          <p:nvPr/>
        </p:nvSpPr>
        <p:spPr>
          <a:xfrm>
            <a:off x="385762" y="1179576"/>
            <a:ext cx="11444287" cy="5360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2EAEE180-2261-2DCD-D9A2-0B97AC3ABA3A}"/>
              </a:ext>
            </a:extLst>
          </p:cNvPr>
          <p:cNvSpPr/>
          <p:nvPr/>
        </p:nvSpPr>
        <p:spPr>
          <a:xfrm>
            <a:off x="1289304"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kiến</a:t>
            </a:r>
            <a:r>
              <a:rPr lang="en-US" sz="3200" dirty="0">
                <a:solidFill>
                  <a:srgbClr val="002060"/>
                </a:solidFill>
              </a:rPr>
              <a:t> </a:t>
            </a:r>
            <a:r>
              <a:rPr lang="en-US" sz="3200" dirty="0" err="1">
                <a:solidFill>
                  <a:srgbClr val="002060"/>
                </a:solidFill>
              </a:rPr>
              <a:t>thức</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79AD1A61-9BF5-FB06-1809-4B0FB79C8832}"/>
              </a:ext>
            </a:extLst>
          </p:cNvPr>
          <p:cNvSpPr/>
          <p:nvPr/>
        </p:nvSpPr>
        <p:spPr>
          <a:xfrm>
            <a:off x="4700016"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trí</a:t>
            </a:r>
            <a:r>
              <a:rPr lang="en-US" sz="3200" dirty="0">
                <a:solidFill>
                  <a:srgbClr val="002060"/>
                </a:solidFill>
              </a:rPr>
              <a:t> </a:t>
            </a:r>
            <a:r>
              <a:rPr lang="en-US" sz="3200" dirty="0" err="1">
                <a:solidFill>
                  <a:srgbClr val="002060"/>
                </a:solidFill>
              </a:rPr>
              <a:t>thức</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94356F1-6FA9-0B10-BBBF-7B9FB4DF0C42}"/>
              </a:ext>
            </a:extLst>
          </p:cNvPr>
          <p:cNvSpPr/>
          <p:nvPr/>
        </p:nvSpPr>
        <p:spPr>
          <a:xfrm>
            <a:off x="8119872" y="1389888"/>
            <a:ext cx="1956816" cy="731520"/>
          </a:xfrm>
          <a:prstGeom prst="round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trí</a:t>
            </a:r>
            <a:r>
              <a:rPr lang="en-US" sz="3200" dirty="0">
                <a:solidFill>
                  <a:srgbClr val="002060"/>
                </a:solidFill>
              </a:rPr>
              <a:t> </a:t>
            </a:r>
            <a:r>
              <a:rPr lang="en-US" sz="3200" dirty="0" err="1">
                <a:solidFill>
                  <a:srgbClr val="002060"/>
                </a:solidFill>
              </a:rPr>
              <a:t>nhớ</a:t>
            </a:r>
            <a:endParaRPr lang="en-US" sz="3200" dirty="0">
              <a:solidFill>
                <a:srgbClr val="002060"/>
              </a:solidFill>
            </a:endParaRPr>
          </a:p>
        </p:txBody>
      </p:sp>
      <p:sp>
        <p:nvSpPr>
          <p:cNvPr id="12" name="TextBox 11">
            <a:extLst>
              <a:ext uri="{FF2B5EF4-FFF2-40B4-BE49-F238E27FC236}">
                <a16:creationId xmlns:a16="http://schemas.microsoft.com/office/drawing/2014/main" id="{7C851EED-AD63-A774-E5D1-3C5FA6A30249}"/>
              </a:ext>
            </a:extLst>
          </p:cNvPr>
          <p:cNvSpPr txBox="1"/>
          <p:nvPr/>
        </p:nvSpPr>
        <p:spPr>
          <a:xfrm>
            <a:off x="1097280" y="2395728"/>
            <a:ext cx="8951976" cy="461665"/>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a)        </a:t>
            </a:r>
            <a:r>
              <a:rPr lang="vi-VN" sz="2400" b="0" i="0" dirty="0">
                <a:solidFill>
                  <a:srgbClr val="000000"/>
                </a:solidFill>
                <a:effectLst/>
                <a:latin typeface="Cambria" panose="02040503050406030204" pitchFamily="18" charset="0"/>
                <a:ea typeface="Cambria" panose="02040503050406030204" pitchFamily="18" charset="0"/>
              </a:rPr>
              <a:t>là người chuyên làm việc trí óc và có tri thức chuyên môn.</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2E6C048-A787-EF7D-9B85-67E9335F0DEF}"/>
              </a:ext>
            </a:extLst>
          </p:cNvPr>
          <p:cNvSpPr txBox="1"/>
          <p:nvPr/>
        </p:nvSpPr>
        <p:spPr>
          <a:xfrm>
            <a:off x="1088136" y="3346704"/>
            <a:ext cx="8951976" cy="461665"/>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b)       </a:t>
            </a:r>
            <a:r>
              <a:rPr lang="vi-VN" sz="2400" b="0" i="0" dirty="0">
                <a:solidFill>
                  <a:srgbClr val="000000"/>
                </a:solidFill>
                <a:effectLst/>
                <a:latin typeface="Cambria" panose="02040503050406030204" pitchFamily="18" charset="0"/>
                <a:ea typeface="Cambria" panose="02040503050406030204" pitchFamily="18" charset="0"/>
              </a:rPr>
              <a:t>là những hiểu biết do tìm hiểu, học tập mà có được.</a:t>
            </a:r>
            <a:endParaRPr lang="en-US" sz="24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EA6365A-98BC-A03E-D9B4-340F83CDF8AF}"/>
              </a:ext>
            </a:extLst>
          </p:cNvPr>
          <p:cNvSpPr txBox="1"/>
          <p:nvPr/>
        </p:nvSpPr>
        <p:spPr>
          <a:xfrm>
            <a:off x="1088136" y="4270248"/>
            <a:ext cx="9683496" cy="830997"/>
          </a:xfrm>
          <a:prstGeom prst="rect">
            <a:avLst/>
          </a:prstGeom>
          <a:noFill/>
        </p:spPr>
        <p:txBody>
          <a:bodyPr wrap="square" rtlCol="0">
            <a:spAutoFit/>
          </a:bodyPr>
          <a:lstStyle/>
          <a:p>
            <a:r>
              <a:rPr lang="en-US" sz="2400" b="0" i="0" dirty="0">
                <a:solidFill>
                  <a:srgbClr val="000000"/>
                </a:solidFill>
                <a:effectLst/>
                <a:latin typeface="Cambria" panose="02040503050406030204" pitchFamily="18" charset="0"/>
                <a:ea typeface="Cambria" panose="02040503050406030204" pitchFamily="18" charset="0"/>
              </a:rPr>
              <a:t>c)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khả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năng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giữ</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lại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tái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hiện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ra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trí</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óc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những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biết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đã</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trải</a:t>
            </a:r>
            <a:r>
              <a:rPr lang="en-US" sz="2400" b="0" i="0" dirty="0">
                <a:solidFill>
                  <a:srgbClr val="000000"/>
                </a:solidFill>
                <a:effectLst/>
                <a:latin typeface="Cambria" panose="02040503050406030204" pitchFamily="18" charset="0"/>
                <a:ea typeface="Cambria" panose="02040503050406030204" pitchFamily="18" charset="0"/>
              </a:rPr>
              <a:t> qua.</a:t>
            </a:r>
            <a:endParaRPr lang="en-US" sz="24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3367B24B-EDD0-D8CD-DB44-4C1F5BDC7538}"/>
              </a:ext>
            </a:extLst>
          </p:cNvPr>
          <p:cNvPicPr>
            <a:picLocks noChangeAspect="1"/>
          </p:cNvPicPr>
          <p:nvPr/>
        </p:nvPicPr>
        <p:blipFill>
          <a:blip r:embed="rId2"/>
          <a:stretch>
            <a:fillRect/>
          </a:stretch>
        </p:blipFill>
        <p:spPr>
          <a:xfrm>
            <a:off x="1500949" y="2391346"/>
            <a:ext cx="466725" cy="447675"/>
          </a:xfrm>
          <a:prstGeom prst="rect">
            <a:avLst/>
          </a:prstGeom>
        </p:spPr>
      </p:pic>
      <p:pic>
        <p:nvPicPr>
          <p:cNvPr id="17" name="Picture 16">
            <a:extLst>
              <a:ext uri="{FF2B5EF4-FFF2-40B4-BE49-F238E27FC236}">
                <a16:creationId xmlns:a16="http://schemas.microsoft.com/office/drawing/2014/main" id="{0FA9A34C-6353-48D4-DA26-6C7ADA8E2B80}"/>
              </a:ext>
            </a:extLst>
          </p:cNvPr>
          <p:cNvPicPr>
            <a:picLocks noChangeAspect="1"/>
          </p:cNvPicPr>
          <p:nvPr/>
        </p:nvPicPr>
        <p:blipFill>
          <a:blip r:embed="rId2"/>
          <a:stretch>
            <a:fillRect/>
          </a:stretch>
        </p:blipFill>
        <p:spPr>
          <a:xfrm>
            <a:off x="1446085" y="3333178"/>
            <a:ext cx="466725" cy="447675"/>
          </a:xfrm>
          <a:prstGeom prst="rect">
            <a:avLst/>
          </a:prstGeom>
        </p:spPr>
      </p:pic>
      <p:pic>
        <p:nvPicPr>
          <p:cNvPr id="18" name="Picture 17">
            <a:extLst>
              <a:ext uri="{FF2B5EF4-FFF2-40B4-BE49-F238E27FC236}">
                <a16:creationId xmlns:a16="http://schemas.microsoft.com/office/drawing/2014/main" id="{02BEF065-8FA5-EFB4-6FBC-D98ED768E72F}"/>
              </a:ext>
            </a:extLst>
          </p:cNvPr>
          <p:cNvPicPr>
            <a:picLocks noChangeAspect="1"/>
          </p:cNvPicPr>
          <p:nvPr/>
        </p:nvPicPr>
        <p:blipFill>
          <a:blip r:embed="rId2"/>
          <a:stretch>
            <a:fillRect/>
          </a:stretch>
        </p:blipFill>
        <p:spPr>
          <a:xfrm>
            <a:off x="1446085" y="4247578"/>
            <a:ext cx="466725" cy="447675"/>
          </a:xfrm>
          <a:prstGeom prst="rect">
            <a:avLst/>
          </a:prstGeom>
        </p:spPr>
      </p:pic>
    </p:spTree>
    <p:extLst>
      <p:ext uri="{BB962C8B-B14F-4D97-AF65-F5344CB8AC3E}">
        <p14:creationId xmlns:p14="http://schemas.microsoft.com/office/powerpoint/2010/main" val="2397167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4.79167E-6 1.48148E-6 L 0.4095 0.11991 " pathEditMode="relative" rAng="0" ptsTypes="AA">
                                      <p:cBhvr>
                                        <p:cTn id="31" dur="2000" fill="hold"/>
                                        <p:tgtEl>
                                          <p:spTgt spid="8"/>
                                        </p:tgtEl>
                                        <p:attrNameLst>
                                          <p:attrName>ppt_x</p:attrName>
                                          <p:attrName>ppt_y</p:attrName>
                                        </p:attrNameLst>
                                      </p:cBhvr>
                                      <p:rCtr x="20469" y="5995"/>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2.5E-6 1.48148E-6 L 0.60677 0.26389 " pathEditMode="relative" rAng="0" ptsTypes="AA">
                                      <p:cBhvr>
                                        <p:cTn id="35" dur="2000" fill="hold"/>
                                        <p:tgtEl>
                                          <p:spTgt spid="5"/>
                                        </p:tgtEl>
                                        <p:attrNameLst>
                                          <p:attrName>ppt_x</p:attrName>
                                          <p:attrName>ppt_y</p:attrName>
                                        </p:attrNameLst>
                                      </p:cBhvr>
                                      <p:rCtr x="30339" y="13194"/>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3.95833E-6 1.48148E-6 L -0.47252 0.48542 " pathEditMode="relative" rAng="0" ptsTypes="AA">
                                      <p:cBhvr>
                                        <p:cTn id="39" dur="2000" fill="hold"/>
                                        <p:tgtEl>
                                          <p:spTgt spid="11"/>
                                        </p:tgtEl>
                                        <p:attrNameLst>
                                          <p:attrName>ppt_x</p:attrName>
                                          <p:attrName>ppt_y</p:attrName>
                                        </p:attrNameLst>
                                      </p:cBhvr>
                                      <p:rCtr x="-23633" y="2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25"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62509" y="3719143"/>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6"/>
          <a:stretch>
            <a:fillRect/>
          </a:stretch>
        </p:blipFill>
        <p:spPr>
          <a:xfrm>
            <a:off x="2299610" y="2850683"/>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7" name="Group 16"/>
          <p:cNvGrpSpPr/>
          <p:nvPr/>
        </p:nvGrpSpPr>
        <p:grpSpPr>
          <a:xfrm>
            <a:off x="1905000" y="759840"/>
            <a:ext cx="8194460" cy="1887825"/>
            <a:chOff x="2224100" y="759840"/>
            <a:chExt cx="7875360" cy="1887825"/>
          </a:xfrm>
        </p:grpSpPr>
        <p:grpSp>
          <p:nvGrpSpPr>
            <p:cNvPr id="15" name="Group 14"/>
            <p:cNvGrpSpPr/>
            <p:nvPr/>
          </p:nvGrpSpPr>
          <p:grpSpPr>
            <a:xfrm>
              <a:off x="2224100" y="759840"/>
              <a:ext cx="7875360" cy="1887825"/>
              <a:chOff x="2224100" y="759840"/>
              <a:chExt cx="7875360" cy="1887825"/>
            </a:xfrm>
          </p:grpSpPr>
          <p:sp>
            <p:nvSpPr>
              <p:cNvPr id="14" name="Rectangle 12"/>
              <p:cNvSpPr/>
              <p:nvPr/>
            </p:nvSpPr>
            <p:spPr>
              <a:xfrm>
                <a:off x="2224100" y="955343"/>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E6E6E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3" name="Rectangle 12"/>
              <p:cNvSpPr/>
              <p:nvPr/>
            </p:nvSpPr>
            <p:spPr>
              <a:xfrm>
                <a:off x="2504933" y="759840"/>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FFB053"/>
              </a:solidFill>
              <a:ln>
                <a:solidFill>
                  <a:srgbClr val="FFB0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16" name="Rectangle 15"/>
            <p:cNvSpPr/>
            <p:nvPr/>
          </p:nvSpPr>
          <p:spPr>
            <a:xfrm>
              <a:off x="3057526" y="945872"/>
              <a:ext cx="6553200" cy="1595886"/>
            </a:xfrm>
            <a:prstGeom prst="rect">
              <a:avLst/>
            </a:prstGeom>
          </p:spPr>
          <p:txBody>
            <a:bodyPr wrap="square">
              <a:spAutoFit/>
            </a:bodyPr>
            <a:lstStyle/>
            <a:p>
              <a:pPr marL="0" marR="0" algn="ctr">
                <a:lnSpc>
                  <a:spcPct val="120000"/>
                </a:lnSpc>
                <a:spcBef>
                  <a:spcPts val="0"/>
                </a:spcBef>
                <a:spcAft>
                  <a:spcPts val="0"/>
                </a:spcAft>
              </a:pPr>
              <a:r>
                <a:rPr lang="en-US" sz="2800" b="1" dirty="0" err="1">
                  <a:effectLst/>
                  <a:latin typeface="Cambria" panose="02040503050406030204" pitchFamily="18" charset="0"/>
                  <a:ea typeface="Cambria" panose="02040503050406030204" pitchFamily="18" charset="0"/>
                </a:rPr>
                <a:t>Kể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tên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một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tấm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gương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hiếu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học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hoặc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nói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điều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đó</a:t>
              </a:r>
              <a:r>
                <a:rPr lang="en-US" sz="2800" b="1" dirty="0">
                  <a:effectLst/>
                  <a:latin typeface="Cambria" panose="02040503050406030204" pitchFamily="18" charset="0"/>
                  <a:ea typeface="Cambria" panose="02040503050406030204" pitchFamily="18" charset="0"/>
                </a:rPr>
                <a:t>?</a:t>
              </a:r>
            </a:p>
          </p:txBody>
        </p:sp>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523DA42-9918-D436-00B5-999CEC29DF07}"/>
              </a:ext>
            </a:extLst>
          </p:cNvPr>
          <p:cNvPicPr>
            <a:picLocks noChangeAspect="1"/>
          </p:cNvPicPr>
          <p:nvPr/>
        </p:nvPicPr>
        <p:blipFill>
          <a:blip r:embed="rId8"/>
          <a:stretch>
            <a:fillRect/>
          </a:stretch>
        </p:blipFill>
        <p:spPr>
          <a:xfrm>
            <a:off x="-240264" y="4315748"/>
            <a:ext cx="5395428" cy="2542252"/>
          </a:xfrm>
          <a:prstGeom prst="rect">
            <a:avLst/>
          </a:prstGeom>
        </p:spPr>
      </p:pic>
      <p:grpSp>
        <p:nvGrpSpPr>
          <p:cNvPr id="4" name="Group 3">
            <a:extLst>
              <a:ext uri="{FF2B5EF4-FFF2-40B4-BE49-F238E27FC236}">
                <a16:creationId xmlns:a16="http://schemas.microsoft.com/office/drawing/2014/main" id="{3A7E5F47-FF5C-15E3-68B8-10A04A6B1683}"/>
              </a:ext>
            </a:extLst>
          </p:cNvPr>
          <p:cNvGrpSpPr/>
          <p:nvPr/>
        </p:nvGrpSpPr>
        <p:grpSpPr>
          <a:xfrm>
            <a:off x="3200400" y="2645790"/>
            <a:ext cx="8165885" cy="1954500"/>
            <a:chOff x="2224100" y="693165"/>
            <a:chExt cx="7847898" cy="1954500"/>
          </a:xfrm>
        </p:grpSpPr>
        <p:grpSp>
          <p:nvGrpSpPr>
            <p:cNvPr id="30" name="Group 29">
              <a:extLst>
                <a:ext uri="{FF2B5EF4-FFF2-40B4-BE49-F238E27FC236}">
                  <a16:creationId xmlns:a16="http://schemas.microsoft.com/office/drawing/2014/main" id="{19EDC965-A543-21C0-9905-450193632F8A}"/>
                </a:ext>
              </a:extLst>
            </p:cNvPr>
            <p:cNvGrpSpPr/>
            <p:nvPr/>
          </p:nvGrpSpPr>
          <p:grpSpPr>
            <a:xfrm>
              <a:off x="2224100" y="693165"/>
              <a:ext cx="7847898" cy="1954500"/>
              <a:chOff x="2224100" y="693165"/>
              <a:chExt cx="7847898" cy="1954500"/>
            </a:xfrm>
          </p:grpSpPr>
          <p:sp>
            <p:nvSpPr>
              <p:cNvPr id="32" name="Rectangle 12">
                <a:extLst>
                  <a:ext uri="{FF2B5EF4-FFF2-40B4-BE49-F238E27FC236}">
                    <a16:creationId xmlns:a16="http://schemas.microsoft.com/office/drawing/2014/main" id="{D71B7631-23F0-91E3-385E-F0472EEDA7CE}"/>
                  </a:ext>
                </a:extLst>
              </p:cNvPr>
              <p:cNvSpPr/>
              <p:nvPr/>
            </p:nvSpPr>
            <p:spPr>
              <a:xfrm>
                <a:off x="2224100" y="955343"/>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E6E6E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3" name="Rectangle 12">
                <a:extLst>
                  <a:ext uri="{FF2B5EF4-FFF2-40B4-BE49-F238E27FC236}">
                    <a16:creationId xmlns:a16="http://schemas.microsoft.com/office/drawing/2014/main" id="{69DBC1F6-9547-8A04-01DB-D3B2164A21E9}"/>
                  </a:ext>
                </a:extLst>
              </p:cNvPr>
              <p:cNvSpPr/>
              <p:nvPr/>
            </p:nvSpPr>
            <p:spPr>
              <a:xfrm>
                <a:off x="2477471" y="693165"/>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FFB053"/>
              </a:solidFill>
              <a:ln>
                <a:solidFill>
                  <a:srgbClr val="FFB0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31" name="Rectangle 30">
              <a:extLst>
                <a:ext uri="{FF2B5EF4-FFF2-40B4-BE49-F238E27FC236}">
                  <a16:creationId xmlns:a16="http://schemas.microsoft.com/office/drawing/2014/main" id="{DE0F4BC6-E4D4-FD8A-BDE7-5945EEF2B2EA}"/>
                </a:ext>
              </a:extLst>
            </p:cNvPr>
            <p:cNvSpPr/>
            <p:nvPr/>
          </p:nvSpPr>
          <p:spPr>
            <a:xfrm>
              <a:off x="3057526" y="945872"/>
              <a:ext cx="6553200" cy="1078821"/>
            </a:xfrm>
            <a:prstGeom prst="rect">
              <a:avLst/>
            </a:prstGeom>
          </p:spPr>
          <p:txBody>
            <a:bodyPr wrap="square">
              <a:spAutoFit/>
            </a:bodyPr>
            <a:lstStyle/>
            <a:p>
              <a:pPr marL="0" marR="0" algn="ctr">
                <a:lnSpc>
                  <a:spcPct val="120000"/>
                </a:lnSpc>
                <a:spcBef>
                  <a:spcPts val="0"/>
                </a:spcBef>
                <a:spcAft>
                  <a:spcPts val="0"/>
                </a:spcAft>
              </a:pPr>
              <a:r>
                <a:rPr lang="en-US" sz="2800" b="1" dirty="0">
                  <a:effectLst/>
                  <a:latin typeface="Cambria" panose="02040503050406030204" pitchFamily="18" charset="0"/>
                  <a:ea typeface="Cambria" panose="02040503050406030204" pitchFamily="18" charset="0"/>
                </a:rPr>
                <a:t>Trong </a:t>
              </a:r>
              <a:r>
                <a:rPr lang="en-US" sz="2800" b="1" dirty="0" err="1">
                  <a:effectLst/>
                  <a:latin typeface="Cambria" panose="02040503050406030204" pitchFamily="18" charset="0"/>
                  <a:ea typeface="Cambria" panose="02040503050406030204" pitchFamily="18" charset="0"/>
                </a:rPr>
                <a:t>việc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học</a:t>
              </a:r>
              <a:r>
                <a:rPr lang="en-US" sz="2800" b="1" dirty="0">
                  <a:effectLst/>
                  <a:latin typeface="Cambria" panose="02040503050406030204" pitchFamily="18" charset="0"/>
                  <a:ea typeface="Cambria" panose="02040503050406030204" pitchFamily="18" charset="0"/>
                </a:rPr>
                <a:t>, ai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truyền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cảm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hứng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nhiều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933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22000"/>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D2B4415-0DEC-C735-C9DE-3BC028BB1922}"/>
              </a:ext>
            </a:extLst>
          </p:cNvPr>
          <p:cNvSpPr/>
          <p:nvPr/>
        </p:nvSpPr>
        <p:spPr>
          <a:xfrm>
            <a:off x="-1" y="0"/>
            <a:ext cx="12192001" cy="6858000"/>
          </a:xfrm>
          <a:custGeom>
            <a:avLst/>
            <a:gdLst/>
            <a:ahLst/>
            <a:cxnLst/>
            <a:rect l="l" t="t" r="r" b="b"/>
            <a:pathLst>
              <a:path w="7560000" h="6492150">
                <a:moveTo>
                  <a:pt x="0" y="0"/>
                </a:moveTo>
                <a:lnTo>
                  <a:pt x="7560000" y="0"/>
                </a:lnTo>
                <a:lnTo>
                  <a:pt x="7560000" y="6492150"/>
                </a:lnTo>
                <a:lnTo>
                  <a:pt x="0" y="6492150"/>
                </a:lnTo>
                <a:lnTo>
                  <a:pt x="0" y="0"/>
                </a:lnTo>
                <a:close/>
              </a:path>
            </a:pathLst>
          </a:custGeom>
          <a: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a:blipFill>
        </p:spPr>
        <p:txBody>
          <a:bodyPr/>
          <a:lstStyle/>
          <a:p>
            <a:endParaRPr lang="en-US" dirty="0"/>
          </a:p>
        </p:txBody>
      </p:sp>
      <p:pic>
        <p:nvPicPr>
          <p:cNvPr id="4" name="Picture 3">
            <a:extLst>
              <a:ext uri="{FF2B5EF4-FFF2-40B4-BE49-F238E27FC236}">
                <a16:creationId xmlns:a16="http://schemas.microsoft.com/office/drawing/2014/main" id="{E89A2780-2AE4-E9EC-98CD-B7724A680C2B}"/>
              </a:ext>
            </a:extLst>
          </p:cNvPr>
          <p:cNvPicPr>
            <a:picLocks noChangeAspect="1"/>
          </p:cNvPicPr>
          <p:nvPr/>
        </p:nvPicPr>
        <p:blipFill>
          <a:blip r:embed="rId5"/>
          <a:stretch>
            <a:fillRect/>
          </a:stretch>
        </p:blipFill>
        <p:spPr>
          <a:xfrm>
            <a:off x="133350" y="819149"/>
            <a:ext cx="1335119" cy="1321901"/>
          </a:xfrm>
          <a:prstGeom prst="rect">
            <a:avLst/>
          </a:prstGeom>
        </p:spPr>
      </p:pic>
      <p:pic>
        <p:nvPicPr>
          <p:cNvPr id="6" name="Picture 5">
            <a:extLst>
              <a:ext uri="{FF2B5EF4-FFF2-40B4-BE49-F238E27FC236}">
                <a16:creationId xmlns:a16="http://schemas.microsoft.com/office/drawing/2014/main" id="{AE9842F5-3DBC-04ED-724B-AD0E6A32EBB6}"/>
              </a:ext>
            </a:extLst>
          </p:cNvPr>
          <p:cNvPicPr>
            <a:picLocks noChangeAspect="1"/>
          </p:cNvPicPr>
          <p:nvPr/>
        </p:nvPicPr>
        <p:blipFill>
          <a:blip r:embed="rId6"/>
          <a:stretch>
            <a:fillRect/>
          </a:stretch>
        </p:blipFill>
        <p:spPr>
          <a:xfrm>
            <a:off x="777535" y="436910"/>
            <a:ext cx="1969179" cy="2231329"/>
          </a:xfrm>
          <a:prstGeom prst="rect">
            <a:avLst/>
          </a:prstGeom>
        </p:spPr>
      </p:pic>
      <p:pic>
        <p:nvPicPr>
          <p:cNvPr id="9" name="Picture 8">
            <a:extLst>
              <a:ext uri="{FF2B5EF4-FFF2-40B4-BE49-F238E27FC236}">
                <a16:creationId xmlns:a16="http://schemas.microsoft.com/office/drawing/2014/main" id="{16458B5E-2ECF-1671-4497-91850094C22F}"/>
              </a:ext>
            </a:extLst>
          </p:cNvPr>
          <p:cNvPicPr>
            <a:picLocks noChangeAspect="1"/>
          </p:cNvPicPr>
          <p:nvPr/>
        </p:nvPicPr>
        <p:blipFill>
          <a:blip r:embed="rId7"/>
          <a:stretch>
            <a:fillRect/>
          </a:stretch>
        </p:blipFill>
        <p:spPr>
          <a:xfrm>
            <a:off x="3408839" y="448316"/>
            <a:ext cx="8041321" cy="2780017"/>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DF2A8B08-B29D-3E1F-D58C-DBEFCCD9DF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3544" y="109728"/>
            <a:ext cx="1573232" cy="1573232"/>
          </a:xfrm>
          <a:prstGeom prst="rect">
            <a:avLst/>
          </a:prstGeom>
        </p:spPr>
      </p:pic>
    </p:spTree>
    <p:extLst>
      <p:ext uri="{BB962C8B-B14F-4D97-AF65-F5344CB8AC3E}">
        <p14:creationId xmlns:p14="http://schemas.microsoft.com/office/powerpoint/2010/main" val="3863523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1432036" y="5147169"/>
            <a:ext cx="9115424" cy="1150596"/>
            <a:chOff x="2224100" y="759840"/>
            <a:chExt cx="7875360" cy="1887825"/>
          </a:xfrm>
        </p:grpSpPr>
        <p:grpSp>
          <p:nvGrpSpPr>
            <p:cNvPr id="31" name="Group 30"/>
            <p:cNvGrpSpPr/>
            <p:nvPr/>
          </p:nvGrpSpPr>
          <p:grpSpPr>
            <a:xfrm>
              <a:off x="2224100" y="759840"/>
              <a:ext cx="7875360" cy="1887825"/>
              <a:chOff x="2224100" y="759840"/>
              <a:chExt cx="7875360" cy="1887825"/>
            </a:xfrm>
          </p:grpSpPr>
          <p:sp>
            <p:nvSpPr>
              <p:cNvPr id="33" name="Rectangle 12"/>
              <p:cNvSpPr/>
              <p:nvPr/>
            </p:nvSpPr>
            <p:spPr>
              <a:xfrm>
                <a:off x="2224100" y="955343"/>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E6E6E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12"/>
              <p:cNvSpPr/>
              <p:nvPr/>
            </p:nvSpPr>
            <p:spPr>
              <a:xfrm>
                <a:off x="2504933" y="759840"/>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FFB053"/>
              </a:solidFill>
              <a:ln>
                <a:solidFill>
                  <a:srgbClr val="FFB0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Rectangle 31"/>
            <p:cNvSpPr/>
            <p:nvPr/>
          </p:nvSpPr>
          <p:spPr>
            <a:xfrm>
              <a:off x="3409425" y="1026647"/>
              <a:ext cx="5906450" cy="959462"/>
            </a:xfrm>
            <a:prstGeom prst="rect">
              <a:avLst/>
            </a:prstGeom>
          </p:spPr>
          <p:txBody>
            <a:bodyPr wrap="none">
              <a:spAutoFit/>
            </a:bodyPr>
            <a:lstStyle/>
            <a:p>
              <a:pPr algn="ct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nhìn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thấy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gì</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bức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tranh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trên</a:t>
              </a:r>
              <a:r>
                <a:rPr lang="en-GB" sz="3200" dirty="0">
                  <a:latin typeface="Cambria" panose="02040503050406030204" pitchFamily="18" charset="0"/>
                  <a:ea typeface="Cambria" panose="02040503050406030204" pitchFamily="18" charset="0"/>
                </a:rPr>
                <a:t>? </a:t>
              </a:r>
            </a:p>
          </p:txBody>
        </p:sp>
      </p:grpSp>
      <p:sp>
        <p:nvSpPr>
          <p:cNvPr id="12" name="Freeform 2">
            <a:extLst>
              <a:ext uri="{FF2B5EF4-FFF2-40B4-BE49-F238E27FC236}">
                <a16:creationId xmlns:a16="http://schemas.microsoft.com/office/drawing/2014/main" id="{33E23FE0-5CC1-BF11-17A2-84DE5942E81A}"/>
              </a:ext>
            </a:extLst>
          </p:cNvPr>
          <p:cNvSpPr/>
          <p:nvPr/>
        </p:nvSpPr>
        <p:spPr>
          <a:xfrm>
            <a:off x="3057525" y="952500"/>
            <a:ext cx="6134100" cy="3924300"/>
          </a:xfrm>
          <a:custGeom>
            <a:avLst/>
            <a:gdLst/>
            <a:ahLst/>
            <a:cxnLst/>
            <a:rect l="l" t="t" r="r" b="b"/>
            <a:pathLst>
              <a:path w="7560000" h="6492150">
                <a:moveTo>
                  <a:pt x="0" y="0"/>
                </a:moveTo>
                <a:lnTo>
                  <a:pt x="7560000" y="0"/>
                </a:lnTo>
                <a:lnTo>
                  <a:pt x="7560000" y="6492150"/>
                </a:lnTo>
                <a:lnTo>
                  <a:pt x="0" y="6492150"/>
                </a:lnTo>
                <a:lnTo>
                  <a:pt x="0" y="0"/>
                </a:lnTo>
                <a:close/>
              </a:path>
            </a:pathLst>
          </a:custGeom>
          <a: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a:blipFill>
        </p:spPr>
        <p:txBody>
          <a:bodyPr/>
          <a:lstStyle/>
          <a:p>
            <a:endParaRPr lang="en-US" dirty="0"/>
          </a:p>
        </p:txBody>
      </p:sp>
    </p:spTree>
    <p:extLst>
      <p:ext uri="{BB962C8B-B14F-4D97-AF65-F5344CB8AC3E}">
        <p14:creationId xmlns:p14="http://schemas.microsoft.com/office/powerpoint/2010/main" val="621087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1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630304" y="2442949"/>
            <a:ext cx="4954138" cy="225188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185739" y="1428751"/>
            <a:ext cx="11807014" cy="4761552"/>
          </a:xfrm>
          <a:prstGeom prst="rect">
            <a:avLst/>
          </a:prstGeom>
        </p:spPr>
      </p:pic>
    </p:spTree>
    <p:extLst>
      <p:ext uri="{BB962C8B-B14F-4D97-AF65-F5344CB8AC3E}">
        <p14:creationId xmlns:p14="http://schemas.microsoft.com/office/powerpoint/2010/main" val="63188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22" name="Rectangle 21"/>
          <p:cNvSpPr/>
          <p:nvPr/>
        </p:nvSpPr>
        <p:spPr>
          <a:xfrm>
            <a:off x="385762" y="428624"/>
            <a:ext cx="11444287" cy="6111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D5513B25-6BB7-5077-258F-C49A05FFDC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35" name="Rectangle: Diagonal Corners Rounded 34">
            <a:extLst>
              <a:ext uri="{FF2B5EF4-FFF2-40B4-BE49-F238E27FC236}">
                <a16:creationId xmlns:a16="http://schemas.microsoft.com/office/drawing/2014/main" id="{4D927422-0802-6F5E-A491-C52760921D76}"/>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56F57712-31D5-2E8E-DC48-490610C89272}"/>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a16="http://schemas.microsoft.com/office/drawing/2014/main" id="{4F201781-A381-3598-894D-52C47B3672D4}"/>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B5E83BAA-C243-680E-296C-E58342CA9312}"/>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41D52B55-D60F-0637-ABE9-91D7BA720E3D}"/>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42" name="Arrow: Chevron 41">
            <a:extLst>
              <a:ext uri="{FF2B5EF4-FFF2-40B4-BE49-F238E27FC236}">
                <a16:creationId xmlns:a16="http://schemas.microsoft.com/office/drawing/2014/main" id="{CE424D36-5564-E4CC-5960-2AA80921752C}"/>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sp>
        <p:nvSpPr>
          <p:cNvPr id="43" name="Arrow: Chevron 42">
            <a:extLst>
              <a:ext uri="{FF2B5EF4-FFF2-40B4-BE49-F238E27FC236}">
                <a16:creationId xmlns:a16="http://schemas.microsoft.com/office/drawing/2014/main" id="{DC1E359D-94B1-0672-9D57-05F0E2252A8E}"/>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grpSp>
        <p:nvGrpSpPr>
          <p:cNvPr id="44" name="Group 43">
            <a:extLst>
              <a:ext uri="{FF2B5EF4-FFF2-40B4-BE49-F238E27FC236}">
                <a16:creationId xmlns:a16="http://schemas.microsoft.com/office/drawing/2014/main" id="{FF034823-1627-1450-46FC-5B2429735867}"/>
              </a:ext>
            </a:extLst>
          </p:cNvPr>
          <p:cNvGrpSpPr/>
          <p:nvPr/>
        </p:nvGrpSpPr>
        <p:grpSpPr>
          <a:xfrm>
            <a:off x="3232196" y="1738342"/>
            <a:ext cx="8959804" cy="963418"/>
            <a:chOff x="3371850" y="2328463"/>
            <a:chExt cx="8959804" cy="963418"/>
          </a:xfrm>
        </p:grpSpPr>
        <p:sp>
          <p:nvSpPr>
            <p:cNvPr id="45" name="Rectangle: Rounded Corners 44">
              <a:extLst>
                <a:ext uri="{FF2B5EF4-FFF2-40B4-BE49-F238E27FC236}">
                  <a16:creationId xmlns:a16="http://schemas.microsoft.com/office/drawing/2014/main" id="{DB8BB87A-4F5C-5854-725B-412D382C73FC}"/>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999131E7-1DC6-A2CE-44EF-42C950AF0D21}"/>
                </a:ext>
              </a:extLst>
            </p:cNvPr>
            <p:cNvSpPr txBox="1"/>
            <p:nvPr/>
          </p:nvSpPr>
          <p:spPr>
            <a:xfrm>
              <a:off x="3693454" y="242810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giáo dục của cha</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50A3F348-C184-817B-1DB4-A9C61CC28E5A}"/>
              </a:ext>
            </a:extLst>
          </p:cNvPr>
          <p:cNvGrpSpPr/>
          <p:nvPr/>
        </p:nvGrpSpPr>
        <p:grpSpPr>
          <a:xfrm>
            <a:off x="3252144" y="2936048"/>
            <a:ext cx="8639868" cy="963418"/>
            <a:chOff x="3371850" y="3848047"/>
            <a:chExt cx="8639868" cy="963418"/>
          </a:xfrm>
        </p:grpSpPr>
        <p:sp>
          <p:nvSpPr>
            <p:cNvPr id="48" name="Rectangle: Rounded Corners 47">
              <a:extLst>
                <a:ext uri="{FF2B5EF4-FFF2-40B4-BE49-F238E27FC236}">
                  <a16:creationId xmlns:a16="http://schemas.microsoft.com/office/drawing/2014/main" id="{F93880C1-8D6B-65D6-C89A-1526EE2B21D0}"/>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F6211238-512C-175C-C3BA-79350052EA64}"/>
                </a:ext>
              </a:extLst>
            </p:cNvPr>
            <p:cNvSpPr txBox="1"/>
            <p:nvPr/>
          </p:nvSpPr>
          <p:spPr>
            <a:xfrm>
              <a:off x="3373518" y="391237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cho đến </a:t>
              </a: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tìm xem Nê-pan ở đâu</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0" name="Group 49">
            <a:extLst>
              <a:ext uri="{FF2B5EF4-FFF2-40B4-BE49-F238E27FC236}">
                <a16:creationId xmlns:a16="http://schemas.microsoft.com/office/drawing/2014/main" id="{52EFA136-9CC0-118E-3E39-8EBB0BAEF0EC}"/>
              </a:ext>
            </a:extLst>
          </p:cNvPr>
          <p:cNvGrpSpPr/>
          <p:nvPr/>
        </p:nvGrpSpPr>
        <p:grpSpPr>
          <a:xfrm>
            <a:off x="3314388" y="4392318"/>
            <a:ext cx="8877612" cy="963418"/>
            <a:chOff x="3371850" y="5334533"/>
            <a:chExt cx="8877612" cy="963418"/>
          </a:xfrm>
        </p:grpSpPr>
        <p:sp>
          <p:nvSpPr>
            <p:cNvPr id="51" name="Rectangle: Rounded Corners 50">
              <a:extLst>
                <a:ext uri="{FF2B5EF4-FFF2-40B4-BE49-F238E27FC236}">
                  <a16:creationId xmlns:a16="http://schemas.microsoft.com/office/drawing/2014/main" id="{85B76BBF-A7CD-9A65-919E-79BB86840FCC}"/>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D193CAE0-AED5-87BE-DA11-90A2096C25F1}"/>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3: </a:t>
              </a:r>
              <a:r>
                <a:rPr lang="en-US" sz="3200" dirty="0" err="1">
                  <a:effectLst/>
                  <a:latin typeface="Cambria" panose="02040503050406030204" pitchFamily="18" charset="0"/>
                  <a:ea typeface="Cambria" panose="02040503050406030204" pitchFamily="18" charset="0"/>
                </a:rPr>
                <a:t>Phần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còn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lại</a:t>
              </a:r>
              <a:r>
                <a:rPr lang="en-US" sz="3200" dirty="0">
                  <a:effectLst/>
                  <a:latin typeface="Cambria" panose="02040503050406030204" pitchFamily="18" charset="0"/>
                  <a:ea typeface="Cambria" panose="02040503050406030204" pitchFamily="18" charset="0"/>
                </a:rPr>
                <a:t>.</a:t>
              </a:r>
            </a:p>
          </p:txBody>
        </p:sp>
      </p:grpSp>
      <p:pic>
        <p:nvPicPr>
          <p:cNvPr id="53" name="Picture 52">
            <a:extLst>
              <a:ext uri="{FF2B5EF4-FFF2-40B4-BE49-F238E27FC236}">
                <a16:creationId xmlns:a16="http://schemas.microsoft.com/office/drawing/2014/main" id="{4C92B812-30E9-117C-B6C5-57D04D8C14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A31E130A-3069-DB90-428A-C36D19E05A95}"/>
              </a:ext>
            </a:extLst>
          </p:cNvPr>
          <p:cNvPicPr>
            <a:picLocks noChangeAspect="1"/>
          </p:cNvPicPr>
          <p:nvPr/>
        </p:nvPicPr>
        <p:blipFill>
          <a:blip r:embed="rId6"/>
          <a:stretch>
            <a:fillRect/>
          </a:stretch>
        </p:blipFill>
        <p:spPr>
          <a:xfrm>
            <a:off x="4163350" y="755868"/>
            <a:ext cx="5035732" cy="829128"/>
          </a:xfrm>
          <a:prstGeom prst="rect">
            <a:avLst/>
          </a:prstGeom>
        </p:spPr>
      </p:pic>
    </p:spTree>
    <p:extLst>
      <p:ext uri="{BB962C8B-B14F-4D97-AF65-F5344CB8AC3E}">
        <p14:creationId xmlns:p14="http://schemas.microsoft.com/office/powerpoint/2010/main" val="4245551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1+#ppt_w/2"/>
                                          </p:val>
                                        </p:tav>
                                        <p:tav tm="100000">
                                          <p:val>
                                            <p:strVal val="#ppt_x"/>
                                          </p:val>
                                        </p:tav>
                                      </p:tavLst>
                                    </p:anim>
                                    <p:anim calcmode="lin" valueType="num">
                                      <p:cBhvr additive="base">
                                        <p:cTn id="14" dur="500" fill="hold"/>
                                        <p:tgtEl>
                                          <p:spTgt spid="4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6" decel="5400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1+#ppt_w/2"/>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21" presetID="32" presetClass="emph" presetSubtype="0" repeatCount="indefinite" fill="hold" nodeType="withEffect">
                                  <p:stCondLst>
                                    <p:cond delay="0"/>
                                  </p:stCondLst>
                                  <p:childTnLst>
                                    <p:animRot by="120000">
                                      <p:cBhvr>
                                        <p:cTn id="22" dur="100" fill="hold">
                                          <p:stCondLst>
                                            <p:cond delay="0"/>
                                          </p:stCondLst>
                                        </p:cTn>
                                        <p:tgtEl>
                                          <p:spTgt spid="53"/>
                                        </p:tgtEl>
                                        <p:attrNameLst>
                                          <p:attrName>r</p:attrName>
                                        </p:attrNameLst>
                                      </p:cBhvr>
                                    </p:animRot>
                                    <p:animRot by="-240000">
                                      <p:cBhvr>
                                        <p:cTn id="23" dur="200" fill="hold">
                                          <p:stCondLst>
                                            <p:cond delay="200"/>
                                          </p:stCondLst>
                                        </p:cTn>
                                        <p:tgtEl>
                                          <p:spTgt spid="53"/>
                                        </p:tgtEl>
                                        <p:attrNameLst>
                                          <p:attrName>r</p:attrName>
                                        </p:attrNameLst>
                                      </p:cBhvr>
                                    </p:animRot>
                                    <p:animRot by="240000">
                                      <p:cBhvr>
                                        <p:cTn id="24" dur="200" fill="hold">
                                          <p:stCondLst>
                                            <p:cond delay="400"/>
                                          </p:stCondLst>
                                        </p:cTn>
                                        <p:tgtEl>
                                          <p:spTgt spid="53"/>
                                        </p:tgtEl>
                                        <p:attrNameLst>
                                          <p:attrName>r</p:attrName>
                                        </p:attrNameLst>
                                      </p:cBhvr>
                                    </p:animRot>
                                    <p:animRot by="-240000">
                                      <p:cBhvr>
                                        <p:cTn id="25" dur="200" fill="hold">
                                          <p:stCondLst>
                                            <p:cond delay="600"/>
                                          </p:stCondLst>
                                        </p:cTn>
                                        <p:tgtEl>
                                          <p:spTgt spid="53"/>
                                        </p:tgtEl>
                                        <p:attrNameLst>
                                          <p:attrName>r</p:attrName>
                                        </p:attrNameLst>
                                      </p:cBhvr>
                                    </p:animRot>
                                    <p:animRot by="120000">
                                      <p:cBhvr>
                                        <p:cTn id="26"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86662" y="341195"/>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grpSp>
        <p:nvGrpSpPr>
          <p:cNvPr id="12" name="Group 11"/>
          <p:cNvGrpSpPr/>
          <p:nvPr/>
        </p:nvGrpSpPr>
        <p:grpSpPr>
          <a:xfrm>
            <a:off x="3469795" y="0"/>
            <a:ext cx="5157787" cy="1093351"/>
            <a:chOff x="3767874" y="1004670"/>
            <a:chExt cx="5157787" cy="1093351"/>
          </a:xfrm>
        </p:grpSpPr>
        <p:sp>
          <p:nvSpPr>
            <p:cNvPr id="4" name="Rounded Rectangle 3"/>
            <p:cNvSpPr/>
            <p:nvPr/>
          </p:nvSpPr>
          <p:spPr>
            <a:xfrm>
              <a:off x="3767874" y="104096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9"/>
            <a:stretch>
              <a:fillRect/>
            </a:stretch>
          </p:blipFill>
          <p:spPr>
            <a:xfrm>
              <a:off x="4157757" y="1004670"/>
              <a:ext cx="4378019" cy="1093351"/>
            </a:xfrm>
            <a:prstGeom prst="rect">
              <a:avLst/>
            </a:prstGeom>
          </p:spPr>
        </p:pic>
      </p:grpSp>
      <p:pic>
        <p:nvPicPr>
          <p:cNvPr id="21" name="Picture 20"/>
          <p:cNvPicPr>
            <a:picLocks noChangeAspect="1"/>
          </p:cNvPicPr>
          <p:nvPr/>
        </p:nvPicPr>
        <p:blipFill>
          <a:blip r:embed="rId10">
            <a:extLst>
              <a:ext uri="{BEBA8EAE-BF5A-486C-A8C5-ECC9F3942E4B}">
                <a14:imgProps xmlns:a14="http://schemas.microsoft.com/office/drawing/2010/main">
                  <a14:imgLayer r:embed="rId11">
                    <a14:imgEffect>
                      <a14:backgroundRemoval t="3056" b="100000" l="10000" r="90000"/>
                    </a14:imgEffect>
                  </a14:imgLayer>
                </a14:imgProps>
              </a:ext>
              <a:ext uri="{28A0092B-C50C-407E-A947-70E740481C1C}">
                <a14:useLocalDpi xmlns:a14="http://schemas.microsoft.com/office/drawing/2010/main" val="0"/>
              </a:ext>
            </a:extLst>
          </a:blip>
          <a:stretch>
            <a:fillRect/>
          </a:stretch>
        </p:blipFill>
        <p:spPr>
          <a:xfrm>
            <a:off x="4467643" y="4240962"/>
            <a:ext cx="2617038" cy="2617038"/>
          </a:xfrm>
          <a:prstGeom prst="rect">
            <a:avLst/>
          </a:prstGeom>
        </p:spPr>
      </p:pic>
      <p:sp>
        <p:nvSpPr>
          <p:cNvPr id="25" name="Cloud 24">
            <a:extLst>
              <a:ext uri="{FF2B5EF4-FFF2-40B4-BE49-F238E27FC236}">
                <a16:creationId xmlns:a16="http://schemas.microsoft.com/office/drawing/2014/main" id="{F208CAE6-5CF6-39B8-0CBC-B16830B2FBE8}"/>
              </a:ext>
            </a:extLst>
          </p:cNvPr>
          <p:cNvSpPr/>
          <p:nvPr/>
        </p:nvSpPr>
        <p:spPr>
          <a:xfrm>
            <a:off x="547415" y="1911204"/>
            <a:ext cx="28907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rgbClr val="002060"/>
                </a:solidFill>
                <a:latin typeface="Cambria" panose="02040503050406030204" pitchFamily="18" charset="0"/>
                <a:ea typeface="Cambria" panose="02040503050406030204" pitchFamily="18" charset="0"/>
              </a:rPr>
              <a:t>Phi-</a:t>
            </a:r>
            <a:r>
              <a:rPr lang="en-GB" sz="4400" dirty="0" err="1">
                <a:solidFill>
                  <a:srgbClr val="002060"/>
                </a:solidFill>
                <a:latin typeface="Cambria" panose="02040503050406030204" pitchFamily="18" charset="0"/>
                <a:ea typeface="Cambria" panose="02040503050406030204" pitchFamily="18" charset="0"/>
              </a:rPr>
              <a:t>Lít</a:t>
            </a:r>
            <a:endParaRPr lang="en-GB" sz="4400" dirty="0">
              <a:solidFill>
                <a:srgbClr val="002060"/>
              </a:solidFill>
              <a:latin typeface="Cambria" panose="02040503050406030204" pitchFamily="18" charset="0"/>
              <a:ea typeface="Cambria" panose="02040503050406030204" pitchFamily="18" charset="0"/>
            </a:endParaRPr>
          </a:p>
        </p:txBody>
      </p:sp>
      <p:sp>
        <p:nvSpPr>
          <p:cNvPr id="48" name="Cloud 47">
            <a:extLst>
              <a:ext uri="{FF2B5EF4-FFF2-40B4-BE49-F238E27FC236}">
                <a16:creationId xmlns:a16="http://schemas.microsoft.com/office/drawing/2014/main" id="{E82FDEFF-A381-F555-5B9A-DEE0E2D14E84}"/>
              </a:ext>
            </a:extLst>
          </p:cNvPr>
          <p:cNvSpPr/>
          <p:nvPr/>
        </p:nvSpPr>
        <p:spPr>
          <a:xfrm>
            <a:off x="4168439" y="1801476"/>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thị</a:t>
            </a:r>
            <a:r>
              <a:rPr lang="en-GB" sz="4400" dirty="0">
                <a:solidFill>
                  <a:srgbClr val="002060"/>
                </a:solidFill>
                <a:latin typeface="Cambria" panose="02040503050406030204" pitchFamily="18" charset="0"/>
                <a:ea typeface="Cambria" panose="02040503050406030204" pitchFamily="18" charset="0"/>
              </a:rPr>
              <a:t> </a:t>
            </a:r>
            <a:r>
              <a:rPr lang="en-GB" sz="4400" dirty="0" err="1">
                <a:solidFill>
                  <a:srgbClr val="002060"/>
                </a:solidFill>
                <a:latin typeface="Cambria" panose="02040503050406030204" pitchFamily="18" charset="0"/>
                <a:ea typeface="Cambria" panose="02040503050406030204" pitchFamily="18" charset="0"/>
              </a:rPr>
              <a:t>trấn</a:t>
            </a:r>
            <a:endParaRPr lang="en-GB" sz="4400" dirty="0">
              <a:solidFill>
                <a:srgbClr val="002060"/>
              </a:solidFill>
              <a:latin typeface="Cambria" panose="02040503050406030204" pitchFamily="18" charset="0"/>
              <a:ea typeface="Cambria" panose="02040503050406030204" pitchFamily="18" charset="0"/>
            </a:endParaRPr>
          </a:p>
        </p:txBody>
      </p:sp>
      <p:sp>
        <p:nvSpPr>
          <p:cNvPr id="52" name="Cloud 51">
            <a:extLst>
              <a:ext uri="{FF2B5EF4-FFF2-40B4-BE49-F238E27FC236}">
                <a16:creationId xmlns:a16="http://schemas.microsoft.com/office/drawing/2014/main" id="{1AF47F19-EB35-B1DD-089F-5EF26DADE3CC}"/>
              </a:ext>
            </a:extLst>
          </p:cNvPr>
          <p:cNvSpPr/>
          <p:nvPr/>
        </p:nvSpPr>
        <p:spPr>
          <a:xfrm>
            <a:off x="7818121" y="1874628"/>
            <a:ext cx="3922776"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ambria" panose="02040503050406030204" pitchFamily="18" charset="0"/>
                <a:ea typeface="Cambria" panose="02040503050406030204" pitchFamily="18" charset="0"/>
              </a:rPr>
              <a:t>chuyện</a:t>
            </a:r>
            <a:r>
              <a:rPr lang="en-GB" sz="4000" dirty="0">
                <a:solidFill>
                  <a:srgbClr val="002060"/>
                </a:solidFill>
                <a:latin typeface="Cambria" panose="02040503050406030204" pitchFamily="18" charset="0"/>
                <a:ea typeface="Cambria" panose="02040503050406030204" pitchFamily="18" charset="0"/>
              </a:rPr>
              <a:t> </a:t>
            </a:r>
            <a:r>
              <a:rPr lang="en-GB" sz="4000" dirty="0" err="1">
                <a:solidFill>
                  <a:srgbClr val="002060"/>
                </a:solidFill>
                <a:latin typeface="Cambria" panose="02040503050406030204" pitchFamily="18" charset="0"/>
                <a:ea typeface="Cambria" panose="02040503050406030204" pitchFamily="18" charset="0"/>
              </a:rPr>
              <a:t>trò</a:t>
            </a:r>
            <a:endParaRPr lang="en-GB" sz="4000" dirty="0">
              <a:solidFill>
                <a:srgbClr val="002060"/>
              </a:solidFill>
              <a:latin typeface="Cambria" panose="02040503050406030204" pitchFamily="18" charset="0"/>
              <a:ea typeface="Cambria" panose="02040503050406030204" pitchFamily="18" charset="0"/>
            </a:endParaRPr>
          </a:p>
        </p:txBody>
      </p:sp>
      <p:sp>
        <p:nvSpPr>
          <p:cNvPr id="55" name="Cloud 54">
            <a:extLst>
              <a:ext uri="{FF2B5EF4-FFF2-40B4-BE49-F238E27FC236}">
                <a16:creationId xmlns:a16="http://schemas.microsoft.com/office/drawing/2014/main" id="{C4F54E70-5ECF-63C8-C090-43DCD960A237}"/>
              </a:ext>
            </a:extLst>
          </p:cNvPr>
          <p:cNvSpPr/>
          <p:nvPr/>
        </p:nvSpPr>
        <p:spPr>
          <a:xfrm>
            <a:off x="2495087" y="3163932"/>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Nê</a:t>
            </a:r>
            <a:r>
              <a:rPr lang="en-GB" sz="4400" dirty="0">
                <a:solidFill>
                  <a:srgbClr val="002060"/>
                </a:solidFill>
                <a:latin typeface="Cambria" panose="02040503050406030204" pitchFamily="18" charset="0"/>
                <a:ea typeface="Cambria" panose="02040503050406030204" pitchFamily="18" charset="0"/>
              </a:rPr>
              <a:t>-pan</a:t>
            </a:r>
          </a:p>
        </p:txBody>
      </p:sp>
      <p:sp>
        <p:nvSpPr>
          <p:cNvPr id="57" name="Cloud 56">
            <a:extLst>
              <a:ext uri="{FF2B5EF4-FFF2-40B4-BE49-F238E27FC236}">
                <a16:creationId xmlns:a16="http://schemas.microsoft.com/office/drawing/2014/main" id="{DE177FB7-8C0F-10CE-3E2E-3529F13690DC}"/>
              </a:ext>
            </a:extLst>
          </p:cNvPr>
          <p:cNvSpPr/>
          <p:nvPr/>
        </p:nvSpPr>
        <p:spPr>
          <a:xfrm>
            <a:off x="6683039" y="3145644"/>
            <a:ext cx="3119329" cy="1133748"/>
          </a:xfrm>
          <a:prstGeom prst="cloud">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rgbClr val="002060"/>
                </a:solidFill>
                <a:latin typeface="Cambria" panose="02040503050406030204" pitchFamily="18" charset="0"/>
                <a:ea typeface="Cambria" panose="02040503050406030204" pitchFamily="18" charset="0"/>
              </a:rPr>
              <a:t>vị</a:t>
            </a:r>
            <a:r>
              <a:rPr lang="en-GB" sz="4400" dirty="0">
                <a:solidFill>
                  <a:srgbClr val="002060"/>
                </a:solidFill>
                <a:latin typeface="Cambria" panose="02040503050406030204" pitchFamily="18" charset="0"/>
                <a:ea typeface="Cambria" panose="02040503050406030204" pitchFamily="18" charset="0"/>
              </a:rPr>
              <a:t> </a:t>
            </a:r>
            <a:r>
              <a:rPr lang="en-GB" sz="4400" dirty="0" err="1">
                <a:solidFill>
                  <a:srgbClr val="002060"/>
                </a:solidFill>
                <a:latin typeface="Cambria" panose="02040503050406030204" pitchFamily="18" charset="0"/>
                <a:ea typeface="Cambria" panose="02040503050406030204" pitchFamily="18" charset="0"/>
              </a:rPr>
              <a:t>trí</a:t>
            </a:r>
            <a:endParaRPr lang="en-GB" sz="4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03070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down)">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down)">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8" grpId="0" animBg="1"/>
      <p:bldP spid="52" grpId="0" animBg="1"/>
      <p:bldP spid="55"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CE8DD"/>
            </a:gs>
            <a:gs pos="74000">
              <a:schemeClr val="accent2">
                <a:lumMod val="40000"/>
                <a:lumOff val="60000"/>
              </a:schemeClr>
            </a:gs>
            <a:gs pos="40000">
              <a:srgbClr val="FFB053"/>
            </a:gs>
            <a:gs pos="100000">
              <a:srgbClr val="FCE8DD"/>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216716" y="348018"/>
            <a:ext cx="11546064" cy="614155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 fmla="*/ 0 w 11027391"/>
              <a:gd name="connsiteY0" fmla="*/ 1187373 h 5895832"/>
              <a:gd name="connsiteX1" fmla="*/ 941714 w 11027391"/>
              <a:gd name="connsiteY1" fmla="*/ 245659 h 5895832"/>
              <a:gd name="connsiteX2" fmla="*/ 3944203 w 11027391"/>
              <a:gd name="connsiteY2" fmla="*/ 0 h 5895832"/>
              <a:gd name="connsiteX3" fmla="*/ 10085677 w 11027391"/>
              <a:gd name="connsiteY3" fmla="*/ 245659 h 5895832"/>
              <a:gd name="connsiteX4" fmla="*/ 11027391 w 11027391"/>
              <a:gd name="connsiteY4" fmla="*/ 1187373 h 5895832"/>
              <a:gd name="connsiteX5" fmla="*/ 11027391 w 11027391"/>
              <a:gd name="connsiteY5" fmla="*/ 4954118 h 5895832"/>
              <a:gd name="connsiteX6" fmla="*/ 10085677 w 11027391"/>
              <a:gd name="connsiteY6" fmla="*/ 5895832 h 5895832"/>
              <a:gd name="connsiteX7" fmla="*/ 941714 w 11027391"/>
              <a:gd name="connsiteY7" fmla="*/ 5895832 h 5895832"/>
              <a:gd name="connsiteX8" fmla="*/ 0 w 11027391"/>
              <a:gd name="connsiteY8" fmla="*/ 4954118 h 5895832"/>
              <a:gd name="connsiteX9" fmla="*/ 0 w 11027391"/>
              <a:gd name="connsiteY9" fmla="*/ 1187373 h 5895832"/>
              <a:gd name="connsiteX0" fmla="*/ 0 w 11027391"/>
              <a:gd name="connsiteY0" fmla="*/ 1187373 h 6141552"/>
              <a:gd name="connsiteX1" fmla="*/ 941714 w 11027391"/>
              <a:gd name="connsiteY1" fmla="*/ 245659 h 6141552"/>
              <a:gd name="connsiteX2" fmla="*/ 3944203 w 11027391"/>
              <a:gd name="connsiteY2" fmla="*/ 0 h 6141552"/>
              <a:gd name="connsiteX3" fmla="*/ 10085677 w 11027391"/>
              <a:gd name="connsiteY3" fmla="*/ 245659 h 6141552"/>
              <a:gd name="connsiteX4" fmla="*/ 11027391 w 11027391"/>
              <a:gd name="connsiteY4" fmla="*/ 1187373 h 6141552"/>
              <a:gd name="connsiteX5" fmla="*/ 11027391 w 11027391"/>
              <a:gd name="connsiteY5" fmla="*/ 4954118 h 6141552"/>
              <a:gd name="connsiteX6" fmla="*/ 10085677 w 11027391"/>
              <a:gd name="connsiteY6" fmla="*/ 5895832 h 6141552"/>
              <a:gd name="connsiteX7" fmla="*/ 5540991 w 11027391"/>
              <a:gd name="connsiteY7" fmla="*/ 6141492 h 6141552"/>
              <a:gd name="connsiteX8" fmla="*/ 941714 w 11027391"/>
              <a:gd name="connsiteY8" fmla="*/ 5895832 h 6141552"/>
              <a:gd name="connsiteX9" fmla="*/ 0 w 11027391"/>
              <a:gd name="connsiteY9" fmla="*/ 4954118 h 6141552"/>
              <a:gd name="connsiteX10" fmla="*/ 0 w 11027391"/>
              <a:gd name="connsiteY10" fmla="*/ 1187373 h 6141552"/>
              <a:gd name="connsiteX0" fmla="*/ 0 w 11286756"/>
              <a:gd name="connsiteY0" fmla="*/ 1187373 h 6141552"/>
              <a:gd name="connsiteX1" fmla="*/ 941714 w 11286756"/>
              <a:gd name="connsiteY1" fmla="*/ 245659 h 6141552"/>
              <a:gd name="connsiteX2" fmla="*/ 3944203 w 11286756"/>
              <a:gd name="connsiteY2" fmla="*/ 0 h 6141552"/>
              <a:gd name="connsiteX3" fmla="*/ 10085677 w 11286756"/>
              <a:gd name="connsiteY3" fmla="*/ 245659 h 6141552"/>
              <a:gd name="connsiteX4" fmla="*/ 11027391 w 11286756"/>
              <a:gd name="connsiteY4" fmla="*/ 1187373 h 6141552"/>
              <a:gd name="connsiteX5" fmla="*/ 11286699 w 11286756"/>
              <a:gd name="connsiteY5" fmla="*/ 2661313 h 6141552"/>
              <a:gd name="connsiteX6" fmla="*/ 11027391 w 11286756"/>
              <a:gd name="connsiteY6" fmla="*/ 4954118 h 6141552"/>
              <a:gd name="connsiteX7" fmla="*/ 10085677 w 11286756"/>
              <a:gd name="connsiteY7" fmla="*/ 5895832 h 6141552"/>
              <a:gd name="connsiteX8" fmla="*/ 5540991 w 11286756"/>
              <a:gd name="connsiteY8" fmla="*/ 6141492 h 6141552"/>
              <a:gd name="connsiteX9" fmla="*/ 941714 w 11286756"/>
              <a:gd name="connsiteY9" fmla="*/ 5895832 h 6141552"/>
              <a:gd name="connsiteX10" fmla="*/ 0 w 11286756"/>
              <a:gd name="connsiteY10" fmla="*/ 4954118 h 6141552"/>
              <a:gd name="connsiteX11" fmla="*/ 0 w 11286756"/>
              <a:gd name="connsiteY11" fmla="*/ 1187373 h 6141552"/>
              <a:gd name="connsiteX0" fmla="*/ 259308 w 11546064"/>
              <a:gd name="connsiteY0" fmla="*/ 1187373 h 6141552"/>
              <a:gd name="connsiteX1" fmla="*/ 1201022 w 11546064"/>
              <a:gd name="connsiteY1" fmla="*/ 245659 h 6141552"/>
              <a:gd name="connsiteX2" fmla="*/ 4203511 w 11546064"/>
              <a:gd name="connsiteY2" fmla="*/ 0 h 6141552"/>
              <a:gd name="connsiteX3" fmla="*/ 10344985 w 11546064"/>
              <a:gd name="connsiteY3" fmla="*/ 245659 h 6141552"/>
              <a:gd name="connsiteX4" fmla="*/ 11286699 w 11546064"/>
              <a:gd name="connsiteY4" fmla="*/ 1187373 h 6141552"/>
              <a:gd name="connsiteX5" fmla="*/ 11546007 w 11546064"/>
              <a:gd name="connsiteY5" fmla="*/ 2661313 h 6141552"/>
              <a:gd name="connsiteX6" fmla="*/ 11286699 w 11546064"/>
              <a:gd name="connsiteY6" fmla="*/ 4954118 h 6141552"/>
              <a:gd name="connsiteX7" fmla="*/ 10344985 w 11546064"/>
              <a:gd name="connsiteY7" fmla="*/ 5895832 h 6141552"/>
              <a:gd name="connsiteX8" fmla="*/ 5800299 w 11546064"/>
              <a:gd name="connsiteY8" fmla="*/ 6141492 h 6141552"/>
              <a:gd name="connsiteX9" fmla="*/ 1201022 w 11546064"/>
              <a:gd name="connsiteY9" fmla="*/ 5895832 h 6141552"/>
              <a:gd name="connsiteX10" fmla="*/ 259308 w 11546064"/>
              <a:gd name="connsiteY10" fmla="*/ 4954118 h 6141552"/>
              <a:gd name="connsiteX11" fmla="*/ 0 w 11546064"/>
              <a:gd name="connsiteY11" fmla="*/ 2934268 h 6141552"/>
              <a:gd name="connsiteX12" fmla="*/ 259308 w 11546064"/>
              <a:gd name="connsiteY12" fmla="*/ 1187373 h 614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91" b="89988" l="77225" r="98827"/>
                    </a14:imgEffect>
                  </a14:imgLayer>
                </a14:imgProps>
              </a:ext>
              <a:ext uri="{28A0092B-C50C-407E-A947-70E740481C1C}">
                <a14:useLocalDpi xmlns:a14="http://schemas.microsoft.com/office/drawing/2010/main" val="0"/>
              </a:ext>
            </a:extLst>
          </a:blip>
          <a:srcRect l="77905" t="34428" b="29353"/>
          <a:stretch/>
        </p:blipFill>
        <p:spPr>
          <a:xfrm>
            <a:off x="-245661" y="4667534"/>
            <a:ext cx="2272921" cy="2483893"/>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942" b="30218" l="1578" r="20186"/>
                    </a14:imgEffect>
                  </a14:imgLayer>
                </a14:imgProps>
              </a:ext>
              <a:ext uri="{28A0092B-C50C-407E-A947-70E740481C1C}">
                <a14:useLocalDpi xmlns:a14="http://schemas.microsoft.com/office/drawing/2010/main" val="0"/>
              </a:ext>
            </a:extLst>
          </a:blip>
          <a:srcRect r="80470" b="69751"/>
          <a:stretch/>
        </p:blipFill>
        <p:spPr>
          <a:xfrm>
            <a:off x="10246685" y="5076967"/>
            <a:ext cx="2009064" cy="2074460"/>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p:blipFill>
        <p:spPr>
          <a:xfrm>
            <a:off x="0" y="0"/>
            <a:ext cx="2265528" cy="1569492"/>
          </a:xfrm>
          <a:prstGeom prst="rect">
            <a:avLst/>
          </a:prstGeom>
        </p:spPr>
      </p:pic>
      <p:grpSp>
        <p:nvGrpSpPr>
          <p:cNvPr id="11" name="Group 10"/>
          <p:cNvGrpSpPr/>
          <p:nvPr/>
        </p:nvGrpSpPr>
        <p:grpSpPr>
          <a:xfrm>
            <a:off x="9831849" y="-232013"/>
            <a:ext cx="2000877" cy="2033517"/>
            <a:chOff x="9831849" y="-232013"/>
            <a:chExt cx="2000877" cy="203351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1214" b="29248" l="54814" r="72735"/>
                      </a14:imgEffect>
                    </a14:imgLayer>
                  </a14:imgProps>
                </a:ext>
                <a:ext uri="{28A0092B-C50C-407E-A947-70E740481C1C}">
                  <a14:useLocalDpi xmlns:a14="http://schemas.microsoft.com/office/drawing/2010/main" val="0"/>
                </a:ext>
              </a:extLst>
            </a:blip>
            <a:srcRect l="56147" r="27933" b="74527"/>
            <a:stretch/>
          </p:blipFill>
          <p:spPr>
            <a:xfrm>
              <a:off x="9831849" y="-81886"/>
              <a:ext cx="1637732" cy="174691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p:blipFill>
          <p:spPr>
            <a:xfrm>
              <a:off x="10099460" y="-232013"/>
              <a:ext cx="1733266" cy="2033517"/>
            </a:xfrm>
            <a:prstGeom prst="rect">
              <a:avLst/>
            </a:prstGeom>
          </p:spPr>
        </p:pic>
      </p:grpSp>
      <p:sp>
        <p:nvSpPr>
          <p:cNvPr id="18" name="Rectangle 17"/>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777935" y="2149522"/>
            <a:ext cx="8541503" cy="3170099"/>
          </a:xfrm>
          <a:prstGeom prst="rect">
            <a:avLst/>
          </a:prstGeom>
        </p:spPr>
        <p:txBody>
          <a:bodyPr wrap="square">
            <a:spAutoFit/>
          </a:bodyPr>
          <a:lstStyle/>
          <a:p>
            <a:pPr indent="361950" algn="just"/>
            <a:r>
              <a:rPr lang="vi-VN" sz="4000" i="1" dirty="0">
                <a:solidFill>
                  <a:schemeClr val="accent5">
                    <a:lumMod val="75000"/>
                  </a:schemeClr>
                </a:solidFill>
                <a:latin typeface="Cambria" panose="02040503050406030204" pitchFamily="18" charset="0"/>
                <a:ea typeface="Cambria" panose="02040503050406030204" pitchFamily="18" charset="0"/>
              </a:rPr>
              <a:t>Vì vậy,/ để giữ gìn và phát huy tinh thần học tập cho cả gia đình,/ ông yêu cầu mỗi ngày/ ai cũng phải học được kiến thức mới,/ rồi trao đổi với nhau sau bữa tối.//</a:t>
            </a:r>
            <a:endParaRPr lang="en-GB" sz="4000" dirty="0">
              <a:solidFill>
                <a:schemeClr val="accent5">
                  <a:lumMod val="75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A17227B3-F6E8-1A1A-5BA7-6607F192FEEB}"/>
              </a:ext>
            </a:extLst>
          </p:cNvPr>
          <p:cNvPicPr>
            <a:picLocks noChangeAspect="1"/>
          </p:cNvPicPr>
          <p:nvPr/>
        </p:nvPicPr>
        <p:blipFill>
          <a:blip r:embed="rId9"/>
          <a:stretch>
            <a:fillRect/>
          </a:stretch>
        </p:blipFill>
        <p:spPr>
          <a:xfrm>
            <a:off x="3440967" y="402288"/>
            <a:ext cx="5182049" cy="1097375"/>
          </a:xfrm>
          <a:prstGeom prst="rect">
            <a:avLst/>
          </a:prstGeom>
        </p:spPr>
      </p:pic>
    </p:spTree>
    <p:extLst>
      <p:ext uri="{BB962C8B-B14F-4D97-AF65-F5344CB8AC3E}">
        <p14:creationId xmlns:p14="http://schemas.microsoft.com/office/powerpoint/2010/main" val="669037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306688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769</Words>
  <Application>Microsoft Office PowerPoint</Application>
  <PresentationFormat>Widescreen</PresentationFormat>
  <Paragraphs>57</Paragraphs>
  <Slides>22</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微软雅黑</vt:lpstr>
      <vt:lpstr>Arial</vt:lpstr>
      <vt:lpstr>Calibri</vt:lpstr>
      <vt:lpstr>Calibri Light</vt:lpstr>
      <vt:lpstr>Cambria</vt:lpstr>
      <vt:lpstr>Lato Hairline</vt:lpstr>
      <vt:lpstr>Lato Light</vt:lpstr>
      <vt:lpstr>Lato Regular</vt:lpstr>
      <vt:lpstr>Times New Roman</vt:lpstr>
      <vt:lpstr>UVF Fiolex Girls</vt:lpstr>
      <vt:lpstr>Office Theme</vt:lpstr>
      <vt:lpstr>3_Office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HTTA2</Manager>
  <Company>Măng Non Team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Tiếng Việt</dc:subject>
  <dc:creator>Hương;thảo</dc:creator>
  <cp:keywords>HTTA2</cp:keywords>
  <dc:description>HTTA2</dc:description>
  <cp:lastModifiedBy>Windows User</cp:lastModifiedBy>
  <cp:revision>22</cp:revision>
  <dcterms:created xsi:type="dcterms:W3CDTF">2022-08-25T14:39:19Z</dcterms:created>
  <dcterms:modified xsi:type="dcterms:W3CDTF">2025-11-26T04:40:21Z</dcterms:modified>
  <cp:category>HTTA2</cp:category>
  <cp:version>HTTA2</cp:version>
</cp:coreProperties>
</file>